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3.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2.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3.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notesSlides/notesSlide4.xml" ContentType="application/vnd.openxmlformats-officedocument.presentationml.notesSlide+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notesSlides/notesSlide5.xml" ContentType="application/vnd.openxmlformats-officedocument.presentationml.notesSlide+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omments/comment1.xml" ContentType="application/vnd.openxmlformats-officedocument.presentationml.comment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notesSlides/notesSlide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1.xml" ContentType="application/vnd.openxmlformats-officedocument.drawingml.chartshape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notesSlides/notesSlide9.xml" ContentType="application/vnd.openxmlformats-officedocument.presentationml.notesSlide+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notesSlides/notesSlide10.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1.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1.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2.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2.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notesSlides/notesSlide13.xml" ContentType="application/vnd.openxmlformats-officedocument.presentationml.notesSlide+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notesSlides/notesSlide16.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3.xml" ContentType="application/vnd.openxmlformats-officedocument.themeOverr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4.xml" ContentType="application/vnd.openxmlformats-officedocument.themeOverr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715" r:id="rId2"/>
    <p:sldMasterId id="2147483719" r:id="rId3"/>
    <p:sldMasterId id="2147483723" r:id="rId4"/>
  </p:sldMasterIdLst>
  <p:notesMasterIdLst>
    <p:notesMasterId r:id="rId73"/>
  </p:notesMasterIdLst>
  <p:handoutMasterIdLst>
    <p:handoutMasterId r:id="rId74"/>
  </p:handoutMasterIdLst>
  <p:sldIdLst>
    <p:sldId id="606" r:id="rId5"/>
    <p:sldId id="656" r:id="rId6"/>
    <p:sldId id="657" r:id="rId7"/>
    <p:sldId id="289" r:id="rId8"/>
    <p:sldId id="501" r:id="rId9"/>
    <p:sldId id="702" r:id="rId10"/>
    <p:sldId id="564" r:id="rId11"/>
    <p:sldId id="504" r:id="rId12"/>
    <p:sldId id="508" r:id="rId13"/>
    <p:sldId id="709" r:id="rId14"/>
    <p:sldId id="703" r:id="rId15"/>
    <p:sldId id="712" r:id="rId16"/>
    <p:sldId id="713" r:id="rId17"/>
    <p:sldId id="706" r:id="rId18"/>
    <p:sldId id="707" r:id="rId19"/>
    <p:sldId id="722" r:id="rId20"/>
    <p:sldId id="717" r:id="rId21"/>
    <p:sldId id="723" r:id="rId22"/>
    <p:sldId id="788" r:id="rId23"/>
    <p:sldId id="787" r:id="rId24"/>
    <p:sldId id="725" r:id="rId25"/>
    <p:sldId id="732" r:id="rId26"/>
    <p:sldId id="727" r:id="rId27"/>
    <p:sldId id="733" r:id="rId28"/>
    <p:sldId id="728" r:id="rId29"/>
    <p:sldId id="729" r:id="rId30"/>
    <p:sldId id="740" r:id="rId31"/>
    <p:sldId id="735" r:id="rId32"/>
    <p:sldId id="736" r:id="rId33"/>
    <p:sldId id="742" r:id="rId34"/>
    <p:sldId id="743" r:id="rId35"/>
    <p:sldId id="745" r:id="rId36"/>
    <p:sldId id="737" r:id="rId37"/>
    <p:sldId id="739" r:id="rId38"/>
    <p:sldId id="730" r:id="rId39"/>
    <p:sldId id="746" r:id="rId40"/>
    <p:sldId id="747" r:id="rId41"/>
    <p:sldId id="749" r:id="rId42"/>
    <p:sldId id="750" r:id="rId43"/>
    <p:sldId id="752" r:id="rId44"/>
    <p:sldId id="718" r:id="rId45"/>
    <p:sldId id="765" r:id="rId46"/>
    <p:sldId id="766" r:id="rId47"/>
    <p:sldId id="754" r:id="rId48"/>
    <p:sldId id="755" r:id="rId49"/>
    <p:sldId id="769" r:id="rId50"/>
    <p:sldId id="757" r:id="rId51"/>
    <p:sldId id="770" r:id="rId52"/>
    <p:sldId id="758" r:id="rId53"/>
    <p:sldId id="759" r:id="rId54"/>
    <p:sldId id="760" r:id="rId55"/>
    <p:sldId id="762" r:id="rId56"/>
    <p:sldId id="753" r:id="rId57"/>
    <p:sldId id="771" r:id="rId58"/>
    <p:sldId id="784" r:id="rId59"/>
    <p:sldId id="773" r:id="rId60"/>
    <p:sldId id="774" r:id="rId61"/>
    <p:sldId id="775" r:id="rId62"/>
    <p:sldId id="776" r:id="rId63"/>
    <p:sldId id="777" r:id="rId64"/>
    <p:sldId id="785" r:id="rId65"/>
    <p:sldId id="778" r:id="rId66"/>
    <p:sldId id="786" r:id="rId67"/>
    <p:sldId id="779" r:id="rId68"/>
    <p:sldId id="780" r:id="rId69"/>
    <p:sldId id="781" r:id="rId70"/>
    <p:sldId id="782" r:id="rId71"/>
    <p:sldId id="783" r:id="rId72"/>
  </p:sldIdLst>
  <p:sldSz cx="12192000" cy="6858000"/>
  <p:notesSz cx="6858000" cy="9144000"/>
  <p:custDataLst>
    <p:tags r:id="rId75"/>
  </p:custDataLst>
  <p:defaultTextStyle>
    <a:defPPr>
      <a:defRPr lang="zh-C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56" userDrawn="1">
          <p15:clr>
            <a:srgbClr val="A4A3A4"/>
          </p15:clr>
        </p15:guide>
        <p15:guide id="2" pos="380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iuxia Zhang" initials="QZ" lastIdx="0" clrIdx="0"/>
  <p:cmAuthor id="2" name="奔 马" initials="奔马" lastIdx="1" clrIdx="1"/>
  <p:cmAuthor id="3" name="奔奔yyz" initials="奔"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66FFFF"/>
    <a:srgbClr val="FFFF99"/>
    <a:srgbClr val="FBF86E"/>
    <a:srgbClr val="ED7D31"/>
    <a:srgbClr val="2E74B5"/>
    <a:srgbClr val="EB7D31"/>
    <a:srgbClr val="B7B571"/>
    <a:srgbClr val="FFAF40"/>
    <a:srgbClr val="FFBD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94994" autoAdjust="0"/>
  </p:normalViewPr>
  <p:slideViewPr>
    <p:cSldViewPr showGuides="1">
      <p:cViewPr varScale="1">
        <p:scale>
          <a:sx n="105" d="100"/>
          <a:sy n="105" d="100"/>
        </p:scale>
        <p:origin x="188" y="52"/>
      </p:cViewPr>
      <p:guideLst>
        <p:guide orient="horz" pos="2156"/>
        <p:guide pos="3807"/>
      </p:guideLst>
    </p:cSldViewPr>
  </p:slideViewPr>
  <p:outlineViewPr>
    <p:cViewPr>
      <p:scale>
        <a:sx n="33" d="100"/>
        <a:sy n="33" d="100"/>
      </p:scale>
      <p:origin x="0" y="0"/>
    </p:cViewPr>
  </p:outlineViewPr>
  <p:notesTextViewPr>
    <p:cViewPr>
      <p:scale>
        <a:sx n="1" d="1"/>
        <a:sy n="1" d="1"/>
      </p:scale>
      <p:origin x="0" y="0"/>
    </p:cViewPr>
  </p:notesTextViewPr>
  <p:sorterViewPr showFormatting="0">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handoutMaster" Target="handoutMasters/handoutMaster1.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1.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600" b="1" i="0" u="none" strike="noStrike" kern="1200" spc="100" baseline="0">
                <a:solidFill>
                  <a:schemeClr val="tx1"/>
                </a:solidFill>
                <a:effectLst>
                  <a:outerShdw blurRad="50800" dist="38100" dir="5400000" algn="t" rotWithShape="0">
                    <a:prstClr val="black">
                      <a:alpha val="40000"/>
                    </a:prstClr>
                  </a:outerShdw>
                </a:effectLst>
                <a:latin typeface="仿宋" panose="02010609060101010101" charset="-122"/>
                <a:ea typeface="仿宋" panose="02010609060101010101" charset="-122"/>
                <a:cs typeface="+mn-cs"/>
              </a:defRPr>
            </a:pPr>
            <a:r>
              <a:rPr lang="zh-CN" altLang="en-US">
                <a:effectLst/>
              </a:rPr>
              <a:t>图</a:t>
            </a:r>
            <a:r>
              <a:rPr lang="en-US" altLang="zh-CN">
                <a:effectLst/>
              </a:rPr>
              <a:t>3-3 </a:t>
            </a:r>
            <a:r>
              <a:rPr lang="zh-CN">
                <a:effectLst/>
              </a:rPr>
              <a:t>锅炉点火系统运行故障率统计图</a:t>
            </a:r>
          </a:p>
        </c:rich>
      </c:tx>
      <c:layout>
        <c:manualLayout>
          <c:xMode val="edge"/>
          <c:yMode val="edge"/>
          <c:x val="0.24949564741437999"/>
          <c:y val="3.2010361946435403E-2"/>
        </c:manualLayout>
      </c:layout>
      <c:overlay val="0"/>
      <c:spPr>
        <a:noFill/>
        <a:ln>
          <a:noFill/>
        </a:ln>
        <a:effectLst/>
      </c:spPr>
      <c:txPr>
        <a:bodyPr rot="0" spcFirstLastPara="1" vertOverflow="ellipsis" vert="horz" wrap="square" anchor="ctr" anchorCtr="1"/>
        <a:lstStyle/>
        <a:p>
          <a:pPr>
            <a:defRPr lang="zh-CN" sz="1600" b="1" i="0" u="none" strike="noStrike" kern="1200" spc="100" baseline="0">
              <a:solidFill>
                <a:schemeClr val="tx1"/>
              </a:solidFill>
              <a:effectLst>
                <a:outerShdw blurRad="50800" dist="38100" dir="5400000" algn="t" rotWithShape="0">
                  <a:prstClr val="black">
                    <a:alpha val="40000"/>
                  </a:prstClr>
                </a:outerShdw>
              </a:effectLst>
              <a:latin typeface="仿宋" panose="02010609060101010101" charset="-122"/>
              <a:ea typeface="仿宋" panose="02010609060101010101" charset="-122"/>
              <a:cs typeface="+mn-cs"/>
            </a:defRPr>
          </a:pPr>
          <a:endParaRPr lang="zh-CN"/>
        </a:p>
      </c:txPr>
    </c:title>
    <c:autoTitleDeleted val="0"/>
    <c:plotArea>
      <c:layout>
        <c:manualLayout>
          <c:layoutTarget val="inner"/>
          <c:xMode val="edge"/>
          <c:yMode val="edge"/>
          <c:x val="9.8862904956018002E-2"/>
          <c:y val="0.17052580800771799"/>
          <c:w val="0.89255524565543898"/>
          <c:h val="0.60622286541244597"/>
        </c:manualLayout>
      </c:layout>
      <c:barChart>
        <c:barDir val="col"/>
        <c:grouping val="clustered"/>
        <c:varyColors val="0"/>
        <c:ser>
          <c:idx val="0"/>
          <c:order val="0"/>
          <c:tx>
            <c:strRef>
              <c:f>Sheet1!$B$1</c:f>
              <c:strCache>
                <c:ptCount val="1"/>
                <c:pt idx="0">
                  <c:v>故障率</c:v>
                </c:pt>
              </c:strCache>
            </c:strRef>
          </c:tx>
          <c:spPr>
            <a:solidFill>
              <a:schemeClr val="accent2">
                <a:lumMod val="40000"/>
                <a:lumOff val="6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5.2569399206022502E-3"/>
                  <c:y val="7.104235595183440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194-4690-8FFD-BF130FF2E29B}"/>
                </c:ext>
              </c:extLst>
            </c:dLbl>
            <c:dLbl>
              <c:idx val="1"/>
              <c:layout>
                <c:manualLayout>
                  <c:x val="1.7267532634536601E-3"/>
                  <c:y val="2.403033312410150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194-4690-8FFD-BF130FF2E29B}"/>
                </c:ext>
              </c:extLst>
            </c:dLbl>
            <c:dLbl>
              <c:idx val="2"/>
              <c:layout>
                <c:manualLayout>
                  <c:x val="9.0005584722254207E-3"/>
                  <c:y val="6.512268609852500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194-4690-8FFD-BF130FF2E29B}"/>
                </c:ext>
              </c:extLst>
            </c:dLbl>
            <c:dLbl>
              <c:idx val="3"/>
              <c:layout>
                <c:manualLayout>
                  <c:x val="2.2455656350748002E-3"/>
                  <c:y val="6.378802560819160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194-4690-8FFD-BF130FF2E29B}"/>
                </c:ext>
              </c:extLst>
            </c:dLbl>
            <c:spPr>
              <a:noFill/>
              <a:ln>
                <a:noFill/>
              </a:ln>
              <a:effectLst/>
            </c:spPr>
            <c:txPr>
              <a:bodyPr rot="0" spcFirstLastPara="1" vertOverflow="ellipsis" vert="horz" wrap="square" lIns="38100" tIns="19050" rIns="38100" bIns="19050" anchor="ctr" anchorCtr="1"/>
              <a:lstStyle/>
              <a:p>
                <a:pPr>
                  <a:defRPr lang="zh-CN" sz="900" b="1" i="0" u="none" strike="noStrike" kern="1200" baseline="0">
                    <a:solidFill>
                      <a:schemeClr val="tx1"/>
                    </a:solidFill>
                    <a:latin typeface="仿宋" panose="02010609060101010101" charset="-122"/>
                    <a:ea typeface="仿宋" panose="02010609060101010101" charset="-122"/>
                    <a:cs typeface="+mn-cs"/>
                  </a:defRPr>
                </a:pPr>
                <a:endParaRPr lang="zh-C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Sheet1!$A$2:$A$5</c:f>
              <c:strCache>
                <c:ptCount val="4"/>
                <c:pt idx="0">
                  <c:v>周口</c:v>
                </c:pt>
                <c:pt idx="1">
                  <c:v>曹妃甸</c:v>
                </c:pt>
                <c:pt idx="2">
                  <c:v>沧州</c:v>
                </c:pt>
                <c:pt idx="3">
                  <c:v>济源</c:v>
                </c:pt>
              </c:strCache>
            </c:strRef>
          </c:cat>
          <c:val>
            <c:numRef>
              <c:f>Sheet1!$B$2:$B$5</c:f>
              <c:numCache>
                <c:formatCode>0.00%</c:formatCode>
                <c:ptCount val="4"/>
                <c:pt idx="0">
                  <c:v>7.0300000000000001E-2</c:v>
                </c:pt>
                <c:pt idx="1">
                  <c:v>8.6099999999999996E-2</c:v>
                </c:pt>
                <c:pt idx="2">
                  <c:v>6.7599999999999993E-2</c:v>
                </c:pt>
                <c:pt idx="3">
                  <c:v>6.4799999999999996E-2</c:v>
                </c:pt>
              </c:numCache>
            </c:numRef>
          </c:val>
          <c:extLst>
            <c:ext xmlns:c16="http://schemas.microsoft.com/office/drawing/2014/chart" uri="{C3380CC4-5D6E-409C-BE32-E72D297353CC}">
              <c16:uniqueId val="{00000004-9194-4690-8FFD-BF130FF2E29B}"/>
            </c:ext>
          </c:extLst>
        </c:ser>
        <c:dLbls>
          <c:showLegendKey val="0"/>
          <c:showVal val="1"/>
          <c:showCatName val="0"/>
          <c:showSerName val="0"/>
          <c:showPercent val="0"/>
          <c:showBubbleSize val="0"/>
        </c:dLbls>
        <c:gapWidth val="90"/>
        <c:overlap val="30"/>
        <c:axId val="346224016"/>
        <c:axId val="346219856"/>
      </c:barChart>
      <c:lineChart>
        <c:grouping val="standard"/>
        <c:varyColors val="0"/>
        <c:ser>
          <c:idx val="1"/>
          <c:order val="1"/>
          <c:tx>
            <c:strRef>
              <c:f>Sheet1!$C$1</c:f>
              <c:strCache>
                <c:ptCount val="1"/>
                <c:pt idx="0">
                  <c:v>平均故障率</c:v>
                </c:pt>
              </c:strCache>
            </c:strRef>
          </c:tx>
          <c:spPr>
            <a:ln w="34925" cap="rnd">
              <a:solidFill>
                <a:srgbClr val="FFFF00"/>
              </a:solidFill>
              <a:round/>
            </a:ln>
            <a:effectLst>
              <a:outerShdw blurRad="57150" dist="19050" dir="5400000" algn="ctr" rotWithShape="0">
                <a:srgbClr val="000000">
                  <a:alpha val="63000"/>
                </a:srgbClr>
              </a:outerShdw>
            </a:effectLst>
          </c:spPr>
          <c:marker>
            <c:symbol val="diamond"/>
            <c:size val="5"/>
            <c:spPr>
              <a:solidFill>
                <a:srgbClr val="FFFF00"/>
              </a:solidFill>
              <a:ln w="9525">
                <a:solidFill>
                  <a:schemeClr val="accent2"/>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dLbls>
            <c:dLbl>
              <c:idx val="0"/>
              <c:layout>
                <c:manualLayout>
                  <c:x val="-3.5055158381849902E-2"/>
                  <c:y val="-3.009997375380870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194-4690-8FFD-BF130FF2E29B}"/>
                </c:ext>
              </c:extLst>
            </c:dLbl>
            <c:dLbl>
              <c:idx val="1"/>
              <c:layout>
                <c:manualLayout>
                  <c:x val="-4.4868801489317503E-2"/>
                  <c:y val="-3.28289727446045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194-4690-8FFD-BF130FF2E29B}"/>
                </c:ext>
              </c:extLst>
            </c:dLbl>
            <c:dLbl>
              <c:idx val="2"/>
              <c:layout>
                <c:manualLayout>
                  <c:x val="-4.7047678844863702E-2"/>
                  <c:y val="-2.525756741333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194-4690-8FFD-BF130FF2E29B}"/>
                </c:ext>
              </c:extLst>
            </c:dLbl>
            <c:dLbl>
              <c:idx val="3"/>
              <c:layout>
                <c:manualLayout>
                  <c:x val="-4.3321721392122099E-2"/>
                  <c:y val="-2.16058630758333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194-4690-8FFD-BF130FF2E29B}"/>
                </c:ext>
              </c:extLst>
            </c:dLbl>
            <c:spPr>
              <a:noFill/>
              <a:ln>
                <a:noFill/>
              </a:ln>
              <a:effectLst/>
            </c:spPr>
            <c:txPr>
              <a:bodyPr rot="0" spcFirstLastPara="1" vertOverflow="ellipsis" vert="horz" wrap="square" lIns="38100" tIns="19050" rIns="38100" bIns="19050" anchor="ctr" anchorCtr="1"/>
              <a:lstStyle/>
              <a:p>
                <a:pPr>
                  <a:defRPr lang="zh-CN" sz="900" b="1" i="0" u="none" strike="noStrike" kern="1200" baseline="0">
                    <a:solidFill>
                      <a:schemeClr val="tx1"/>
                    </a:solidFill>
                    <a:latin typeface="仿宋" panose="02010609060101010101" charset="-122"/>
                    <a:ea typeface="仿宋" panose="02010609060101010101" charset="-122"/>
                    <a:cs typeface="+mn-cs"/>
                  </a:defRPr>
                </a:pPr>
                <a:endParaRPr lang="zh-CN"/>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Sheet1!$A$2:$A$5</c:f>
              <c:strCache>
                <c:ptCount val="4"/>
                <c:pt idx="0">
                  <c:v>周口</c:v>
                </c:pt>
                <c:pt idx="1">
                  <c:v>曹妃甸</c:v>
                </c:pt>
                <c:pt idx="2">
                  <c:v>沧州</c:v>
                </c:pt>
                <c:pt idx="3">
                  <c:v>济源</c:v>
                </c:pt>
              </c:strCache>
            </c:strRef>
          </c:cat>
          <c:val>
            <c:numRef>
              <c:f>Sheet1!$C$2:$C$5</c:f>
              <c:numCache>
                <c:formatCode>0.00%</c:formatCode>
                <c:ptCount val="4"/>
                <c:pt idx="0">
                  <c:v>7.3800000000000004E-2</c:v>
                </c:pt>
                <c:pt idx="1">
                  <c:v>7.3800000000000004E-2</c:v>
                </c:pt>
                <c:pt idx="2">
                  <c:v>7.3800000000000004E-2</c:v>
                </c:pt>
                <c:pt idx="3">
                  <c:v>7.3800000000000004E-2</c:v>
                </c:pt>
              </c:numCache>
            </c:numRef>
          </c:val>
          <c:smooth val="0"/>
          <c:extLst>
            <c:ext xmlns:c16="http://schemas.microsoft.com/office/drawing/2014/chart" uri="{C3380CC4-5D6E-409C-BE32-E72D297353CC}">
              <c16:uniqueId val="{00000009-9194-4690-8FFD-BF130FF2E29B}"/>
            </c:ext>
          </c:extLst>
        </c:ser>
        <c:ser>
          <c:idx val="2"/>
          <c:order val="2"/>
          <c:tx>
            <c:strRef>
              <c:f>Sheet1!$D$1</c:f>
              <c:strCache>
                <c:ptCount val="1"/>
                <c:pt idx="0">
                  <c:v>业主要求合格率</c:v>
                </c:pt>
              </c:strCache>
            </c:strRef>
          </c:tx>
          <c:spPr>
            <a:ln w="34925" cap="rnd">
              <a:solidFill>
                <a:srgbClr val="FF0000"/>
              </a:solidFill>
              <a:round/>
            </a:ln>
            <a:effectLst>
              <a:outerShdw blurRad="57150" dist="19050" dir="5400000" algn="ctr" rotWithShape="0">
                <a:srgbClr val="000000">
                  <a:alpha val="63000"/>
                </a:srgbClr>
              </a:outerShdw>
            </a:effectLst>
          </c:spPr>
          <c:marker>
            <c:symbol val="diamond"/>
            <c:size val="5"/>
            <c:spPr>
              <a:solidFill>
                <a:srgbClr val="FF0000"/>
              </a:solidFill>
              <a:ln w="9525">
                <a:solidFill>
                  <a:schemeClr val="accent3"/>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dLbls>
            <c:dLbl>
              <c:idx val="0"/>
              <c:layout>
                <c:manualLayout>
                  <c:x val="-3.0036472859901301E-2"/>
                  <c:y val="-3.859141341051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194-4690-8FFD-BF130FF2E29B}"/>
                </c:ext>
              </c:extLst>
            </c:dLbl>
            <c:dLbl>
              <c:idx val="1"/>
              <c:layout>
                <c:manualLayout>
                  <c:x val="-3.4327397554172898E-2"/>
                  <c:y val="-3.859141341051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194-4690-8FFD-BF130FF2E29B}"/>
                </c:ext>
              </c:extLst>
            </c:dLbl>
            <c:dLbl>
              <c:idx val="2"/>
              <c:layout>
                <c:manualLayout>
                  <c:x val="-3.2181935207037202E-2"/>
                  <c:y val="-4.82392667631452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9194-4690-8FFD-BF130FF2E29B}"/>
                </c:ext>
              </c:extLst>
            </c:dLbl>
            <c:dLbl>
              <c:idx val="3"/>
              <c:layout>
                <c:manualLayout>
                  <c:x val="-3.4327397554172898E-2"/>
                  <c:y val="-3.859141341051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194-4690-8FFD-BF130FF2E29B}"/>
                </c:ext>
              </c:extLst>
            </c:dLbl>
            <c:numFmt formatCode="0%" sourceLinked="0"/>
            <c:spPr>
              <a:noFill/>
              <a:ln>
                <a:noFill/>
              </a:ln>
              <a:effectLst/>
            </c:spPr>
            <c:txPr>
              <a:bodyPr rot="0" spcFirstLastPara="1" vertOverflow="ellipsis" vert="horz" wrap="square" lIns="38100" tIns="19050" rIns="38100" bIns="19050" anchor="ctr" anchorCtr="1"/>
              <a:lstStyle/>
              <a:p>
                <a:pPr>
                  <a:defRPr lang="zh-CN" sz="900" b="1" i="0" u="none" strike="noStrike" kern="1200" baseline="0">
                    <a:solidFill>
                      <a:schemeClr val="tx1"/>
                    </a:solidFill>
                    <a:latin typeface="仿宋" panose="02010609060101010101" charset="-122"/>
                    <a:ea typeface="仿宋" panose="02010609060101010101" charset="-122"/>
                    <a:cs typeface="+mn-cs"/>
                  </a:defRPr>
                </a:pPr>
                <a:endParaRPr lang="zh-CN"/>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周口</c:v>
                </c:pt>
                <c:pt idx="1">
                  <c:v>曹妃甸</c:v>
                </c:pt>
                <c:pt idx="2">
                  <c:v>沧州</c:v>
                </c:pt>
                <c:pt idx="3">
                  <c:v>济源</c:v>
                </c:pt>
              </c:strCache>
            </c:strRef>
          </c:cat>
          <c:val>
            <c:numRef>
              <c:f>Sheet1!$D$2:$D$5</c:f>
              <c:numCache>
                <c:formatCode>0.00%</c:formatCode>
                <c:ptCount val="4"/>
                <c:pt idx="0">
                  <c:v>0.04</c:v>
                </c:pt>
                <c:pt idx="1">
                  <c:v>0.04</c:v>
                </c:pt>
                <c:pt idx="2">
                  <c:v>0.04</c:v>
                </c:pt>
                <c:pt idx="3">
                  <c:v>0.04</c:v>
                </c:pt>
              </c:numCache>
            </c:numRef>
          </c:val>
          <c:smooth val="0"/>
          <c:extLst>
            <c:ext xmlns:c16="http://schemas.microsoft.com/office/drawing/2014/chart" uri="{C3380CC4-5D6E-409C-BE32-E72D297353CC}">
              <c16:uniqueId val="{0000000E-9194-4690-8FFD-BF130FF2E29B}"/>
            </c:ext>
          </c:extLst>
        </c:ser>
        <c:dLbls>
          <c:showLegendKey val="0"/>
          <c:showVal val="0"/>
          <c:showCatName val="0"/>
          <c:showSerName val="0"/>
          <c:showPercent val="0"/>
          <c:showBubbleSize val="0"/>
        </c:dLbls>
        <c:marker val="1"/>
        <c:smooth val="0"/>
        <c:axId val="346224016"/>
        <c:axId val="346219856"/>
      </c:lineChart>
      <c:catAx>
        <c:axId val="346224016"/>
        <c:scaling>
          <c:orientation val="minMax"/>
        </c:scaling>
        <c:delete val="0"/>
        <c:axPos val="b"/>
        <c:numFmt formatCode="General" sourceLinked="1"/>
        <c:majorTickMark val="in"/>
        <c:minorTickMark val="none"/>
        <c:tickLblPos val="nextTo"/>
        <c:spPr>
          <a:noFill/>
          <a:ln w="12700" cap="flat" cmpd="sng" algn="ctr">
            <a:solidFill>
              <a:schemeClr val="tx1">
                <a:lumMod val="65000"/>
                <a:lumOff val="35000"/>
                <a:alpha val="54000"/>
              </a:schemeClr>
            </a:solidFill>
            <a:round/>
            <a:tailEnd type="triangle"/>
          </a:ln>
          <a:effectLst/>
        </c:spPr>
        <c:txPr>
          <a:bodyPr rot="-60000000" spcFirstLastPara="1" vertOverflow="ellipsis" vert="horz" wrap="square" anchor="ctr" anchorCtr="1"/>
          <a:lstStyle/>
          <a:p>
            <a:pPr>
              <a:defRPr lang="zh-CN" sz="900" b="0" i="0" u="none" strike="noStrike" kern="1200" baseline="0">
                <a:solidFill>
                  <a:schemeClr val="tx1"/>
                </a:solidFill>
                <a:latin typeface="仿宋" panose="02010609060101010101" charset="-122"/>
                <a:ea typeface="仿宋" panose="02010609060101010101" charset="-122"/>
                <a:cs typeface="+mn-cs"/>
              </a:defRPr>
            </a:pPr>
            <a:endParaRPr lang="zh-CN"/>
          </a:p>
        </c:txPr>
        <c:crossAx val="346219856"/>
        <c:crosses val="autoZero"/>
        <c:auto val="1"/>
        <c:lblAlgn val="ctr"/>
        <c:lblOffset val="100"/>
        <c:noMultiLvlLbl val="0"/>
      </c:catAx>
      <c:valAx>
        <c:axId val="346219856"/>
        <c:scaling>
          <c:orientation val="minMax"/>
        </c:scaling>
        <c:delete val="0"/>
        <c:axPos val="l"/>
        <c:majorGridlines>
          <c:spPr>
            <a:ln w="9525" cap="flat" cmpd="sng" algn="ctr">
              <a:solidFill>
                <a:schemeClr val="lt1">
                  <a:lumMod val="95000"/>
                  <a:alpha val="10000"/>
                </a:schemeClr>
              </a:solidFill>
              <a:round/>
              <a:tailEnd type="triangle"/>
            </a:ln>
            <a:effectLst/>
          </c:spPr>
        </c:majorGridlines>
        <c:title>
          <c:tx>
            <c:rich>
              <a:bodyPr rot="-5400000" spcFirstLastPara="1" vertOverflow="ellipsis" vert="horz" wrap="square" anchor="ctr" anchorCtr="1"/>
              <a:lstStyle/>
              <a:p>
                <a:pPr>
                  <a:defRPr lang="zh-CN" sz="900" b="1" i="0" u="none" strike="noStrike" kern="1200" cap="all" baseline="0">
                    <a:solidFill>
                      <a:schemeClr val="tx1"/>
                    </a:solidFill>
                    <a:latin typeface="仿宋" panose="02010609060101010101" charset="-122"/>
                    <a:ea typeface="仿宋" panose="02010609060101010101" charset="-122"/>
                    <a:cs typeface="+mn-cs"/>
                  </a:defRPr>
                </a:pPr>
                <a:r>
                  <a:rPr lang="zh-CN"/>
                  <a:t>故障率</a:t>
                </a:r>
                <a:r>
                  <a:rPr lang="en-US"/>
                  <a:t>/%</a:t>
                </a:r>
              </a:p>
            </c:rich>
          </c:tx>
          <c:overlay val="0"/>
          <c:spPr>
            <a:noFill/>
            <a:ln>
              <a:noFill/>
            </a:ln>
            <a:effectLst/>
          </c:spPr>
          <c:txPr>
            <a:bodyPr rot="-5400000" spcFirstLastPara="1" vertOverflow="ellipsis" vert="horz" wrap="square" anchor="ctr" anchorCtr="1"/>
            <a:lstStyle/>
            <a:p>
              <a:pPr>
                <a:defRPr lang="zh-CN" sz="900" b="1" i="0" u="none" strike="noStrike" kern="1200" cap="all" baseline="0">
                  <a:solidFill>
                    <a:schemeClr val="tx1"/>
                  </a:solidFill>
                  <a:latin typeface="仿宋" panose="02010609060101010101" charset="-122"/>
                  <a:ea typeface="仿宋" panose="02010609060101010101" charset="-122"/>
                  <a:cs typeface="+mn-cs"/>
                </a:defRPr>
              </a:pPr>
              <a:endParaRPr lang="zh-CN"/>
            </a:p>
          </c:txPr>
        </c:title>
        <c:numFmt formatCode="0.00%" sourceLinked="1"/>
        <c:majorTickMark val="in"/>
        <c:minorTickMark val="none"/>
        <c:tickLblPos val="nextTo"/>
        <c:spPr>
          <a:noFill/>
          <a:ln>
            <a:solidFill>
              <a:schemeClr val="bg1">
                <a:lumMod val="50000"/>
              </a:schemeClr>
            </a:solidFill>
            <a:tailEnd type="triangle"/>
          </a:ln>
          <a:effectLst/>
        </c:spPr>
        <c:txPr>
          <a:bodyPr rot="-60000000" spcFirstLastPara="1" vertOverflow="ellipsis" vert="horz" wrap="square" anchor="ctr" anchorCtr="1"/>
          <a:lstStyle/>
          <a:p>
            <a:pPr>
              <a:defRPr lang="zh-CN" sz="900" b="0" i="0" u="none" strike="noStrike" kern="1200" baseline="0">
                <a:solidFill>
                  <a:schemeClr val="tx1"/>
                </a:solidFill>
                <a:latin typeface="仿宋" panose="02010609060101010101" charset="-122"/>
                <a:ea typeface="仿宋" panose="02010609060101010101" charset="-122"/>
                <a:cs typeface="+mn-cs"/>
              </a:defRPr>
            </a:pPr>
            <a:endParaRPr lang="zh-CN"/>
          </a:p>
        </c:txPr>
        <c:crossAx val="34622401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lang="zh-CN" sz="900" b="0" i="0" u="none" strike="noStrike" kern="1200" baseline="0">
                <a:solidFill>
                  <a:schemeClr val="tx1"/>
                </a:solidFill>
                <a:latin typeface="仿宋" panose="02010609060101010101" charset="-122"/>
                <a:ea typeface="仿宋" panose="02010609060101010101" charset="-122"/>
                <a:cs typeface="+mn-cs"/>
              </a:defRPr>
            </a:pPr>
            <a:endParaRPr lang="zh-CN"/>
          </a:p>
        </c:txPr>
      </c:legendEntry>
      <c:legendEntry>
        <c:idx val="1"/>
        <c:txPr>
          <a:bodyPr rot="0" spcFirstLastPara="1" vertOverflow="ellipsis" vert="horz" wrap="square" anchor="ctr" anchorCtr="1"/>
          <a:lstStyle/>
          <a:p>
            <a:pPr>
              <a:defRPr lang="zh-CN" sz="900" b="0" i="0" u="none" strike="noStrike" kern="1200" baseline="0">
                <a:solidFill>
                  <a:schemeClr val="tx1"/>
                </a:solidFill>
                <a:latin typeface="仿宋" panose="02010609060101010101" charset="-122"/>
                <a:ea typeface="仿宋" panose="02010609060101010101" charset="-122"/>
                <a:cs typeface="+mn-cs"/>
              </a:defRPr>
            </a:pPr>
            <a:endParaRPr lang="zh-CN"/>
          </a:p>
        </c:txPr>
      </c:legendEntry>
      <c:legendEntry>
        <c:idx val="2"/>
        <c:txPr>
          <a:bodyPr rot="0" spcFirstLastPara="1" vertOverflow="ellipsis" vert="horz" wrap="square" anchor="ctr" anchorCtr="1"/>
          <a:lstStyle/>
          <a:p>
            <a:pPr>
              <a:defRPr lang="zh-CN" sz="900" b="0" i="0" u="none" strike="noStrike" kern="1200" baseline="0">
                <a:solidFill>
                  <a:schemeClr val="tx1"/>
                </a:solidFill>
                <a:latin typeface="仿宋" panose="02010609060101010101" charset="-122"/>
                <a:ea typeface="仿宋" panose="02010609060101010101" charset="-122"/>
                <a:cs typeface="+mn-cs"/>
              </a:defRPr>
            </a:pPr>
            <a:endParaRPr lang="zh-CN"/>
          </a:p>
        </c:txPr>
      </c:legendEntry>
      <c:overlay val="0"/>
      <c:spPr>
        <a:noFill/>
        <a:ln>
          <a:noFill/>
        </a:ln>
        <a:effectLst/>
      </c:spPr>
      <c:txPr>
        <a:bodyPr rot="0" spcFirstLastPara="1" vertOverflow="ellipsis" vert="horz" wrap="square" anchor="ctr" anchorCtr="1"/>
        <a:lstStyle/>
        <a:p>
          <a:pPr>
            <a:defRPr lang="zh-CN" sz="900" b="0" i="0" u="none" strike="noStrike" kern="1200" baseline="0">
              <a:solidFill>
                <a:schemeClr val="tx1"/>
              </a:solidFill>
              <a:latin typeface="仿宋" panose="02010609060101010101" charset="-122"/>
              <a:ea typeface="仿宋" panose="02010609060101010101" charset="-122"/>
              <a:cs typeface="+mn-cs"/>
            </a:defRPr>
          </a:pPr>
          <a:endParaRPr lang="zh-CN"/>
        </a:p>
      </c:txPr>
    </c:legend>
    <c:plotVisOnly val="1"/>
    <c:dispBlanksAs val="gap"/>
    <c:showDLblsOverMax val="0"/>
  </c:chart>
  <c:spPr>
    <a:gradFill flip="none" rotWithShape="1">
      <a:gsLst>
        <a:gs pos="0">
          <a:schemeClr val="accent2">
            <a:lumMod val="0"/>
            <a:lumOff val="100000"/>
          </a:schemeClr>
        </a:gs>
        <a:gs pos="7000">
          <a:schemeClr val="accent2">
            <a:lumMod val="0"/>
            <a:lumOff val="100000"/>
          </a:schemeClr>
        </a:gs>
        <a:gs pos="100000">
          <a:srgbClr val="FFAF40"/>
        </a:gs>
      </a:gsLst>
      <a:path path="circle">
        <a:fillToRect l="50000" t="-80000" r="50000" b="180000"/>
      </a:path>
      <a:tileRect/>
    </a:gradFill>
    <a:ln>
      <a:noFill/>
    </a:ln>
    <a:effectLst/>
  </c:spPr>
  <c:txPr>
    <a:bodyPr/>
    <a:lstStyle/>
    <a:p>
      <a:pPr>
        <a:defRPr lang="zh-CN">
          <a:solidFill>
            <a:schemeClr val="tx1"/>
          </a:solidFill>
          <a:latin typeface="仿宋" panose="02010609060101010101" charset="-122"/>
          <a:ea typeface="仿宋" panose="02010609060101010101" charset="-122"/>
        </a:defRPr>
      </a:pPr>
      <a:endParaRPr lang="zh-CN"/>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600" b="0" i="0" u="none" strike="noStrike" kern="1200" spc="100" baseline="0">
                <a:solidFill>
                  <a:schemeClr val="tx1"/>
                </a:soli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cs typeface="+mn-cs"/>
              </a:defRPr>
            </a:pPr>
            <a:r>
              <a:rPr lang="zh-CN" altLang="en-US" sz="1400" b="0">
                <a:effectLst/>
                <a:latin typeface="微软雅黑" panose="020B0503020204020204" pitchFamily="34" charset="-122"/>
                <a:ea typeface="微软雅黑" panose="020B0503020204020204" pitchFamily="34" charset="-122"/>
              </a:rPr>
              <a:t>图</a:t>
            </a:r>
            <a:r>
              <a:rPr lang="en-US" altLang="zh-CN" sz="1400" b="0">
                <a:effectLst/>
                <a:latin typeface="微软雅黑" panose="020B0503020204020204" pitchFamily="34" charset="-122"/>
                <a:ea typeface="微软雅黑" panose="020B0503020204020204" pitchFamily="34" charset="-122"/>
              </a:rPr>
              <a:t>7-9 </a:t>
            </a:r>
            <a:r>
              <a:rPr lang="zh-CN" sz="1400" b="0">
                <a:effectLst/>
                <a:latin typeface="微软雅黑" panose="020B0503020204020204" pitchFamily="34" charset="-122"/>
                <a:ea typeface="微软雅黑" panose="020B0503020204020204" pitchFamily="34" charset="-122"/>
              </a:rPr>
              <a:t>要因确认二症结影响对照图</a:t>
            </a:r>
          </a:p>
        </c:rich>
      </c:tx>
      <c:overlay val="0"/>
      <c:spPr>
        <a:noFill/>
        <a:ln>
          <a:noFill/>
        </a:ln>
        <a:effectLst/>
      </c:spPr>
      <c:txPr>
        <a:bodyPr rot="0" spcFirstLastPara="1" vertOverflow="ellipsis" vert="horz" wrap="square" anchor="ctr" anchorCtr="1"/>
        <a:lstStyle/>
        <a:p>
          <a:pPr>
            <a:defRPr lang="zh-CN" sz="1600" b="0" i="0" u="none" strike="noStrike" kern="1200" spc="100" baseline="0">
              <a:solidFill>
                <a:schemeClr val="tx1"/>
              </a:soli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cs typeface="+mn-cs"/>
            </a:defRPr>
          </a:pPr>
          <a:endParaRPr lang="zh-CN"/>
        </a:p>
      </c:txPr>
    </c:title>
    <c:autoTitleDeleted val="0"/>
    <c:plotArea>
      <c:layout>
        <c:manualLayout>
          <c:layoutTarget val="inner"/>
          <c:xMode val="edge"/>
          <c:yMode val="edge"/>
          <c:x val="0.128202898550725"/>
          <c:y val="0.13005464480874299"/>
          <c:w val="0.83991304347826101"/>
          <c:h val="0.78222222222222204"/>
        </c:manualLayout>
      </c:layout>
      <c:barChart>
        <c:barDir val="col"/>
        <c:grouping val="clustered"/>
        <c:varyColors val="0"/>
        <c:ser>
          <c:idx val="0"/>
          <c:order val="0"/>
          <c:tx>
            <c:strRef>
              <c:f>Sheet1!$B$1</c:f>
              <c:strCache>
                <c:ptCount val="1"/>
                <c:pt idx="0">
                  <c:v>系列 1</c:v>
                </c:pt>
              </c:strCache>
            </c:strRef>
          </c:tx>
          <c:spPr>
            <a:solidFill>
              <a:srgbClr val="FBF86E"/>
            </a:solidFill>
            <a:ln w="25400">
              <a:solidFill>
                <a:srgbClr val="2497C0">
                  <a:alpha val="96000"/>
                </a:srgbClr>
              </a:solidFill>
            </a:ln>
            <a:effectLst/>
            <a:scene3d>
              <a:camera prst="orthographicFront"/>
              <a:lightRig rig="threePt" dir="t">
                <a:rot lat="0" lon="0" rev="1200000"/>
              </a:lightRig>
            </a:scene3d>
            <a:sp3d/>
          </c:spPr>
          <c:invertIfNegative val="0"/>
          <c:dPt>
            <c:idx val="0"/>
            <c:invertIfNegative val="0"/>
            <c:bubble3D val="0"/>
            <c:extLst>
              <c:ext xmlns:c16="http://schemas.microsoft.com/office/drawing/2014/chart" uri="{C3380CC4-5D6E-409C-BE32-E72D297353CC}">
                <c16:uniqueId val="{00000001-57CE-4D4C-B676-1B143C2B946D}"/>
              </c:ext>
            </c:extLst>
          </c:dPt>
          <c:dLbls>
            <c:dLbl>
              <c:idx val="0"/>
              <c:layout>
                <c:manualLayout>
                  <c:x val="1.8840579710144899E-3"/>
                  <c:y val="-7.44990892531876E-2"/>
                </c:manualLayout>
              </c:layout>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7CE-4D4C-B676-1B143C2B946D}"/>
                </c:ext>
              </c:extLst>
            </c:dLbl>
            <c:dLbl>
              <c:idx val="1"/>
              <c:layout>
                <c:manualLayout>
                  <c:x val="2.02898550724638E-3"/>
                  <c:y val="-7.6867030965391603E-2"/>
                </c:manualLayout>
              </c:layout>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7CE-4D4C-B676-1B143C2B946D}"/>
                </c:ext>
              </c:extLst>
            </c:dLbl>
            <c:numFmt formatCode="0%" sourceLinked="0"/>
            <c:spPr>
              <a:noFill/>
              <a:ln>
                <a:noFill/>
              </a:ln>
              <a:effectLst/>
            </c:spPr>
            <c:txPr>
              <a:bodyPr rot="0" spcFirstLastPara="1" vertOverflow="ellipsis" vert="horz" wrap="square" lIns="38100" tIns="19050" rIns="38100" bIns="19050" anchor="ctr" anchorCtr="1"/>
              <a:lstStyle/>
              <a:p>
                <a:pPr>
                  <a:defRPr lang="zh-CN" sz="900" b="0" i="0" u="none" strike="noStrike" kern="1200" baseline="0">
                    <a:solidFill>
                      <a:schemeClr val="tx1"/>
                    </a:solidFill>
                    <a:latin typeface="宋体" panose="02010600030101010101" charset="-122"/>
                    <a:ea typeface="宋体" panose="02010600030101010101" charset="-122"/>
                    <a:cs typeface="+mn-cs"/>
                  </a:defRPr>
                </a:pPr>
                <a:endParaRPr lang="zh-C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Sheet1!$A$2:$A$3</c:f>
              <c:strCache>
                <c:ptCount val="2"/>
                <c:pt idx="0">
                  <c:v>安装单位自行安装</c:v>
                </c:pt>
                <c:pt idx="1">
                  <c:v>小组成员交底并监督安装</c:v>
                </c:pt>
              </c:strCache>
            </c:strRef>
          </c:cat>
          <c:val>
            <c:numRef>
              <c:f>Sheet1!$B$2:$B$3</c:f>
              <c:numCache>
                <c:formatCode>0%</c:formatCode>
                <c:ptCount val="2"/>
                <c:pt idx="0">
                  <c:v>0.52</c:v>
                </c:pt>
                <c:pt idx="1">
                  <c:v>0.48</c:v>
                </c:pt>
              </c:numCache>
            </c:numRef>
          </c:val>
          <c:extLst>
            <c:ext xmlns:c16="http://schemas.microsoft.com/office/drawing/2014/chart" uri="{C3380CC4-5D6E-409C-BE32-E72D297353CC}">
              <c16:uniqueId val="{00000003-57CE-4D4C-B676-1B143C2B946D}"/>
            </c:ext>
          </c:extLst>
        </c:ser>
        <c:dLbls>
          <c:showLegendKey val="0"/>
          <c:showVal val="1"/>
          <c:showCatName val="0"/>
          <c:showSerName val="0"/>
          <c:showPercent val="0"/>
          <c:showBubbleSize val="0"/>
        </c:dLbls>
        <c:gapWidth val="100"/>
        <c:overlap val="-24"/>
        <c:axId val="1860435631"/>
        <c:axId val="1860437295"/>
      </c:barChart>
      <c:catAx>
        <c:axId val="1860435631"/>
        <c:scaling>
          <c:orientation val="minMax"/>
        </c:scaling>
        <c:delete val="0"/>
        <c:axPos val="b"/>
        <c:numFmt formatCode="0.0%" sourceLinked="0"/>
        <c:majorTickMark val="in"/>
        <c:minorTickMark val="none"/>
        <c:tickLblPos val="nextTo"/>
        <c:spPr>
          <a:noFill/>
          <a:ln w="12700" cap="flat" cmpd="sng" algn="ctr">
            <a:solidFill>
              <a:schemeClr val="tx1">
                <a:lumMod val="65000"/>
                <a:lumOff val="35000"/>
                <a:alpha val="54000"/>
              </a:schemeClr>
            </a:solidFill>
            <a:round/>
            <a:tailEnd type="triangle"/>
          </a:ln>
          <a:effectLst/>
        </c:spPr>
        <c:txPr>
          <a:bodyPr rot="-60000000" spcFirstLastPara="1" vertOverflow="ellipsis" vert="horz" wrap="square" anchor="ctr" anchorCtr="1"/>
          <a:lstStyle/>
          <a:p>
            <a:pPr>
              <a:defRPr lang="zh-CN" sz="900" b="0" i="0" u="none" strike="noStrike" kern="1200" baseline="0">
                <a:solidFill>
                  <a:schemeClr val="tx1"/>
                </a:solidFill>
                <a:latin typeface="宋体" panose="02010600030101010101" charset="-122"/>
                <a:ea typeface="宋体" panose="02010600030101010101" charset="-122"/>
                <a:cs typeface="+mn-cs"/>
              </a:defRPr>
            </a:pPr>
            <a:endParaRPr lang="zh-CN"/>
          </a:p>
        </c:txPr>
        <c:crossAx val="1860437295"/>
        <c:crosses val="autoZero"/>
        <c:auto val="1"/>
        <c:lblAlgn val="ctr"/>
        <c:lblOffset val="100"/>
        <c:noMultiLvlLbl val="0"/>
      </c:catAx>
      <c:valAx>
        <c:axId val="1860437295"/>
        <c:scaling>
          <c:orientation val="minMax"/>
          <c:min val="0"/>
        </c:scaling>
        <c:delete val="0"/>
        <c:axPos val="l"/>
        <c:majorGridlines>
          <c:spPr>
            <a:ln w="9525" cap="flat" cmpd="sng" algn="ctr">
              <a:solidFill>
                <a:schemeClr val="tx1">
                  <a:alpha val="10000"/>
                </a:schemeClr>
              </a:solidFill>
              <a:round/>
            </a:ln>
            <a:effectLst/>
          </c:spPr>
        </c:majorGridlines>
        <c:title>
          <c:tx>
            <c:rich>
              <a:bodyPr rot="-5400000" spcFirstLastPara="1" vertOverflow="ellipsis" vert="horz" wrap="square" anchor="ctr" anchorCtr="1"/>
              <a:lstStyle/>
              <a:p>
                <a:pPr>
                  <a:defRPr lang="zh-CN" sz="900" b="0" i="0" u="none" strike="noStrike" kern="1200" cap="all" baseline="0">
                    <a:solidFill>
                      <a:schemeClr val="tx1"/>
                    </a:solidFill>
                    <a:latin typeface="宋体" panose="02010600030101010101" charset="-122"/>
                    <a:ea typeface="宋体" panose="02010600030101010101" charset="-122"/>
                    <a:cs typeface="+mn-cs"/>
                  </a:defRPr>
                </a:pPr>
                <a:r>
                  <a:rPr lang="zh-CN" b="0"/>
                  <a:t>影响率</a:t>
                </a:r>
                <a:r>
                  <a:rPr lang="en-US" b="0"/>
                  <a:t>/%</a:t>
                </a:r>
              </a:p>
            </c:rich>
          </c:tx>
          <c:overlay val="0"/>
          <c:spPr>
            <a:noFill/>
            <a:ln>
              <a:noFill/>
            </a:ln>
            <a:effectLst/>
          </c:spPr>
          <c:txPr>
            <a:bodyPr rot="-5400000" spcFirstLastPara="1" vertOverflow="ellipsis" vert="horz" wrap="square" anchor="ctr" anchorCtr="1"/>
            <a:lstStyle/>
            <a:p>
              <a:pPr>
                <a:defRPr lang="zh-CN" sz="900" b="0" i="0" u="none" strike="noStrike" kern="1200" cap="all" baseline="0">
                  <a:solidFill>
                    <a:schemeClr val="tx1"/>
                  </a:solidFill>
                  <a:latin typeface="宋体" panose="02010600030101010101" charset="-122"/>
                  <a:ea typeface="宋体" panose="02010600030101010101" charset="-122"/>
                  <a:cs typeface="+mn-cs"/>
                </a:defRPr>
              </a:pPr>
              <a:endParaRPr lang="zh-CN"/>
            </a:p>
          </c:txPr>
        </c:title>
        <c:numFmt formatCode="0%" sourceLinked="0"/>
        <c:majorTickMark val="in"/>
        <c:minorTickMark val="none"/>
        <c:tickLblPos val="nextTo"/>
        <c:spPr>
          <a:noFill/>
          <a:ln>
            <a:solidFill>
              <a:schemeClr val="bg1">
                <a:lumMod val="50000"/>
              </a:schemeClr>
            </a:solidFill>
            <a:tailEnd type="triangle"/>
          </a:ln>
          <a:effectLst/>
        </c:spPr>
        <c:txPr>
          <a:bodyPr rot="-60000000" spcFirstLastPara="1" vertOverflow="ellipsis" vert="horz" wrap="square" anchor="ctr" anchorCtr="1"/>
          <a:lstStyle/>
          <a:p>
            <a:pPr>
              <a:defRPr lang="zh-CN" sz="900" b="0" i="0" u="none" strike="noStrike" kern="1200" baseline="0">
                <a:solidFill>
                  <a:schemeClr val="tx1"/>
                </a:solidFill>
                <a:latin typeface="宋体" panose="02010600030101010101" charset="-122"/>
                <a:ea typeface="宋体" panose="02010600030101010101" charset="-122"/>
                <a:cs typeface="+mn-cs"/>
              </a:defRPr>
            </a:pPr>
            <a:endParaRPr lang="zh-CN"/>
          </a:p>
        </c:txPr>
        <c:crossAx val="1860435631"/>
        <c:crosses val="autoZero"/>
        <c:crossBetween val="between"/>
      </c:valAx>
      <c:spPr>
        <a:noFill/>
        <a:ln>
          <a:noFill/>
        </a:ln>
        <a:effectLst/>
      </c:spPr>
    </c:plotArea>
    <c:plotVisOnly val="1"/>
    <c:dispBlanksAs val="gap"/>
    <c:showDLblsOverMax val="0"/>
  </c:chart>
  <c:spPr>
    <a:gradFill flip="none" rotWithShape="1">
      <a:gsLst>
        <a:gs pos="68000">
          <a:srgbClr val="F5BE98"/>
        </a:gs>
        <a:gs pos="100000">
          <a:srgbClr val="F8CFB2"/>
        </a:gs>
        <a:gs pos="32000">
          <a:srgbClr val="F09E65"/>
        </a:gs>
        <a:gs pos="0">
          <a:srgbClr val="EB7D31"/>
        </a:gs>
      </a:gsLst>
      <a:lin ang="5400000" scaled="1"/>
      <a:tileRect/>
    </a:gradFill>
    <a:ln>
      <a:noFill/>
    </a:ln>
    <a:effectLst/>
  </c:spPr>
  <c:txPr>
    <a:bodyPr/>
    <a:lstStyle/>
    <a:p>
      <a:pPr>
        <a:defRPr lang="zh-CN">
          <a:solidFill>
            <a:schemeClr val="tx1"/>
          </a:solidFill>
          <a:latin typeface="宋体" panose="02010600030101010101" charset="-122"/>
          <a:ea typeface="宋体" panose="02010600030101010101" charset="-122"/>
        </a:defRPr>
      </a:pPr>
      <a:endParaRPr lang="zh-CN"/>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600" b="0" i="0" u="none" strike="noStrike" kern="1200" spc="100" baseline="0">
                <a:solidFill>
                  <a:schemeClr val="tx1"/>
                </a:solidFill>
                <a:effectLst/>
                <a:latin typeface="微软雅黑" panose="020B0503020204020204" pitchFamily="34" charset="-122"/>
                <a:ea typeface="微软雅黑" panose="020B0503020204020204" pitchFamily="34" charset="-122"/>
                <a:cs typeface="+mn-cs"/>
              </a:defRPr>
            </a:pPr>
            <a:r>
              <a:rPr lang="zh-CN" altLang="en-US" sz="1400" b="0">
                <a:effectLst/>
                <a:latin typeface="微软雅黑" panose="020B0503020204020204" pitchFamily="34" charset="-122"/>
                <a:ea typeface="微软雅黑" panose="020B0503020204020204" pitchFamily="34" charset="-122"/>
              </a:rPr>
              <a:t>图</a:t>
            </a:r>
            <a:r>
              <a:rPr lang="en-US" altLang="zh-CN" sz="1400" b="0">
                <a:effectLst/>
                <a:latin typeface="微软雅黑" panose="020B0503020204020204" pitchFamily="34" charset="-122"/>
                <a:ea typeface="微软雅黑" panose="020B0503020204020204" pitchFamily="34" charset="-122"/>
              </a:rPr>
              <a:t>7-15 </a:t>
            </a:r>
            <a:r>
              <a:rPr lang="zh-CN" sz="1400" b="0">
                <a:effectLst/>
                <a:latin typeface="微软雅黑" panose="020B0503020204020204" pitchFamily="34" charset="-122"/>
                <a:ea typeface="微软雅黑" panose="020B0503020204020204" pitchFamily="34" charset="-122"/>
              </a:rPr>
              <a:t>要因确认三症结影响对照图</a:t>
            </a:r>
          </a:p>
        </c:rich>
      </c:tx>
      <c:overlay val="0"/>
      <c:spPr>
        <a:noFill/>
        <a:ln>
          <a:noFill/>
        </a:ln>
        <a:effectLst/>
      </c:spPr>
      <c:txPr>
        <a:bodyPr rot="0" spcFirstLastPara="1" vertOverflow="ellipsis" vert="horz" wrap="square" anchor="ctr" anchorCtr="1"/>
        <a:lstStyle/>
        <a:p>
          <a:pPr>
            <a:defRPr lang="zh-CN" sz="1600" b="0" i="0" u="none" strike="noStrike" kern="1200" spc="100" baseline="0">
              <a:solidFill>
                <a:schemeClr val="tx1"/>
              </a:solidFill>
              <a:effectLst/>
              <a:latin typeface="微软雅黑" panose="020B0503020204020204" pitchFamily="34" charset="-122"/>
              <a:ea typeface="微软雅黑" panose="020B0503020204020204" pitchFamily="34" charset="-122"/>
              <a:cs typeface="+mn-cs"/>
            </a:defRPr>
          </a:pPr>
          <a:endParaRPr lang="zh-CN"/>
        </a:p>
      </c:txPr>
    </c:title>
    <c:autoTitleDeleted val="0"/>
    <c:plotArea>
      <c:layout>
        <c:manualLayout>
          <c:layoutTarget val="inner"/>
          <c:xMode val="edge"/>
          <c:yMode val="edge"/>
          <c:x val="0.15074884259259258"/>
          <c:y val="0.13476111111111111"/>
          <c:w val="0.81397337962962968"/>
          <c:h val="0.78284166666666666"/>
        </c:manualLayout>
      </c:layout>
      <c:barChart>
        <c:barDir val="col"/>
        <c:grouping val="clustered"/>
        <c:varyColors val="0"/>
        <c:ser>
          <c:idx val="0"/>
          <c:order val="0"/>
          <c:tx>
            <c:strRef>
              <c:f>Sheet1!$B$1</c:f>
              <c:strCache>
                <c:ptCount val="1"/>
                <c:pt idx="0">
                  <c:v>影响率</c:v>
                </c:pt>
              </c:strCache>
            </c:strRef>
          </c:tx>
          <c:spPr>
            <a:solidFill>
              <a:srgbClr val="FFFF99"/>
            </a:solidFill>
            <a:ln w="25400">
              <a:solidFill>
                <a:srgbClr val="2497C0"/>
              </a:solidFill>
            </a:ln>
            <a:effectLst/>
            <a:scene3d>
              <a:camera prst="orthographicFront"/>
              <a:lightRig rig="threePt" dir="t">
                <a:rot lat="0" lon="0" rev="1200000"/>
              </a:lightRig>
            </a:scene3d>
            <a:sp3d/>
          </c:spPr>
          <c:invertIfNegative val="0"/>
          <c:dLbls>
            <c:numFmt formatCode="0.0%" sourceLinked="0"/>
            <c:spPr>
              <a:noFill/>
              <a:ln>
                <a:noFill/>
              </a:ln>
              <a:effectLst/>
            </c:spPr>
            <c:txPr>
              <a:bodyPr rot="0" spcFirstLastPara="1" vertOverflow="ellipsis" vert="horz" wrap="square" lIns="38100" tIns="19050" rIns="38100" bIns="19050" anchor="ctr" anchorCtr="1"/>
              <a:lstStyle/>
              <a:p>
                <a:pPr>
                  <a:defRPr lang="zh-CN" sz="900" b="0" i="0" u="none" strike="noStrike" kern="1200" baseline="0">
                    <a:solidFill>
                      <a:schemeClr val="tx1"/>
                    </a:solidFill>
                    <a:latin typeface="仿宋" panose="02010609060101010101" pitchFamily="3" charset="-122"/>
                    <a:ea typeface="仿宋" panose="02010609060101010101" pitchFamily="3" charset="-122"/>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Sheet1!$A$2:$A$3</c:f>
              <c:strCache>
                <c:ptCount val="2"/>
                <c:pt idx="0">
                  <c:v>调整前</c:v>
                </c:pt>
                <c:pt idx="1">
                  <c:v>调整后</c:v>
                </c:pt>
              </c:strCache>
            </c:strRef>
          </c:cat>
          <c:val>
            <c:numRef>
              <c:f>Sheet1!$B$2:$B$3</c:f>
              <c:numCache>
                <c:formatCode>0.00%</c:formatCode>
                <c:ptCount val="2"/>
                <c:pt idx="0">
                  <c:v>0.86699999999999999</c:v>
                </c:pt>
                <c:pt idx="1">
                  <c:v>0.13300000000000001</c:v>
                </c:pt>
              </c:numCache>
            </c:numRef>
          </c:val>
          <c:extLst>
            <c:ext xmlns:c16="http://schemas.microsoft.com/office/drawing/2014/chart" uri="{C3380CC4-5D6E-409C-BE32-E72D297353CC}">
              <c16:uniqueId val="{00000000-8693-4D10-AA1A-817BFE1501A4}"/>
            </c:ext>
          </c:extLst>
        </c:ser>
        <c:dLbls>
          <c:showLegendKey val="0"/>
          <c:showVal val="1"/>
          <c:showCatName val="0"/>
          <c:showSerName val="0"/>
          <c:showPercent val="0"/>
          <c:showBubbleSize val="0"/>
        </c:dLbls>
        <c:gapWidth val="100"/>
        <c:overlap val="-24"/>
        <c:axId val="445838224"/>
        <c:axId val="445843632"/>
      </c:barChart>
      <c:catAx>
        <c:axId val="445838224"/>
        <c:scaling>
          <c:orientation val="minMax"/>
        </c:scaling>
        <c:delete val="0"/>
        <c:axPos val="b"/>
        <c:numFmt formatCode="General" sourceLinked="1"/>
        <c:majorTickMark val="in"/>
        <c:minorTickMark val="none"/>
        <c:tickLblPos val="nextTo"/>
        <c:spPr>
          <a:noFill/>
          <a:ln w="12700" cap="flat" cmpd="sng" algn="ctr">
            <a:solidFill>
              <a:schemeClr val="tx1">
                <a:lumMod val="65000"/>
                <a:lumOff val="35000"/>
                <a:alpha val="54000"/>
              </a:schemeClr>
            </a:solidFill>
            <a:round/>
            <a:tailEnd type="triangle"/>
          </a:ln>
          <a:effectLst/>
        </c:spPr>
        <c:txPr>
          <a:bodyPr rot="-60000000" spcFirstLastPara="1" vertOverflow="ellipsis" vert="horz" wrap="square" anchor="ctr" anchorCtr="1"/>
          <a:lstStyle/>
          <a:p>
            <a:pPr>
              <a:defRPr lang="zh-CN" sz="900" b="0" i="0" u="none" strike="noStrike" kern="1200" baseline="0">
                <a:solidFill>
                  <a:schemeClr val="tx1"/>
                </a:solidFill>
                <a:latin typeface="仿宋" panose="02010609060101010101" pitchFamily="3" charset="-122"/>
                <a:ea typeface="仿宋" panose="02010609060101010101" pitchFamily="3" charset="-122"/>
                <a:cs typeface="+mn-cs"/>
              </a:defRPr>
            </a:pPr>
            <a:endParaRPr lang="zh-CN"/>
          </a:p>
        </c:txPr>
        <c:crossAx val="445843632"/>
        <c:crosses val="autoZero"/>
        <c:auto val="1"/>
        <c:lblAlgn val="ctr"/>
        <c:lblOffset val="100"/>
        <c:noMultiLvlLbl val="0"/>
      </c:catAx>
      <c:valAx>
        <c:axId val="445843632"/>
        <c:scaling>
          <c:orientation val="minMax"/>
          <c:max val="1"/>
          <c:min val="0"/>
        </c:scaling>
        <c:delete val="0"/>
        <c:axPos val="l"/>
        <c:majorGridlines>
          <c:spPr>
            <a:ln w="9525" cap="flat" cmpd="sng" algn="ctr">
              <a:solidFill>
                <a:schemeClr val="tx1">
                  <a:alpha val="10000"/>
                </a:schemeClr>
              </a:solidFill>
              <a:round/>
            </a:ln>
            <a:effectLst/>
          </c:spPr>
        </c:majorGridlines>
        <c:title>
          <c:tx>
            <c:rich>
              <a:bodyPr rot="-5400000" spcFirstLastPara="1" vertOverflow="ellipsis" vert="horz" wrap="square" anchor="ctr" anchorCtr="1"/>
              <a:lstStyle/>
              <a:p>
                <a:pPr>
                  <a:defRPr lang="zh-CN" sz="900" b="1" i="0" u="none" strike="noStrike" kern="1200" cap="all" baseline="0">
                    <a:solidFill>
                      <a:schemeClr val="tx1"/>
                    </a:solidFill>
                    <a:latin typeface="仿宋" panose="02010609060101010101" pitchFamily="3" charset="-122"/>
                    <a:ea typeface="仿宋" panose="02010609060101010101" pitchFamily="3" charset="-122"/>
                    <a:cs typeface="+mn-cs"/>
                  </a:defRPr>
                </a:pPr>
                <a:r>
                  <a:rPr lang="zh-CN"/>
                  <a:t>影响率</a:t>
                </a:r>
                <a:r>
                  <a:rPr lang="en-US"/>
                  <a:t>/%</a:t>
                </a:r>
              </a:p>
            </c:rich>
          </c:tx>
          <c:overlay val="0"/>
          <c:spPr>
            <a:noFill/>
            <a:ln>
              <a:noFill/>
            </a:ln>
            <a:effectLst/>
          </c:spPr>
          <c:txPr>
            <a:bodyPr rot="-5400000" spcFirstLastPara="1" vertOverflow="ellipsis" vert="horz" wrap="square" anchor="ctr" anchorCtr="1"/>
            <a:lstStyle/>
            <a:p>
              <a:pPr>
                <a:defRPr lang="zh-CN" sz="900" b="1" i="0" u="none" strike="noStrike" kern="1200" cap="all" baseline="0">
                  <a:solidFill>
                    <a:schemeClr val="tx1"/>
                  </a:solidFill>
                  <a:latin typeface="仿宋" panose="02010609060101010101" pitchFamily="3" charset="-122"/>
                  <a:ea typeface="仿宋" panose="02010609060101010101" pitchFamily="3" charset="-122"/>
                  <a:cs typeface="+mn-cs"/>
                </a:defRPr>
              </a:pPr>
              <a:endParaRPr lang="zh-CN"/>
            </a:p>
          </c:txPr>
        </c:title>
        <c:numFmt formatCode="0%" sourceLinked="0"/>
        <c:majorTickMark val="in"/>
        <c:minorTickMark val="none"/>
        <c:tickLblPos val="nextTo"/>
        <c:spPr>
          <a:noFill/>
          <a:ln>
            <a:solidFill>
              <a:schemeClr val="bg1">
                <a:lumMod val="50000"/>
              </a:schemeClr>
            </a:solidFill>
            <a:tailEnd type="triangle"/>
          </a:ln>
          <a:effectLst/>
        </c:spPr>
        <c:txPr>
          <a:bodyPr rot="-60000000" spcFirstLastPara="1" vertOverflow="ellipsis" vert="horz" wrap="square" anchor="ctr" anchorCtr="1"/>
          <a:lstStyle/>
          <a:p>
            <a:pPr>
              <a:defRPr lang="zh-CN" sz="900" b="0" i="0" u="none" strike="noStrike" kern="1200" baseline="0">
                <a:solidFill>
                  <a:schemeClr val="tx1"/>
                </a:solidFill>
                <a:latin typeface="仿宋" panose="02010609060101010101" pitchFamily="3" charset="-122"/>
                <a:ea typeface="仿宋" panose="02010609060101010101" pitchFamily="3" charset="-122"/>
                <a:cs typeface="+mn-cs"/>
              </a:defRPr>
            </a:pPr>
            <a:endParaRPr lang="zh-CN"/>
          </a:p>
        </c:txPr>
        <c:crossAx val="445838224"/>
        <c:crosses val="autoZero"/>
        <c:crossBetween val="between"/>
      </c:valAx>
      <c:spPr>
        <a:noFill/>
        <a:ln>
          <a:noFill/>
        </a:ln>
        <a:effectLst/>
      </c:spPr>
    </c:plotArea>
    <c:plotVisOnly val="1"/>
    <c:dispBlanksAs val="gap"/>
    <c:showDLblsOverMax val="0"/>
  </c:chart>
  <c:spPr>
    <a:gradFill flip="none" rotWithShape="1">
      <a:gsLst>
        <a:gs pos="100000">
          <a:srgbClr val="FADFCC"/>
        </a:gs>
        <a:gs pos="83000">
          <a:srgbClr val="F8CFB2"/>
        </a:gs>
        <a:gs pos="56000">
          <a:srgbClr val="F5BE98"/>
        </a:gs>
        <a:gs pos="3000">
          <a:srgbClr val="EB7D31"/>
        </a:gs>
      </a:gsLst>
      <a:lin ang="5400000" scaled="1"/>
      <a:tileRect/>
    </a:gradFill>
    <a:ln>
      <a:noFill/>
    </a:ln>
    <a:effectLst/>
  </c:spPr>
  <c:txPr>
    <a:bodyPr/>
    <a:lstStyle/>
    <a:p>
      <a:pPr>
        <a:defRPr lang="zh-CN">
          <a:solidFill>
            <a:schemeClr val="tx1"/>
          </a:solidFill>
          <a:latin typeface="仿宋" panose="02010609060101010101" pitchFamily="3" charset="-122"/>
          <a:ea typeface="仿宋" panose="02010609060101010101" pitchFamily="3" charset="-122"/>
        </a:defRPr>
      </a:pPr>
      <a:endParaRPr lang="zh-CN"/>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600" b="0" i="0" u="none" strike="noStrike" kern="1200" spc="100" baseline="0">
                <a:solidFill>
                  <a:schemeClr val="tx1"/>
                </a:solidFill>
                <a:effectLst/>
                <a:latin typeface="微软雅黑" panose="020B0503020204020204" pitchFamily="34" charset="-122"/>
                <a:ea typeface="微软雅黑" panose="020B0503020204020204" pitchFamily="34" charset="-122"/>
                <a:cs typeface="+mn-cs"/>
              </a:defRPr>
            </a:pPr>
            <a:r>
              <a:rPr lang="zh-CN" altLang="en-US" sz="1400" b="0">
                <a:effectLst/>
                <a:latin typeface="微软雅黑" panose="020B0503020204020204" pitchFamily="34" charset="-122"/>
                <a:ea typeface="微软雅黑" panose="020B0503020204020204" pitchFamily="34" charset="-122"/>
              </a:rPr>
              <a:t>图</a:t>
            </a:r>
            <a:r>
              <a:rPr lang="en-US" altLang="zh-CN" sz="1400" b="0">
                <a:effectLst/>
                <a:latin typeface="微软雅黑" panose="020B0503020204020204" pitchFamily="34" charset="-122"/>
                <a:ea typeface="微软雅黑" panose="020B0503020204020204" pitchFamily="34" charset="-122"/>
              </a:rPr>
              <a:t>7-18 </a:t>
            </a:r>
            <a:r>
              <a:rPr lang="zh-CN" sz="1400" b="0">
                <a:effectLst/>
                <a:latin typeface="微软雅黑" panose="020B0503020204020204" pitchFamily="34" charset="-122"/>
                <a:ea typeface="微软雅黑" panose="020B0503020204020204" pitchFamily="34" charset="-122"/>
              </a:rPr>
              <a:t>要因确认</a:t>
            </a:r>
            <a:r>
              <a:rPr lang="zh-CN" altLang="en-US" sz="1400" b="0">
                <a:effectLst/>
                <a:latin typeface="微软雅黑" panose="020B0503020204020204" pitchFamily="34" charset="-122"/>
                <a:ea typeface="微软雅黑" panose="020B0503020204020204" pitchFamily="34" charset="-122"/>
              </a:rPr>
              <a:t>四</a:t>
            </a:r>
            <a:r>
              <a:rPr lang="zh-CN" sz="1400" b="0">
                <a:effectLst/>
                <a:latin typeface="微软雅黑" panose="020B0503020204020204" pitchFamily="34" charset="-122"/>
                <a:ea typeface="微软雅黑" panose="020B0503020204020204" pitchFamily="34" charset="-122"/>
              </a:rPr>
              <a:t>症结影响对照图</a:t>
            </a:r>
          </a:p>
        </c:rich>
      </c:tx>
      <c:overlay val="0"/>
      <c:spPr>
        <a:noFill/>
        <a:ln>
          <a:noFill/>
        </a:ln>
        <a:effectLst/>
      </c:spPr>
      <c:txPr>
        <a:bodyPr rot="0" spcFirstLastPara="1" vertOverflow="ellipsis" vert="horz" wrap="square" anchor="ctr" anchorCtr="1"/>
        <a:lstStyle/>
        <a:p>
          <a:pPr>
            <a:defRPr lang="zh-CN" sz="1600" b="0" i="0" u="none" strike="noStrike" kern="1200" spc="100" baseline="0">
              <a:solidFill>
                <a:schemeClr val="tx1"/>
              </a:solidFill>
              <a:effectLst/>
              <a:latin typeface="微软雅黑" panose="020B0503020204020204" pitchFamily="34" charset="-122"/>
              <a:ea typeface="微软雅黑" panose="020B0503020204020204" pitchFamily="34" charset="-122"/>
              <a:cs typeface="+mn-cs"/>
            </a:defRPr>
          </a:pPr>
          <a:endParaRPr lang="zh-CN"/>
        </a:p>
      </c:txPr>
    </c:title>
    <c:autoTitleDeleted val="0"/>
    <c:plotArea>
      <c:layout/>
      <c:barChart>
        <c:barDir val="col"/>
        <c:grouping val="clustered"/>
        <c:varyColors val="0"/>
        <c:ser>
          <c:idx val="0"/>
          <c:order val="0"/>
          <c:tx>
            <c:strRef>
              <c:f>Sheet1!$B$1</c:f>
              <c:strCache>
                <c:ptCount val="1"/>
                <c:pt idx="0">
                  <c:v>影响率</c:v>
                </c:pt>
              </c:strCache>
            </c:strRef>
          </c:tx>
          <c:spPr>
            <a:solidFill>
              <a:srgbClr val="FBF86E"/>
            </a:solidFill>
            <a:ln w="25400">
              <a:solidFill>
                <a:srgbClr val="2497C0"/>
              </a:solidFill>
            </a:ln>
            <a:effectLst/>
            <a:scene3d>
              <a:camera prst="orthographicFront"/>
              <a:lightRig rig="threePt" dir="t">
                <a:rot lat="0" lon="0" rev="1200000"/>
              </a:lightRig>
            </a:scene3d>
            <a:sp3d/>
          </c:spPr>
          <c:invertIfNegative val="0"/>
          <c:dLbls>
            <c:numFmt formatCode="0%" sourceLinked="0"/>
            <c:spPr>
              <a:noFill/>
              <a:ln>
                <a:noFill/>
              </a:ln>
              <a:effectLst/>
            </c:spPr>
            <c:txPr>
              <a:bodyPr rot="0" spcFirstLastPara="1" vertOverflow="ellipsis" vert="horz" wrap="square" lIns="38100" tIns="19050" rIns="38100" bIns="19050" anchor="ctr" anchorCtr="1"/>
              <a:lstStyle/>
              <a:p>
                <a:pPr>
                  <a:defRPr lang="zh-CN" sz="900" b="0" i="0" u="none" strike="noStrike" kern="1200" baseline="0">
                    <a:solidFill>
                      <a:schemeClr val="tx1"/>
                    </a:solidFill>
                    <a:latin typeface="仿宋" panose="02010609060101010101" pitchFamily="3" charset="-122"/>
                    <a:ea typeface="仿宋" panose="02010609060101010101" pitchFamily="3" charset="-122"/>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Sheet1!$A$2:$A$3</c:f>
              <c:strCache>
                <c:ptCount val="2"/>
                <c:pt idx="0">
                  <c:v>调整前</c:v>
                </c:pt>
                <c:pt idx="1">
                  <c:v>调整后</c:v>
                </c:pt>
              </c:strCache>
            </c:strRef>
          </c:cat>
          <c:val>
            <c:numRef>
              <c:f>Sheet1!$B$2:$B$3</c:f>
              <c:numCache>
                <c:formatCode>0.00%</c:formatCode>
                <c:ptCount val="2"/>
                <c:pt idx="0">
                  <c:v>0.52</c:v>
                </c:pt>
                <c:pt idx="1">
                  <c:v>0.48</c:v>
                </c:pt>
              </c:numCache>
            </c:numRef>
          </c:val>
          <c:extLst>
            <c:ext xmlns:c16="http://schemas.microsoft.com/office/drawing/2014/chart" uri="{C3380CC4-5D6E-409C-BE32-E72D297353CC}">
              <c16:uniqueId val="{00000000-1DD4-470A-A721-4806D0891B9F}"/>
            </c:ext>
          </c:extLst>
        </c:ser>
        <c:dLbls>
          <c:showLegendKey val="0"/>
          <c:showVal val="1"/>
          <c:showCatName val="0"/>
          <c:showSerName val="0"/>
          <c:showPercent val="0"/>
          <c:showBubbleSize val="0"/>
        </c:dLbls>
        <c:gapWidth val="100"/>
        <c:overlap val="-24"/>
        <c:axId val="445838224"/>
        <c:axId val="445843632"/>
      </c:barChart>
      <c:catAx>
        <c:axId val="445838224"/>
        <c:scaling>
          <c:orientation val="minMax"/>
        </c:scaling>
        <c:delete val="0"/>
        <c:axPos val="b"/>
        <c:numFmt formatCode="General" sourceLinked="1"/>
        <c:majorTickMark val="in"/>
        <c:minorTickMark val="none"/>
        <c:tickLblPos val="nextTo"/>
        <c:spPr>
          <a:noFill/>
          <a:ln w="9525" cap="flat" cmpd="sng" algn="ctr">
            <a:solidFill>
              <a:schemeClr val="tx1">
                <a:lumMod val="65000"/>
                <a:lumOff val="35000"/>
                <a:alpha val="54000"/>
              </a:schemeClr>
            </a:solidFill>
            <a:round/>
            <a:tailEnd type="triangle"/>
          </a:ln>
          <a:effectLst/>
        </c:spPr>
        <c:txPr>
          <a:bodyPr rot="-60000000" spcFirstLastPara="1" vertOverflow="ellipsis" vert="horz" wrap="square" anchor="ctr" anchorCtr="1"/>
          <a:lstStyle/>
          <a:p>
            <a:pPr>
              <a:defRPr lang="zh-CN" sz="900" b="0" i="0" u="none" strike="noStrike" kern="1200" baseline="0">
                <a:solidFill>
                  <a:schemeClr val="tx1"/>
                </a:solidFill>
                <a:latin typeface="仿宋" panose="02010609060101010101" pitchFamily="3" charset="-122"/>
                <a:ea typeface="仿宋" panose="02010609060101010101" pitchFamily="3" charset="-122"/>
                <a:cs typeface="+mn-cs"/>
              </a:defRPr>
            </a:pPr>
            <a:endParaRPr lang="zh-CN"/>
          </a:p>
        </c:txPr>
        <c:crossAx val="445843632"/>
        <c:crosses val="autoZero"/>
        <c:auto val="1"/>
        <c:lblAlgn val="ctr"/>
        <c:lblOffset val="100"/>
        <c:noMultiLvlLbl val="0"/>
      </c:catAx>
      <c:valAx>
        <c:axId val="445843632"/>
        <c:scaling>
          <c:orientation val="minMax"/>
          <c:max val="1"/>
          <c:min val="0"/>
        </c:scaling>
        <c:delete val="0"/>
        <c:axPos val="l"/>
        <c:majorGridlines>
          <c:spPr>
            <a:ln w="9525" cap="flat" cmpd="sng" algn="ctr">
              <a:solidFill>
                <a:schemeClr val="tx1">
                  <a:alpha val="10000"/>
                </a:schemeClr>
              </a:solidFill>
              <a:round/>
            </a:ln>
            <a:effectLst/>
          </c:spPr>
        </c:majorGridlines>
        <c:title>
          <c:tx>
            <c:rich>
              <a:bodyPr rot="-5400000" spcFirstLastPara="1" vertOverflow="ellipsis" vert="horz" wrap="square" anchor="ctr" anchorCtr="1"/>
              <a:lstStyle/>
              <a:p>
                <a:pPr>
                  <a:defRPr lang="zh-CN" sz="900" b="0" i="0" u="none" strike="noStrike" kern="1200" cap="all" baseline="0">
                    <a:solidFill>
                      <a:schemeClr val="tx1"/>
                    </a:solidFill>
                    <a:latin typeface="仿宋" panose="02010609060101010101" pitchFamily="3" charset="-122"/>
                    <a:ea typeface="仿宋" panose="02010609060101010101" pitchFamily="3" charset="-122"/>
                    <a:cs typeface="+mn-cs"/>
                  </a:defRPr>
                </a:pPr>
                <a:r>
                  <a:rPr lang="zh-CN" b="0"/>
                  <a:t>影响率</a:t>
                </a:r>
                <a:r>
                  <a:rPr lang="en-US" b="0"/>
                  <a:t>/%</a:t>
                </a:r>
              </a:p>
            </c:rich>
          </c:tx>
          <c:overlay val="0"/>
          <c:spPr>
            <a:noFill/>
            <a:ln>
              <a:noFill/>
            </a:ln>
            <a:effectLst/>
          </c:spPr>
          <c:txPr>
            <a:bodyPr rot="-5400000" spcFirstLastPara="1" vertOverflow="ellipsis" vert="horz" wrap="square" anchor="ctr" anchorCtr="1"/>
            <a:lstStyle/>
            <a:p>
              <a:pPr>
                <a:defRPr lang="zh-CN" sz="900" b="0" i="0" u="none" strike="noStrike" kern="1200" cap="all" baseline="0">
                  <a:solidFill>
                    <a:schemeClr val="tx1"/>
                  </a:solidFill>
                  <a:latin typeface="仿宋" panose="02010609060101010101" pitchFamily="3" charset="-122"/>
                  <a:ea typeface="仿宋" panose="02010609060101010101" pitchFamily="3" charset="-122"/>
                  <a:cs typeface="+mn-cs"/>
                </a:defRPr>
              </a:pPr>
              <a:endParaRPr lang="zh-CN"/>
            </a:p>
          </c:txPr>
        </c:title>
        <c:numFmt formatCode="0.00%" sourceLinked="1"/>
        <c:majorTickMark val="in"/>
        <c:minorTickMark val="none"/>
        <c:tickLblPos val="nextTo"/>
        <c:spPr>
          <a:noFill/>
          <a:ln>
            <a:solidFill>
              <a:schemeClr val="bg1">
                <a:lumMod val="50000"/>
              </a:schemeClr>
            </a:solidFill>
            <a:tailEnd type="triangle"/>
          </a:ln>
          <a:effectLst/>
        </c:spPr>
        <c:txPr>
          <a:bodyPr rot="-60000000" spcFirstLastPara="1" vertOverflow="ellipsis" vert="horz" wrap="square" anchor="ctr" anchorCtr="1"/>
          <a:lstStyle/>
          <a:p>
            <a:pPr>
              <a:defRPr lang="zh-CN" sz="900" b="0" i="0" u="none" strike="noStrike" kern="1200" baseline="0">
                <a:solidFill>
                  <a:schemeClr val="tx1"/>
                </a:solidFill>
                <a:latin typeface="仿宋" panose="02010609060101010101" pitchFamily="3" charset="-122"/>
                <a:ea typeface="仿宋" panose="02010609060101010101" pitchFamily="3" charset="-122"/>
                <a:cs typeface="+mn-cs"/>
              </a:defRPr>
            </a:pPr>
            <a:endParaRPr lang="zh-CN"/>
          </a:p>
        </c:txPr>
        <c:crossAx val="445838224"/>
        <c:crosses val="autoZero"/>
        <c:crossBetween val="between"/>
      </c:valAx>
      <c:spPr>
        <a:noFill/>
        <a:ln>
          <a:noFill/>
        </a:ln>
        <a:effectLst/>
      </c:spPr>
    </c:plotArea>
    <c:plotVisOnly val="1"/>
    <c:dispBlanksAs val="gap"/>
    <c:showDLblsOverMax val="0"/>
  </c:chart>
  <c:spPr>
    <a:gradFill flip="none" rotWithShape="1">
      <a:gsLst>
        <a:gs pos="98000">
          <a:srgbClr val="FBDFCC"/>
        </a:gs>
        <a:gs pos="63000">
          <a:srgbClr val="F6BE98"/>
        </a:gs>
        <a:gs pos="35000">
          <a:srgbClr val="F29E65"/>
        </a:gs>
        <a:gs pos="0">
          <a:srgbClr val="ED7D31"/>
        </a:gs>
      </a:gsLst>
      <a:lin ang="5400000" scaled="1"/>
      <a:tileRect/>
    </a:gradFill>
    <a:ln>
      <a:noFill/>
    </a:ln>
    <a:effectLst/>
  </c:spPr>
  <c:txPr>
    <a:bodyPr/>
    <a:lstStyle/>
    <a:p>
      <a:pPr>
        <a:defRPr lang="zh-CN">
          <a:solidFill>
            <a:schemeClr val="tx1"/>
          </a:solidFill>
          <a:latin typeface="仿宋" panose="02010609060101010101" pitchFamily="3" charset="-122"/>
          <a:ea typeface="仿宋" panose="02010609060101010101" pitchFamily="3" charset="-122"/>
        </a:defRPr>
      </a:pPr>
      <a:endParaRPr lang="zh-CN"/>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zh-CN" sz="1600" b="0" i="0" u="none" strike="noStrike" kern="1200" spc="100" baseline="0">
                <a:solidFill>
                  <a:schemeClr val="tx1"/>
                </a:soli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cs typeface="+mn-cs"/>
              </a:defRPr>
            </a:pPr>
            <a:r>
              <a:rPr lang="zh-CN" altLang="en-US" sz="1400" b="0">
                <a:effectLst/>
                <a:latin typeface="微软雅黑" panose="020B0503020204020204" pitchFamily="34" charset="-122"/>
                <a:ea typeface="微软雅黑" panose="020B0503020204020204" pitchFamily="34" charset="-122"/>
              </a:rPr>
              <a:t>图</a:t>
            </a:r>
            <a:r>
              <a:rPr lang="en-US" altLang="zh-CN" sz="1400" b="0">
                <a:effectLst/>
                <a:latin typeface="微软雅黑" panose="020B0503020204020204" pitchFamily="34" charset="-122"/>
                <a:ea typeface="微软雅黑" panose="020B0503020204020204" pitchFamily="34" charset="-122"/>
              </a:rPr>
              <a:t>7-21 </a:t>
            </a:r>
            <a:r>
              <a:rPr lang="zh-CN" sz="1400" b="0">
                <a:effectLst/>
                <a:latin typeface="微软雅黑" panose="020B0503020204020204" pitchFamily="34" charset="-122"/>
                <a:ea typeface="微软雅黑" panose="020B0503020204020204" pitchFamily="34" charset="-122"/>
              </a:rPr>
              <a:t>要因确认五症结影响对照图</a:t>
            </a:r>
          </a:p>
        </c:rich>
      </c:tx>
      <c:overlay val="0"/>
      <c:spPr>
        <a:noFill/>
        <a:ln>
          <a:noFill/>
        </a:ln>
        <a:effectLst/>
      </c:spPr>
      <c:txPr>
        <a:bodyPr rot="0" spcFirstLastPara="1" vertOverflow="ellipsis" vert="horz" wrap="square" anchor="ctr" anchorCtr="1"/>
        <a:lstStyle/>
        <a:p>
          <a:pPr>
            <a:defRPr lang="zh-CN" sz="1600" b="0" i="0" u="none" strike="noStrike" kern="1200" spc="100" baseline="0">
              <a:solidFill>
                <a:schemeClr val="tx1"/>
              </a:soli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cs typeface="+mn-cs"/>
            </a:defRPr>
          </a:pPr>
          <a:endParaRPr lang="zh-CN"/>
        </a:p>
      </c:txPr>
    </c:title>
    <c:autoTitleDeleted val="0"/>
    <c:plotArea>
      <c:layout/>
      <c:barChart>
        <c:barDir val="col"/>
        <c:grouping val="clustered"/>
        <c:varyColors val="0"/>
        <c:ser>
          <c:idx val="0"/>
          <c:order val="0"/>
          <c:tx>
            <c:strRef>
              <c:f>Sheet1!$B$1</c:f>
              <c:strCache>
                <c:ptCount val="1"/>
                <c:pt idx="0">
                  <c:v>影响率</c:v>
                </c:pt>
              </c:strCache>
            </c:strRef>
          </c:tx>
          <c:spPr>
            <a:solidFill>
              <a:schemeClr val="accent4">
                <a:lumMod val="60000"/>
                <a:lumOff val="40000"/>
              </a:schemeClr>
            </a:solidFill>
            <a:ln w="25400">
              <a:solidFill>
                <a:srgbClr val="2497C0"/>
              </a:solidFill>
            </a:ln>
            <a:effectLst>
              <a:outerShdw blurRad="57150" dist="19050" dir="5400000" algn="ctr" rotWithShape="0">
                <a:srgbClr val="000000">
                  <a:alpha val="63000"/>
                </a:srgbClr>
              </a:outerShdw>
            </a:effectLst>
          </c:spPr>
          <c:invertIfNegative val="0"/>
          <c:dLbls>
            <c:numFmt formatCode="0.0%" sourceLinked="0"/>
            <c:spPr>
              <a:noFill/>
              <a:ln>
                <a:noFill/>
              </a:ln>
              <a:effectLst/>
            </c:spPr>
            <c:txPr>
              <a:bodyPr rot="0" spcFirstLastPara="1" vertOverflow="ellipsis" vert="horz" wrap="square" lIns="38100" tIns="19050" rIns="38100" bIns="19050" anchor="ctr" anchorCtr="1"/>
              <a:lstStyle/>
              <a:p>
                <a:pPr>
                  <a:defRPr lang="zh-CN" sz="900" b="0" i="0" u="none" strike="noStrike" kern="1200" baseline="0">
                    <a:solidFill>
                      <a:schemeClr val="tx1"/>
                    </a:solidFill>
                    <a:latin typeface="仿宋" panose="02010609060101010101" pitchFamily="3" charset="-122"/>
                    <a:ea typeface="仿宋" panose="02010609060101010101" pitchFamily="3" charset="-122"/>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Sheet1!$A$2:$A$3</c:f>
              <c:strCache>
                <c:ptCount val="2"/>
                <c:pt idx="0">
                  <c:v>未处理</c:v>
                </c:pt>
                <c:pt idx="1">
                  <c:v>已处理</c:v>
                </c:pt>
              </c:strCache>
            </c:strRef>
          </c:cat>
          <c:val>
            <c:numRef>
              <c:f>Sheet1!$B$2:$B$3</c:f>
              <c:numCache>
                <c:formatCode>0.00%</c:formatCode>
                <c:ptCount val="2"/>
                <c:pt idx="0">
                  <c:v>0.54200000000000004</c:v>
                </c:pt>
                <c:pt idx="1">
                  <c:v>0.45800000000000002</c:v>
                </c:pt>
              </c:numCache>
            </c:numRef>
          </c:val>
          <c:extLst>
            <c:ext xmlns:c16="http://schemas.microsoft.com/office/drawing/2014/chart" uri="{C3380CC4-5D6E-409C-BE32-E72D297353CC}">
              <c16:uniqueId val="{00000000-1421-4FD1-873C-83162671E0EE}"/>
            </c:ext>
          </c:extLst>
        </c:ser>
        <c:dLbls>
          <c:showLegendKey val="0"/>
          <c:showVal val="1"/>
          <c:showCatName val="0"/>
          <c:showSerName val="0"/>
          <c:showPercent val="0"/>
          <c:showBubbleSize val="0"/>
        </c:dLbls>
        <c:gapWidth val="100"/>
        <c:overlap val="-24"/>
        <c:axId val="445838224"/>
        <c:axId val="445843632"/>
      </c:barChart>
      <c:catAx>
        <c:axId val="445838224"/>
        <c:scaling>
          <c:orientation val="minMax"/>
        </c:scaling>
        <c:delete val="0"/>
        <c:axPos val="b"/>
        <c:numFmt formatCode="General" sourceLinked="1"/>
        <c:majorTickMark val="in"/>
        <c:minorTickMark val="none"/>
        <c:tickLblPos val="nextTo"/>
        <c:spPr>
          <a:noFill/>
          <a:ln w="12700" cap="flat" cmpd="sng" algn="ctr">
            <a:solidFill>
              <a:schemeClr val="tx1">
                <a:lumMod val="65000"/>
                <a:lumOff val="35000"/>
                <a:alpha val="54000"/>
              </a:schemeClr>
            </a:solidFill>
            <a:round/>
            <a:tailEnd type="triangle"/>
          </a:ln>
          <a:effectLst/>
        </c:spPr>
        <c:txPr>
          <a:bodyPr rot="-60000000" spcFirstLastPara="1" vertOverflow="ellipsis" vert="horz" wrap="square" anchor="ctr" anchorCtr="1"/>
          <a:lstStyle/>
          <a:p>
            <a:pPr>
              <a:defRPr lang="zh-CN" sz="900" b="0" i="0" u="none" strike="noStrike" kern="1200" baseline="0">
                <a:solidFill>
                  <a:schemeClr val="tx1"/>
                </a:solidFill>
                <a:latin typeface="仿宋" panose="02010609060101010101" pitchFamily="3" charset="-122"/>
                <a:ea typeface="仿宋" panose="02010609060101010101" pitchFamily="3" charset="-122"/>
                <a:cs typeface="+mn-cs"/>
              </a:defRPr>
            </a:pPr>
            <a:endParaRPr lang="zh-CN"/>
          </a:p>
        </c:txPr>
        <c:crossAx val="445843632"/>
        <c:crosses val="autoZero"/>
        <c:auto val="1"/>
        <c:lblAlgn val="ctr"/>
        <c:lblOffset val="100"/>
        <c:noMultiLvlLbl val="0"/>
      </c:catAx>
      <c:valAx>
        <c:axId val="445843632"/>
        <c:scaling>
          <c:orientation val="minMax"/>
          <c:max val="1"/>
          <c:min val="0"/>
        </c:scaling>
        <c:delete val="0"/>
        <c:axPos val="l"/>
        <c:majorGridlines>
          <c:spPr>
            <a:ln w="9525" cap="flat" cmpd="sng" algn="ctr">
              <a:solidFill>
                <a:schemeClr val="tx1">
                  <a:alpha val="10000"/>
                </a:schemeClr>
              </a:solidFill>
              <a:round/>
            </a:ln>
            <a:effectLst/>
          </c:spPr>
        </c:majorGridlines>
        <c:title>
          <c:tx>
            <c:rich>
              <a:bodyPr rot="-5400000" spcFirstLastPara="1" vertOverflow="ellipsis" vert="horz" wrap="square" anchor="ctr" anchorCtr="1"/>
              <a:lstStyle/>
              <a:p>
                <a:pPr>
                  <a:defRPr lang="zh-CN" sz="900" b="1" i="0" u="none" strike="noStrike" kern="1200" cap="all" baseline="0">
                    <a:solidFill>
                      <a:schemeClr val="tx1"/>
                    </a:solidFill>
                    <a:latin typeface="仿宋" panose="02010609060101010101" pitchFamily="3" charset="-122"/>
                    <a:ea typeface="仿宋" panose="02010609060101010101" pitchFamily="3" charset="-122"/>
                    <a:cs typeface="+mn-cs"/>
                  </a:defRPr>
                </a:pPr>
                <a:r>
                  <a:rPr lang="zh-CN"/>
                  <a:t>影响率</a:t>
                </a:r>
                <a:r>
                  <a:rPr lang="en-US"/>
                  <a:t>/%</a:t>
                </a:r>
              </a:p>
            </c:rich>
          </c:tx>
          <c:layout>
            <c:manualLayout>
              <c:xMode val="edge"/>
              <c:yMode val="edge"/>
              <c:x val="3.4108527131782897E-2"/>
              <c:y val="0.42982728842832502"/>
            </c:manualLayout>
          </c:layout>
          <c:overlay val="0"/>
          <c:spPr>
            <a:noFill/>
            <a:ln>
              <a:noFill/>
            </a:ln>
            <a:effectLst/>
          </c:spPr>
          <c:txPr>
            <a:bodyPr rot="-5400000" spcFirstLastPara="1" vertOverflow="ellipsis" vert="horz" wrap="square" anchor="ctr" anchorCtr="1"/>
            <a:lstStyle/>
            <a:p>
              <a:pPr>
                <a:defRPr lang="zh-CN" sz="900" b="1" i="0" u="none" strike="noStrike" kern="1200" cap="all" baseline="0">
                  <a:solidFill>
                    <a:schemeClr val="tx1"/>
                  </a:solidFill>
                  <a:latin typeface="仿宋" panose="02010609060101010101" pitchFamily="3" charset="-122"/>
                  <a:ea typeface="仿宋" panose="02010609060101010101" pitchFamily="3" charset="-122"/>
                  <a:cs typeface="+mn-cs"/>
                </a:defRPr>
              </a:pPr>
              <a:endParaRPr lang="zh-CN"/>
            </a:p>
          </c:txPr>
        </c:title>
        <c:numFmt formatCode="0.00%" sourceLinked="1"/>
        <c:majorTickMark val="in"/>
        <c:minorTickMark val="none"/>
        <c:tickLblPos val="nextTo"/>
        <c:spPr>
          <a:noFill/>
          <a:ln>
            <a:solidFill>
              <a:schemeClr val="bg1">
                <a:lumMod val="50000"/>
              </a:schemeClr>
            </a:solidFill>
            <a:tailEnd type="triangle"/>
          </a:ln>
          <a:effectLst/>
        </c:spPr>
        <c:txPr>
          <a:bodyPr rot="-60000000" spcFirstLastPara="1" vertOverflow="ellipsis" vert="horz" wrap="square" anchor="ctr" anchorCtr="1"/>
          <a:lstStyle/>
          <a:p>
            <a:pPr>
              <a:defRPr lang="zh-CN" sz="900" b="0" i="0" u="none" strike="noStrike" kern="1200" baseline="0">
                <a:solidFill>
                  <a:schemeClr val="tx1"/>
                </a:solidFill>
                <a:latin typeface="仿宋" panose="02010609060101010101" pitchFamily="3" charset="-122"/>
                <a:ea typeface="仿宋" panose="02010609060101010101" pitchFamily="3" charset="-122"/>
                <a:cs typeface="+mn-cs"/>
              </a:defRPr>
            </a:pPr>
            <a:endParaRPr lang="zh-CN"/>
          </a:p>
        </c:txPr>
        <c:crossAx val="445838224"/>
        <c:crosses val="autoZero"/>
        <c:crossBetween val="between"/>
      </c:valAx>
      <c:spPr>
        <a:noFill/>
        <a:ln>
          <a:noFill/>
        </a:ln>
        <a:effectLst/>
      </c:spPr>
    </c:plotArea>
    <c:plotVisOnly val="1"/>
    <c:dispBlanksAs val="gap"/>
    <c:showDLblsOverMax val="0"/>
  </c:chart>
  <c:spPr>
    <a:gradFill flip="none" rotWithShape="1">
      <a:gsLst>
        <a:gs pos="0">
          <a:schemeClr val="accent2"/>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a:effectLst/>
  </c:spPr>
  <c:txPr>
    <a:bodyPr/>
    <a:lstStyle/>
    <a:p>
      <a:pPr>
        <a:defRPr lang="zh-CN">
          <a:solidFill>
            <a:schemeClr val="tx1"/>
          </a:solidFill>
          <a:latin typeface="仿宋" panose="02010609060101010101" pitchFamily="3" charset="-122"/>
          <a:ea typeface="仿宋" panose="02010609060101010101" pitchFamily="3" charset="-122"/>
        </a:defRPr>
      </a:pPr>
      <a:endParaRPr lang="zh-CN"/>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600" b="1" i="0" u="none" strike="noStrike" kern="1200" spc="100" baseline="0">
                <a:solidFill>
                  <a:schemeClr val="tx1"/>
                </a:solidFill>
                <a:effectLst>
                  <a:outerShdw blurRad="50800" dist="38100" dir="5400000" algn="t" rotWithShape="0">
                    <a:prstClr val="black">
                      <a:alpha val="40000"/>
                    </a:prstClr>
                  </a:outerShdw>
                </a:effectLst>
                <a:latin typeface="仿宋" panose="02010609060101010101" pitchFamily="3" charset="-122"/>
                <a:ea typeface="仿宋" panose="02010609060101010101" pitchFamily="3" charset="-122"/>
                <a:cs typeface="+mn-cs"/>
              </a:defRPr>
            </a:pPr>
            <a:r>
              <a:rPr lang="zh-CN" altLang="en-US" sz="1400">
                <a:effectLst/>
                <a:latin typeface="宋体" panose="02010600030101010101" charset="-122"/>
                <a:ea typeface="宋体" panose="02010600030101010101" charset="-122"/>
              </a:rPr>
              <a:t>图</a:t>
            </a:r>
            <a:r>
              <a:rPr lang="en-US" altLang="zh-CN" sz="1400">
                <a:effectLst/>
                <a:latin typeface="宋体" panose="02010600030101010101" charset="-122"/>
                <a:ea typeface="宋体" panose="02010600030101010101" charset="-122"/>
              </a:rPr>
              <a:t>7-25 </a:t>
            </a:r>
            <a:r>
              <a:rPr lang="zh-CN" sz="1400">
                <a:effectLst/>
                <a:latin typeface="宋体" panose="02010600030101010101" charset="-122"/>
                <a:ea typeface="宋体" panose="02010600030101010101" charset="-122"/>
              </a:rPr>
              <a:t>要因确认</a:t>
            </a:r>
            <a:r>
              <a:rPr lang="zh-CN" altLang="en-US" sz="1400">
                <a:effectLst/>
                <a:latin typeface="宋体" panose="02010600030101010101" charset="-122"/>
                <a:ea typeface="宋体" panose="02010600030101010101" charset="-122"/>
              </a:rPr>
              <a:t>六</a:t>
            </a:r>
            <a:r>
              <a:rPr lang="zh-CN" sz="1400">
                <a:effectLst/>
                <a:latin typeface="宋体" panose="02010600030101010101" charset="-122"/>
                <a:ea typeface="宋体" panose="02010600030101010101" charset="-122"/>
              </a:rPr>
              <a:t>症结影响对照图</a:t>
            </a:r>
          </a:p>
        </c:rich>
      </c:tx>
      <c:overlay val="0"/>
      <c:spPr>
        <a:noFill/>
        <a:ln>
          <a:noFill/>
        </a:ln>
        <a:effectLst/>
      </c:spPr>
      <c:txPr>
        <a:bodyPr rot="0" spcFirstLastPara="1" vertOverflow="ellipsis" vert="horz" wrap="square" anchor="ctr" anchorCtr="1"/>
        <a:lstStyle/>
        <a:p>
          <a:pPr>
            <a:defRPr lang="zh-CN" sz="1600" b="1" i="0" u="none" strike="noStrike" kern="1200" spc="100" baseline="0">
              <a:solidFill>
                <a:schemeClr val="tx1"/>
              </a:solidFill>
              <a:effectLst>
                <a:outerShdw blurRad="50800" dist="38100" dir="5400000" algn="t" rotWithShape="0">
                  <a:prstClr val="black">
                    <a:alpha val="40000"/>
                  </a:prstClr>
                </a:outerShdw>
              </a:effectLst>
              <a:latin typeface="仿宋" panose="02010609060101010101" pitchFamily="3" charset="-122"/>
              <a:ea typeface="仿宋" panose="02010609060101010101" pitchFamily="3" charset="-122"/>
              <a:cs typeface="+mn-cs"/>
            </a:defRPr>
          </a:pPr>
          <a:endParaRPr lang="zh-CN"/>
        </a:p>
      </c:txPr>
    </c:title>
    <c:autoTitleDeleted val="0"/>
    <c:plotArea>
      <c:layout/>
      <c:barChart>
        <c:barDir val="col"/>
        <c:grouping val="clustered"/>
        <c:varyColors val="0"/>
        <c:ser>
          <c:idx val="0"/>
          <c:order val="0"/>
          <c:tx>
            <c:strRef>
              <c:f>Sheet1!$B$1</c:f>
              <c:strCache>
                <c:ptCount val="1"/>
                <c:pt idx="0">
                  <c:v>影响率</c:v>
                </c:pt>
              </c:strCache>
            </c:strRef>
          </c:tx>
          <c:spPr>
            <a:solidFill>
              <a:srgbClr val="FBF86E"/>
            </a:solidFill>
            <a:ln w="12700">
              <a:solidFill>
                <a:srgbClr val="2497C0"/>
              </a:solidFill>
            </a:ln>
            <a:effectLst/>
            <a:scene3d>
              <a:camera prst="orthographicFront"/>
              <a:lightRig rig="threePt" dir="t">
                <a:rot lat="0" lon="0" rev="1200000"/>
              </a:lightRig>
            </a:scene3d>
            <a:sp3d/>
          </c:spPr>
          <c:invertIfNegative val="0"/>
          <c:dPt>
            <c:idx val="0"/>
            <c:invertIfNegative val="0"/>
            <c:bubble3D val="0"/>
            <c:spPr>
              <a:solidFill>
                <a:srgbClr val="FBF86E"/>
              </a:solidFill>
              <a:ln w="25400">
                <a:solidFill>
                  <a:srgbClr val="2497C0"/>
                </a:solidFill>
              </a:ln>
              <a:effectLst/>
              <a:scene3d>
                <a:camera prst="orthographicFront"/>
                <a:lightRig rig="threePt" dir="t">
                  <a:rot lat="0" lon="0" rev="1200000"/>
                </a:lightRig>
              </a:scene3d>
              <a:sp3d/>
            </c:spPr>
            <c:extLst>
              <c:ext xmlns:c16="http://schemas.microsoft.com/office/drawing/2014/chart" uri="{C3380CC4-5D6E-409C-BE32-E72D297353CC}">
                <c16:uniqueId val="{00000001-3C2A-4A75-B1D5-C0DF18B1BF88}"/>
              </c:ext>
            </c:extLst>
          </c:dPt>
          <c:dPt>
            <c:idx val="1"/>
            <c:invertIfNegative val="0"/>
            <c:bubble3D val="0"/>
            <c:spPr>
              <a:solidFill>
                <a:srgbClr val="FBF86E"/>
              </a:solidFill>
              <a:ln w="25400">
                <a:solidFill>
                  <a:srgbClr val="2497C0"/>
                </a:solidFill>
              </a:ln>
              <a:effectLst/>
              <a:scene3d>
                <a:camera prst="orthographicFront"/>
                <a:lightRig rig="threePt" dir="t">
                  <a:rot lat="0" lon="0" rev="1200000"/>
                </a:lightRig>
              </a:scene3d>
              <a:sp3d/>
            </c:spPr>
            <c:extLst>
              <c:ext xmlns:c16="http://schemas.microsoft.com/office/drawing/2014/chart" uri="{C3380CC4-5D6E-409C-BE32-E72D297353CC}">
                <c16:uniqueId val="{00000003-3C2A-4A75-B1D5-C0DF18B1BF88}"/>
              </c:ext>
            </c:extLst>
          </c:dPt>
          <c:dLbls>
            <c:numFmt formatCode="0.0%" sourceLinked="0"/>
            <c:spPr>
              <a:noFill/>
              <a:ln>
                <a:noFill/>
              </a:ln>
              <a:effectLst/>
            </c:spPr>
            <c:txPr>
              <a:bodyPr rot="0" spcFirstLastPara="1" vertOverflow="ellipsis" vert="horz" wrap="square" lIns="38100" tIns="19050" rIns="38100" bIns="19050" anchor="ctr" anchorCtr="1"/>
              <a:lstStyle/>
              <a:p>
                <a:pPr>
                  <a:defRPr lang="zh-CN" sz="900" b="0" i="0" u="none" strike="noStrike" kern="1200" baseline="0">
                    <a:solidFill>
                      <a:schemeClr val="tx1"/>
                    </a:solidFill>
                    <a:latin typeface="仿宋" panose="02010609060101010101" pitchFamily="3" charset="-122"/>
                    <a:ea typeface="仿宋" panose="02010609060101010101" pitchFamily="3" charset="-122"/>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Sheet1!$A$2:$A$3</c:f>
              <c:strCache>
                <c:ptCount val="2"/>
                <c:pt idx="0">
                  <c:v>处理前</c:v>
                </c:pt>
                <c:pt idx="1">
                  <c:v>处理后</c:v>
                </c:pt>
              </c:strCache>
            </c:strRef>
          </c:cat>
          <c:val>
            <c:numRef>
              <c:f>Sheet1!$B$2:$B$3</c:f>
              <c:numCache>
                <c:formatCode>0.00%</c:formatCode>
                <c:ptCount val="2"/>
                <c:pt idx="0">
                  <c:v>0.88200000000000001</c:v>
                </c:pt>
                <c:pt idx="1">
                  <c:v>0.11799999999999999</c:v>
                </c:pt>
              </c:numCache>
            </c:numRef>
          </c:val>
          <c:extLst>
            <c:ext xmlns:c16="http://schemas.microsoft.com/office/drawing/2014/chart" uri="{C3380CC4-5D6E-409C-BE32-E72D297353CC}">
              <c16:uniqueId val="{00000004-3C2A-4A75-B1D5-C0DF18B1BF88}"/>
            </c:ext>
          </c:extLst>
        </c:ser>
        <c:dLbls>
          <c:showLegendKey val="0"/>
          <c:showVal val="1"/>
          <c:showCatName val="0"/>
          <c:showSerName val="0"/>
          <c:showPercent val="0"/>
          <c:showBubbleSize val="0"/>
        </c:dLbls>
        <c:gapWidth val="100"/>
        <c:overlap val="-24"/>
        <c:axId val="445838224"/>
        <c:axId val="445843632"/>
      </c:barChart>
      <c:catAx>
        <c:axId val="445838224"/>
        <c:scaling>
          <c:orientation val="minMax"/>
        </c:scaling>
        <c:delete val="0"/>
        <c:axPos val="b"/>
        <c:numFmt formatCode="General" sourceLinked="1"/>
        <c:majorTickMark val="in"/>
        <c:minorTickMark val="none"/>
        <c:tickLblPos val="nextTo"/>
        <c:spPr>
          <a:noFill/>
          <a:ln w="9525" cap="flat" cmpd="sng" algn="ctr">
            <a:solidFill>
              <a:schemeClr val="tx1">
                <a:lumMod val="65000"/>
                <a:lumOff val="35000"/>
                <a:alpha val="54000"/>
              </a:schemeClr>
            </a:solidFill>
            <a:round/>
            <a:tailEnd type="triangle"/>
          </a:ln>
          <a:effectLst/>
        </c:spPr>
        <c:txPr>
          <a:bodyPr rot="-60000000" spcFirstLastPara="1" vertOverflow="ellipsis" vert="horz" wrap="square" anchor="ctr" anchorCtr="1"/>
          <a:lstStyle/>
          <a:p>
            <a:pPr>
              <a:defRPr lang="zh-CN" sz="900" b="0" i="0" u="none" strike="noStrike" kern="1200" baseline="0">
                <a:solidFill>
                  <a:schemeClr val="tx1"/>
                </a:solidFill>
                <a:latin typeface="仿宋" panose="02010609060101010101" pitchFamily="3" charset="-122"/>
                <a:ea typeface="仿宋" panose="02010609060101010101" pitchFamily="3" charset="-122"/>
                <a:cs typeface="+mn-cs"/>
              </a:defRPr>
            </a:pPr>
            <a:endParaRPr lang="zh-CN"/>
          </a:p>
        </c:txPr>
        <c:crossAx val="445843632"/>
        <c:crosses val="autoZero"/>
        <c:auto val="1"/>
        <c:lblAlgn val="ctr"/>
        <c:lblOffset val="100"/>
        <c:noMultiLvlLbl val="0"/>
      </c:catAx>
      <c:valAx>
        <c:axId val="445843632"/>
        <c:scaling>
          <c:orientation val="minMax"/>
          <c:max val="1"/>
          <c:min val="0"/>
        </c:scaling>
        <c:delete val="0"/>
        <c:axPos val="l"/>
        <c:majorGridlines>
          <c:spPr>
            <a:ln w="9525" cap="flat" cmpd="sng" algn="ctr">
              <a:solidFill>
                <a:schemeClr val="tx1">
                  <a:alpha val="10000"/>
                </a:schemeClr>
              </a:solidFill>
              <a:round/>
            </a:ln>
            <a:effectLst/>
          </c:spPr>
        </c:majorGridlines>
        <c:title>
          <c:tx>
            <c:rich>
              <a:bodyPr rot="-5400000" spcFirstLastPara="1" vertOverflow="ellipsis" vert="horz" wrap="square" anchor="ctr" anchorCtr="1"/>
              <a:lstStyle/>
              <a:p>
                <a:pPr>
                  <a:defRPr lang="zh-CN" sz="900" b="1" i="0" u="none" strike="noStrike" kern="1200" cap="all" baseline="0">
                    <a:solidFill>
                      <a:schemeClr val="tx1"/>
                    </a:solidFill>
                    <a:latin typeface="仿宋" panose="02010609060101010101" pitchFamily="3" charset="-122"/>
                    <a:ea typeface="仿宋" panose="02010609060101010101" pitchFamily="3" charset="-122"/>
                    <a:cs typeface="+mn-cs"/>
                  </a:defRPr>
                </a:pPr>
                <a:r>
                  <a:rPr lang="zh-CN"/>
                  <a:t>影响率</a:t>
                </a:r>
                <a:r>
                  <a:rPr lang="en-US"/>
                  <a:t>/%</a:t>
                </a:r>
              </a:p>
            </c:rich>
          </c:tx>
          <c:overlay val="0"/>
          <c:spPr>
            <a:noFill/>
            <a:ln>
              <a:noFill/>
            </a:ln>
            <a:effectLst/>
          </c:spPr>
          <c:txPr>
            <a:bodyPr rot="-5400000" spcFirstLastPara="1" vertOverflow="ellipsis" vert="horz" wrap="square" anchor="ctr" anchorCtr="1"/>
            <a:lstStyle/>
            <a:p>
              <a:pPr>
                <a:defRPr lang="zh-CN" sz="900" b="1" i="0" u="none" strike="noStrike" kern="1200" cap="all" baseline="0">
                  <a:solidFill>
                    <a:schemeClr val="tx1"/>
                  </a:solidFill>
                  <a:latin typeface="仿宋" panose="02010609060101010101" pitchFamily="3" charset="-122"/>
                  <a:ea typeface="仿宋" panose="02010609060101010101" pitchFamily="3" charset="-122"/>
                  <a:cs typeface="+mn-cs"/>
                </a:defRPr>
              </a:pPr>
              <a:endParaRPr lang="zh-CN"/>
            </a:p>
          </c:txPr>
        </c:title>
        <c:numFmt formatCode="0.00%" sourceLinked="1"/>
        <c:majorTickMark val="in"/>
        <c:minorTickMark val="none"/>
        <c:tickLblPos val="nextTo"/>
        <c:spPr>
          <a:noFill/>
          <a:ln>
            <a:solidFill>
              <a:schemeClr val="bg1">
                <a:lumMod val="50000"/>
              </a:schemeClr>
            </a:solidFill>
            <a:tailEnd type="triangle"/>
          </a:ln>
          <a:effectLst/>
        </c:spPr>
        <c:txPr>
          <a:bodyPr rot="-60000000" spcFirstLastPara="1" vertOverflow="ellipsis" vert="horz" wrap="square" anchor="ctr" anchorCtr="1"/>
          <a:lstStyle/>
          <a:p>
            <a:pPr>
              <a:defRPr lang="zh-CN" sz="900" b="0" i="0" u="none" strike="noStrike" kern="1200" baseline="0">
                <a:solidFill>
                  <a:schemeClr val="tx1"/>
                </a:solidFill>
                <a:latin typeface="仿宋" panose="02010609060101010101" pitchFamily="3" charset="-122"/>
                <a:ea typeface="仿宋" panose="02010609060101010101" pitchFamily="3" charset="-122"/>
                <a:cs typeface="+mn-cs"/>
              </a:defRPr>
            </a:pPr>
            <a:endParaRPr lang="zh-CN"/>
          </a:p>
        </c:txPr>
        <c:crossAx val="445838224"/>
        <c:crosses val="autoZero"/>
        <c:crossBetween val="between"/>
      </c:valAx>
      <c:spPr>
        <a:noFill/>
        <a:ln>
          <a:noFill/>
        </a:ln>
        <a:effectLst/>
      </c:spPr>
    </c:plotArea>
    <c:plotVisOnly val="1"/>
    <c:dispBlanksAs val="gap"/>
    <c:showDLblsOverMax val="0"/>
  </c:chart>
  <c:spPr>
    <a:gradFill flip="none" rotWithShape="1">
      <a:gsLst>
        <a:gs pos="100000">
          <a:srgbClr val="FDEFE6"/>
        </a:gs>
        <a:gs pos="85000">
          <a:srgbClr val="FADFCC"/>
        </a:gs>
        <a:gs pos="61000">
          <a:srgbClr val="F5BE98"/>
        </a:gs>
        <a:gs pos="37000">
          <a:srgbClr val="F09E65"/>
        </a:gs>
        <a:gs pos="0">
          <a:srgbClr val="EB7D31"/>
        </a:gs>
        <a:gs pos="100000">
          <a:schemeClr val="bg1"/>
        </a:gs>
      </a:gsLst>
      <a:lin ang="5400000" scaled="1"/>
      <a:tileRect/>
    </a:gradFill>
    <a:ln>
      <a:noFill/>
    </a:ln>
    <a:effectLst/>
  </c:spPr>
  <c:txPr>
    <a:bodyPr/>
    <a:lstStyle/>
    <a:p>
      <a:pPr>
        <a:defRPr lang="zh-CN">
          <a:solidFill>
            <a:schemeClr val="tx1"/>
          </a:solidFill>
          <a:latin typeface="仿宋" panose="02010609060101010101" pitchFamily="3" charset="-122"/>
          <a:ea typeface="仿宋" panose="02010609060101010101" pitchFamily="3" charset="-122"/>
        </a:defRPr>
      </a:pPr>
      <a:endParaRPr lang="zh-CN"/>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600" b="0" i="0" u="none" strike="noStrike" kern="1200" spc="100" baseline="0">
                <a:solidFill>
                  <a:schemeClr val="tx1"/>
                </a:soli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cs typeface="+mn-cs"/>
              </a:defRPr>
            </a:pPr>
            <a:r>
              <a:rPr lang="zh-CN" altLang="en-US" sz="1400" b="0">
                <a:effectLst/>
                <a:latin typeface="微软雅黑" panose="020B0503020204020204" pitchFamily="34" charset="-122"/>
                <a:ea typeface="微软雅黑" panose="020B0503020204020204" pitchFamily="34" charset="-122"/>
              </a:rPr>
              <a:t>图</a:t>
            </a:r>
            <a:r>
              <a:rPr lang="en-US" altLang="zh-CN" sz="1400" b="0">
                <a:effectLst/>
                <a:latin typeface="微软雅黑" panose="020B0503020204020204" pitchFamily="34" charset="-122"/>
                <a:ea typeface="微软雅黑" panose="020B0503020204020204" pitchFamily="34" charset="-122"/>
              </a:rPr>
              <a:t>7-28 </a:t>
            </a:r>
            <a:r>
              <a:rPr lang="zh-CN" sz="1400" b="0">
                <a:effectLst/>
                <a:latin typeface="微软雅黑" panose="020B0503020204020204" pitchFamily="34" charset="-122"/>
                <a:ea typeface="微软雅黑" panose="020B0503020204020204" pitchFamily="34" charset="-122"/>
              </a:rPr>
              <a:t>要因确认七症结影响对照图</a:t>
            </a:r>
          </a:p>
        </c:rich>
      </c:tx>
      <c:overlay val="0"/>
      <c:spPr>
        <a:noFill/>
        <a:ln>
          <a:noFill/>
        </a:ln>
        <a:effectLst/>
      </c:spPr>
      <c:txPr>
        <a:bodyPr rot="0" spcFirstLastPara="1" vertOverflow="ellipsis" vert="horz" wrap="square" anchor="ctr" anchorCtr="1"/>
        <a:lstStyle/>
        <a:p>
          <a:pPr>
            <a:defRPr lang="zh-CN" sz="1600" b="0" i="0" u="none" strike="noStrike" kern="1200" spc="100" baseline="0">
              <a:solidFill>
                <a:schemeClr val="tx1"/>
              </a:soli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cs typeface="+mn-cs"/>
            </a:defRPr>
          </a:pPr>
          <a:endParaRPr lang="zh-CN"/>
        </a:p>
      </c:txPr>
    </c:title>
    <c:autoTitleDeleted val="0"/>
    <c:plotArea>
      <c:layout/>
      <c:barChart>
        <c:barDir val="col"/>
        <c:grouping val="clustered"/>
        <c:varyColors val="0"/>
        <c:ser>
          <c:idx val="0"/>
          <c:order val="0"/>
          <c:tx>
            <c:strRef>
              <c:f>Sheet1!$B$1</c:f>
              <c:strCache>
                <c:ptCount val="1"/>
                <c:pt idx="0">
                  <c:v>影响率</c:v>
                </c:pt>
              </c:strCache>
            </c:strRef>
          </c:tx>
          <c:spPr>
            <a:solidFill>
              <a:srgbClr val="FFFF99"/>
            </a:solidFill>
            <a:ln w="25400">
              <a:solidFill>
                <a:srgbClr val="2497C0"/>
              </a:solidFill>
            </a:ln>
            <a:effectLst/>
            <a:scene3d>
              <a:camera prst="orthographicFront"/>
              <a:lightRig rig="threePt" dir="t">
                <a:rot lat="0" lon="0" rev="1200000"/>
              </a:lightRig>
            </a:scene3d>
            <a:sp3d/>
          </c:spPr>
          <c:invertIfNegative val="0"/>
          <c:dLbls>
            <c:numFmt formatCode="0.0%" sourceLinked="0"/>
            <c:spPr>
              <a:noFill/>
              <a:ln>
                <a:noFill/>
              </a:ln>
              <a:effectLst/>
            </c:spPr>
            <c:txPr>
              <a:bodyPr rot="0" spcFirstLastPara="1" vertOverflow="ellipsis" vert="horz" wrap="square" lIns="38100" tIns="19050" rIns="38100" bIns="19050" anchor="ctr" anchorCtr="1"/>
              <a:lstStyle/>
              <a:p>
                <a:pPr>
                  <a:defRPr lang="zh-CN" sz="900" b="0" i="0" u="none" strike="noStrike" kern="1200" baseline="0">
                    <a:solidFill>
                      <a:schemeClr val="tx1"/>
                    </a:solidFill>
                    <a:latin typeface="仿宋" panose="02010609060101010101" pitchFamily="3" charset="-122"/>
                    <a:ea typeface="仿宋" panose="02010609060101010101" pitchFamily="3" charset="-122"/>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Sheet1!$A$2:$A$3</c:f>
              <c:strCache>
                <c:ptCount val="2"/>
                <c:pt idx="0">
                  <c:v>振动大</c:v>
                </c:pt>
                <c:pt idx="1">
                  <c:v>振动小</c:v>
                </c:pt>
              </c:strCache>
            </c:strRef>
          </c:cat>
          <c:val>
            <c:numRef>
              <c:f>Sheet1!$B$2:$B$3</c:f>
              <c:numCache>
                <c:formatCode>0.00%</c:formatCode>
                <c:ptCount val="2"/>
                <c:pt idx="0">
                  <c:v>0.52900000000000003</c:v>
                </c:pt>
                <c:pt idx="1">
                  <c:v>0.47099999999999997</c:v>
                </c:pt>
              </c:numCache>
            </c:numRef>
          </c:val>
          <c:extLst>
            <c:ext xmlns:c16="http://schemas.microsoft.com/office/drawing/2014/chart" uri="{C3380CC4-5D6E-409C-BE32-E72D297353CC}">
              <c16:uniqueId val="{00000000-CFFA-43DC-8BBA-4B6494F806D3}"/>
            </c:ext>
          </c:extLst>
        </c:ser>
        <c:dLbls>
          <c:showLegendKey val="0"/>
          <c:showVal val="1"/>
          <c:showCatName val="0"/>
          <c:showSerName val="0"/>
          <c:showPercent val="0"/>
          <c:showBubbleSize val="0"/>
        </c:dLbls>
        <c:gapWidth val="100"/>
        <c:overlap val="-24"/>
        <c:axId val="445838224"/>
        <c:axId val="445843632"/>
      </c:barChart>
      <c:catAx>
        <c:axId val="445838224"/>
        <c:scaling>
          <c:orientation val="minMax"/>
        </c:scaling>
        <c:delete val="0"/>
        <c:axPos val="b"/>
        <c:numFmt formatCode="General" sourceLinked="1"/>
        <c:majorTickMark val="in"/>
        <c:minorTickMark val="none"/>
        <c:tickLblPos val="nextTo"/>
        <c:spPr>
          <a:noFill/>
          <a:ln w="12700" cap="flat" cmpd="sng" algn="ctr">
            <a:solidFill>
              <a:schemeClr val="tx1">
                <a:lumMod val="65000"/>
                <a:lumOff val="35000"/>
                <a:alpha val="54000"/>
              </a:schemeClr>
            </a:solidFill>
            <a:round/>
            <a:tailEnd type="triangle"/>
          </a:ln>
          <a:effectLst/>
        </c:spPr>
        <c:txPr>
          <a:bodyPr rot="-60000000" spcFirstLastPara="1" vertOverflow="ellipsis" vert="horz" wrap="square" anchor="ctr" anchorCtr="1"/>
          <a:lstStyle/>
          <a:p>
            <a:pPr>
              <a:defRPr lang="zh-CN" sz="900" b="0" i="0" u="none" strike="noStrike" kern="1200" baseline="0">
                <a:solidFill>
                  <a:schemeClr val="tx1"/>
                </a:solidFill>
                <a:latin typeface="仿宋" panose="02010609060101010101" pitchFamily="3" charset="-122"/>
                <a:ea typeface="仿宋" panose="02010609060101010101" pitchFamily="3" charset="-122"/>
                <a:cs typeface="+mn-cs"/>
              </a:defRPr>
            </a:pPr>
            <a:endParaRPr lang="zh-CN"/>
          </a:p>
        </c:txPr>
        <c:crossAx val="445843632"/>
        <c:crosses val="autoZero"/>
        <c:auto val="1"/>
        <c:lblAlgn val="ctr"/>
        <c:lblOffset val="100"/>
        <c:noMultiLvlLbl val="0"/>
      </c:catAx>
      <c:valAx>
        <c:axId val="445843632"/>
        <c:scaling>
          <c:orientation val="minMax"/>
          <c:max val="1"/>
          <c:min val="0"/>
        </c:scaling>
        <c:delete val="0"/>
        <c:axPos val="l"/>
        <c:majorGridlines>
          <c:spPr>
            <a:ln w="9525" cap="flat" cmpd="sng" algn="ctr">
              <a:solidFill>
                <a:schemeClr val="tx1">
                  <a:alpha val="10000"/>
                </a:schemeClr>
              </a:solidFill>
              <a:round/>
            </a:ln>
            <a:effectLst/>
          </c:spPr>
        </c:majorGridlines>
        <c:title>
          <c:tx>
            <c:rich>
              <a:bodyPr rot="-5400000" spcFirstLastPara="1" vertOverflow="ellipsis" vert="horz" wrap="square" anchor="ctr" anchorCtr="1"/>
              <a:lstStyle/>
              <a:p>
                <a:pPr>
                  <a:defRPr lang="zh-CN" sz="900" b="1" i="0" u="none" strike="noStrike" kern="1200" cap="all" baseline="0">
                    <a:solidFill>
                      <a:schemeClr val="tx1"/>
                    </a:solidFill>
                    <a:latin typeface="仿宋" panose="02010609060101010101" pitchFamily="3" charset="-122"/>
                    <a:ea typeface="仿宋" panose="02010609060101010101" pitchFamily="3" charset="-122"/>
                    <a:cs typeface="+mn-cs"/>
                  </a:defRPr>
                </a:pPr>
                <a:r>
                  <a:rPr lang="zh-CN"/>
                  <a:t>影响率</a:t>
                </a:r>
                <a:r>
                  <a:rPr lang="en-US"/>
                  <a:t>/%</a:t>
                </a:r>
              </a:p>
            </c:rich>
          </c:tx>
          <c:overlay val="0"/>
          <c:spPr>
            <a:noFill/>
            <a:ln>
              <a:noFill/>
            </a:ln>
            <a:effectLst/>
          </c:spPr>
          <c:txPr>
            <a:bodyPr rot="-5400000" spcFirstLastPara="1" vertOverflow="ellipsis" vert="horz" wrap="square" anchor="ctr" anchorCtr="1"/>
            <a:lstStyle/>
            <a:p>
              <a:pPr>
                <a:defRPr lang="zh-CN" sz="900" b="1" i="0" u="none" strike="noStrike" kern="1200" cap="all" baseline="0">
                  <a:solidFill>
                    <a:schemeClr val="tx1"/>
                  </a:solidFill>
                  <a:latin typeface="仿宋" panose="02010609060101010101" pitchFamily="3" charset="-122"/>
                  <a:ea typeface="仿宋" panose="02010609060101010101" pitchFamily="3" charset="-122"/>
                  <a:cs typeface="+mn-cs"/>
                </a:defRPr>
              </a:pPr>
              <a:endParaRPr lang="zh-CN"/>
            </a:p>
          </c:txPr>
        </c:title>
        <c:numFmt formatCode="0.00%" sourceLinked="1"/>
        <c:majorTickMark val="in"/>
        <c:minorTickMark val="none"/>
        <c:tickLblPos val="nextTo"/>
        <c:spPr>
          <a:noFill/>
          <a:ln>
            <a:solidFill>
              <a:schemeClr val="bg1">
                <a:lumMod val="50000"/>
              </a:schemeClr>
            </a:solidFill>
            <a:tailEnd type="triangle"/>
          </a:ln>
          <a:effectLst/>
        </c:spPr>
        <c:txPr>
          <a:bodyPr rot="-60000000" spcFirstLastPara="1" vertOverflow="ellipsis" vert="horz" wrap="square" anchor="ctr" anchorCtr="1"/>
          <a:lstStyle/>
          <a:p>
            <a:pPr>
              <a:defRPr lang="zh-CN" sz="900" b="0" i="0" u="none" strike="noStrike" kern="1200" baseline="0">
                <a:solidFill>
                  <a:schemeClr val="tx1"/>
                </a:solidFill>
                <a:latin typeface="仿宋" panose="02010609060101010101" pitchFamily="3" charset="-122"/>
                <a:ea typeface="仿宋" panose="02010609060101010101" pitchFamily="3" charset="-122"/>
                <a:cs typeface="+mn-cs"/>
              </a:defRPr>
            </a:pPr>
            <a:endParaRPr lang="zh-CN"/>
          </a:p>
        </c:txPr>
        <c:crossAx val="445838224"/>
        <c:crosses val="autoZero"/>
        <c:crossBetween val="between"/>
      </c:valAx>
      <c:spPr>
        <a:noFill/>
        <a:ln>
          <a:noFill/>
        </a:ln>
        <a:effectLst/>
      </c:spPr>
    </c:plotArea>
    <c:plotVisOnly val="1"/>
    <c:dispBlanksAs val="gap"/>
    <c:showDLblsOverMax val="0"/>
  </c:chart>
  <c:spPr>
    <a:gradFill flip="none" rotWithShape="1">
      <a:gsLst>
        <a:gs pos="100000">
          <a:srgbClr val="FADFCC"/>
        </a:gs>
        <a:gs pos="57000">
          <a:srgbClr val="F5BE98"/>
        </a:gs>
        <a:gs pos="29000">
          <a:srgbClr val="F09E65"/>
        </a:gs>
        <a:gs pos="0">
          <a:srgbClr val="EB7D31"/>
        </a:gs>
      </a:gsLst>
      <a:lin ang="5400000" scaled="1"/>
      <a:tileRect/>
    </a:gradFill>
    <a:ln>
      <a:noFill/>
    </a:ln>
    <a:effectLst/>
  </c:spPr>
  <c:txPr>
    <a:bodyPr/>
    <a:lstStyle/>
    <a:p>
      <a:pPr>
        <a:defRPr lang="zh-CN">
          <a:solidFill>
            <a:schemeClr val="tx1"/>
          </a:solidFill>
          <a:latin typeface="仿宋" panose="02010609060101010101" pitchFamily="3" charset="-122"/>
          <a:ea typeface="仿宋" panose="02010609060101010101" pitchFamily="3" charset="-122"/>
        </a:defRPr>
      </a:pPr>
      <a:endParaRPr lang="zh-CN"/>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600" b="0" i="0" u="none" strike="noStrike" kern="1200" spc="100" baseline="0">
                <a:solidFill>
                  <a:schemeClr val="tx1"/>
                </a:soli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cs typeface="+mn-cs"/>
              </a:defRPr>
            </a:pPr>
            <a:r>
              <a:rPr lang="zh-CN" altLang="en-US" sz="1400" b="0">
                <a:effectLst/>
                <a:latin typeface="微软雅黑" panose="020B0503020204020204" pitchFamily="34" charset="-122"/>
                <a:ea typeface="微软雅黑" panose="020B0503020204020204" pitchFamily="34" charset="-122"/>
              </a:rPr>
              <a:t>图</a:t>
            </a:r>
            <a:r>
              <a:rPr lang="en-US" altLang="zh-CN" sz="1400" b="0">
                <a:effectLst/>
                <a:latin typeface="微软雅黑" panose="020B0503020204020204" pitchFamily="34" charset="-122"/>
                <a:ea typeface="微软雅黑" panose="020B0503020204020204" pitchFamily="34" charset="-122"/>
              </a:rPr>
              <a:t>7-32 </a:t>
            </a:r>
            <a:r>
              <a:rPr lang="zh-CN" sz="1400" b="0">
                <a:effectLst/>
                <a:latin typeface="微软雅黑" panose="020B0503020204020204" pitchFamily="34" charset="-122"/>
                <a:ea typeface="微软雅黑" panose="020B0503020204020204" pitchFamily="34" charset="-122"/>
              </a:rPr>
              <a:t>要因确认八症结影响对照图</a:t>
            </a:r>
          </a:p>
        </c:rich>
      </c:tx>
      <c:overlay val="0"/>
      <c:spPr>
        <a:noFill/>
        <a:ln>
          <a:noFill/>
        </a:ln>
        <a:effectLst/>
      </c:spPr>
      <c:txPr>
        <a:bodyPr rot="0" spcFirstLastPara="1" vertOverflow="ellipsis" vert="horz" wrap="square" anchor="ctr" anchorCtr="1"/>
        <a:lstStyle/>
        <a:p>
          <a:pPr>
            <a:defRPr lang="zh-CN" sz="1600" b="0" i="0" u="none" strike="noStrike" kern="1200" spc="100" baseline="0">
              <a:solidFill>
                <a:schemeClr val="tx1"/>
              </a:soli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cs typeface="+mn-cs"/>
            </a:defRPr>
          </a:pPr>
          <a:endParaRPr lang="zh-CN"/>
        </a:p>
      </c:txPr>
    </c:title>
    <c:autoTitleDeleted val="0"/>
    <c:plotArea>
      <c:layout/>
      <c:barChart>
        <c:barDir val="col"/>
        <c:grouping val="clustered"/>
        <c:varyColors val="0"/>
        <c:ser>
          <c:idx val="0"/>
          <c:order val="0"/>
          <c:tx>
            <c:strRef>
              <c:f>Sheet1!$B$1</c:f>
              <c:strCache>
                <c:ptCount val="1"/>
                <c:pt idx="0">
                  <c:v>系列 1</c:v>
                </c:pt>
              </c:strCache>
            </c:strRef>
          </c:tx>
          <c:spPr>
            <a:solidFill>
              <a:srgbClr val="FBF86E"/>
            </a:solidFill>
            <a:ln w="25400">
              <a:solidFill>
                <a:srgbClr val="2497C0"/>
              </a:solidFill>
            </a:ln>
            <a:effectLst/>
            <a:scene3d>
              <a:camera prst="orthographicFront"/>
              <a:lightRig rig="threePt" dir="t">
                <a:rot lat="0" lon="0" rev="1200000"/>
              </a:lightRig>
            </a:scene3d>
            <a:sp3d/>
          </c:spPr>
          <c:invertIfNegative val="0"/>
          <c:dLbls>
            <c:numFmt formatCode="0.0%" sourceLinked="0"/>
            <c:spPr>
              <a:noFill/>
              <a:ln>
                <a:noFill/>
              </a:ln>
              <a:effectLst/>
            </c:spPr>
            <c:txPr>
              <a:bodyPr rot="0" spcFirstLastPara="1" vertOverflow="ellipsis" vert="horz" wrap="square" lIns="38100" tIns="19050" rIns="38100" bIns="19050" anchor="ctr" anchorCtr="1"/>
              <a:lstStyle/>
              <a:p>
                <a:pPr>
                  <a:defRPr lang="zh-CN" sz="900" b="0" i="0" u="none" strike="noStrike" kern="1200" baseline="0">
                    <a:solidFill>
                      <a:schemeClr val="tx1"/>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Sheet1!$A$2:$A$3</c:f>
              <c:strCache>
                <c:ptCount val="2"/>
                <c:pt idx="0">
                  <c:v>屏蔽线漏接</c:v>
                </c:pt>
                <c:pt idx="1">
                  <c:v>屏蔽线正常连接</c:v>
                </c:pt>
              </c:strCache>
            </c:strRef>
          </c:cat>
          <c:val>
            <c:numRef>
              <c:f>Sheet1!$B$2:$B$3</c:f>
              <c:numCache>
                <c:formatCode>0.00%</c:formatCode>
                <c:ptCount val="2"/>
                <c:pt idx="0">
                  <c:v>0.52200000000000002</c:v>
                </c:pt>
                <c:pt idx="1">
                  <c:v>0.47799999999999998</c:v>
                </c:pt>
              </c:numCache>
            </c:numRef>
          </c:val>
          <c:extLst>
            <c:ext xmlns:c16="http://schemas.microsoft.com/office/drawing/2014/chart" uri="{C3380CC4-5D6E-409C-BE32-E72D297353CC}">
              <c16:uniqueId val="{00000000-62FF-4759-B7B5-7886513A35CD}"/>
            </c:ext>
          </c:extLst>
        </c:ser>
        <c:dLbls>
          <c:showLegendKey val="0"/>
          <c:showVal val="1"/>
          <c:showCatName val="0"/>
          <c:showSerName val="0"/>
          <c:showPercent val="0"/>
          <c:showBubbleSize val="0"/>
        </c:dLbls>
        <c:gapWidth val="100"/>
        <c:overlap val="-24"/>
        <c:axId val="1278080175"/>
        <c:axId val="1278092239"/>
      </c:barChart>
      <c:catAx>
        <c:axId val="1278080175"/>
        <c:scaling>
          <c:orientation val="minMax"/>
        </c:scaling>
        <c:delete val="0"/>
        <c:axPos val="b"/>
        <c:numFmt formatCode="General" sourceLinked="1"/>
        <c:majorTickMark val="in"/>
        <c:minorTickMark val="none"/>
        <c:tickLblPos val="nextTo"/>
        <c:spPr>
          <a:noFill/>
          <a:ln w="12700" cap="flat" cmpd="sng" algn="ctr">
            <a:solidFill>
              <a:schemeClr val="tx1">
                <a:lumMod val="65000"/>
                <a:lumOff val="35000"/>
                <a:alpha val="54000"/>
              </a:schemeClr>
            </a:solidFill>
            <a:round/>
            <a:tailEnd type="triangle"/>
          </a:ln>
          <a:effectLst/>
        </c:spPr>
        <c:txPr>
          <a:bodyPr rot="-60000000" spcFirstLastPara="1" vertOverflow="ellipsis" vert="horz" wrap="square" anchor="ctr" anchorCtr="1"/>
          <a:lstStyle/>
          <a:p>
            <a:pPr>
              <a:defRPr lang="zh-CN" sz="900" b="0" i="0" u="none" strike="noStrike" kern="1200" baseline="0">
                <a:solidFill>
                  <a:schemeClr val="tx1"/>
                </a:solidFill>
                <a:latin typeface="+mn-lt"/>
                <a:ea typeface="+mn-ea"/>
                <a:cs typeface="+mn-cs"/>
              </a:defRPr>
            </a:pPr>
            <a:endParaRPr lang="zh-CN"/>
          </a:p>
        </c:txPr>
        <c:crossAx val="1278092239"/>
        <c:crosses val="autoZero"/>
        <c:auto val="1"/>
        <c:lblAlgn val="ctr"/>
        <c:lblOffset val="100"/>
        <c:noMultiLvlLbl val="0"/>
      </c:catAx>
      <c:valAx>
        <c:axId val="1278092239"/>
        <c:scaling>
          <c:orientation val="minMax"/>
          <c:max val="0.6"/>
          <c:min val="0"/>
        </c:scaling>
        <c:delete val="0"/>
        <c:axPos val="l"/>
        <c:majorGridlines>
          <c:spPr>
            <a:ln w="9525" cap="flat" cmpd="sng" algn="ctr">
              <a:solidFill>
                <a:schemeClr val="tx1">
                  <a:alpha val="10000"/>
                </a:schemeClr>
              </a:solidFill>
              <a:round/>
            </a:ln>
            <a:effectLst/>
          </c:spPr>
        </c:majorGridlines>
        <c:title>
          <c:tx>
            <c:rich>
              <a:bodyPr rot="-5400000" spcFirstLastPara="1" vertOverflow="ellipsis" vert="horz" wrap="square" anchor="ctr" anchorCtr="1"/>
              <a:lstStyle/>
              <a:p>
                <a:pPr>
                  <a:defRPr lang="zh-CN" sz="900" b="0" i="0" u="none" strike="noStrike" kern="1200" cap="all" baseline="0">
                    <a:solidFill>
                      <a:schemeClr val="tx1"/>
                    </a:solidFill>
                    <a:latin typeface="+mn-lt"/>
                    <a:ea typeface="+mn-ea"/>
                    <a:cs typeface="+mn-cs"/>
                  </a:defRPr>
                </a:pPr>
                <a:r>
                  <a:rPr lang="zh-CN" b="0"/>
                  <a:t>影响率</a:t>
                </a:r>
                <a:r>
                  <a:rPr lang="en-US" b="0"/>
                  <a:t>/%</a:t>
                </a:r>
              </a:p>
            </c:rich>
          </c:tx>
          <c:overlay val="0"/>
          <c:spPr>
            <a:noFill/>
            <a:ln>
              <a:noFill/>
            </a:ln>
            <a:effectLst/>
          </c:spPr>
          <c:txPr>
            <a:bodyPr rot="-5400000" spcFirstLastPara="1" vertOverflow="ellipsis" vert="horz" wrap="square" anchor="ctr" anchorCtr="1"/>
            <a:lstStyle/>
            <a:p>
              <a:pPr>
                <a:defRPr lang="zh-CN" sz="900" b="0" i="0" u="none" strike="noStrike" kern="1200" cap="all" baseline="0">
                  <a:solidFill>
                    <a:schemeClr val="tx1"/>
                  </a:solidFill>
                  <a:latin typeface="+mn-lt"/>
                  <a:ea typeface="+mn-ea"/>
                  <a:cs typeface="+mn-cs"/>
                </a:defRPr>
              </a:pPr>
              <a:endParaRPr lang="zh-CN"/>
            </a:p>
          </c:txPr>
        </c:title>
        <c:numFmt formatCode="0%" sourceLinked="0"/>
        <c:majorTickMark val="in"/>
        <c:minorTickMark val="none"/>
        <c:tickLblPos val="nextTo"/>
        <c:spPr>
          <a:noFill/>
          <a:ln>
            <a:solidFill>
              <a:schemeClr val="bg1">
                <a:lumMod val="50000"/>
              </a:schemeClr>
            </a:solidFill>
            <a:tailEnd type="triangle"/>
          </a:ln>
          <a:effectLst/>
        </c:spPr>
        <c:txPr>
          <a:bodyPr rot="-60000000" spcFirstLastPara="1" vertOverflow="ellipsis" vert="horz" wrap="square" anchor="ctr" anchorCtr="1"/>
          <a:lstStyle/>
          <a:p>
            <a:pPr>
              <a:defRPr lang="zh-CN" sz="900" b="0" i="0" u="none" strike="noStrike" kern="1200" baseline="0">
                <a:solidFill>
                  <a:schemeClr val="tx1"/>
                </a:solidFill>
                <a:latin typeface="+mn-lt"/>
                <a:ea typeface="+mn-ea"/>
                <a:cs typeface="+mn-cs"/>
              </a:defRPr>
            </a:pPr>
            <a:endParaRPr lang="zh-CN"/>
          </a:p>
        </c:txPr>
        <c:crossAx val="1278080175"/>
        <c:crosses val="autoZero"/>
        <c:crossBetween val="between"/>
      </c:valAx>
      <c:spPr>
        <a:noFill/>
        <a:ln>
          <a:noFill/>
        </a:ln>
        <a:effectLst/>
      </c:spPr>
    </c:plotArea>
    <c:plotVisOnly val="1"/>
    <c:dispBlanksAs val="gap"/>
    <c:showDLblsOverMax val="0"/>
  </c:chart>
  <c:spPr>
    <a:gradFill flip="none" rotWithShape="1">
      <a:gsLst>
        <a:gs pos="100000">
          <a:srgbClr val="FADFCC"/>
        </a:gs>
        <a:gs pos="50000">
          <a:srgbClr val="F5BE98"/>
        </a:gs>
        <a:gs pos="25000">
          <a:srgbClr val="F09E65"/>
        </a:gs>
        <a:gs pos="0">
          <a:srgbClr val="EB7D31"/>
        </a:gs>
      </a:gsLst>
      <a:lin ang="5400000" scaled="1"/>
      <a:tileRect/>
    </a:gradFill>
    <a:ln>
      <a:noFill/>
    </a:ln>
    <a:effectLst/>
  </c:spPr>
  <c:txPr>
    <a:bodyPr/>
    <a:lstStyle/>
    <a:p>
      <a:pPr>
        <a:defRPr lang="zh-CN">
          <a:solidFill>
            <a:schemeClr val="tx1"/>
          </a:solidFill>
        </a:defRPr>
      </a:pPr>
      <a:endParaRPr lang="zh-CN"/>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600" b="0" i="0" u="none" strike="noStrike" kern="1200" spc="100" baseline="0">
                <a:solidFill>
                  <a:schemeClr val="tx1"/>
                </a:soli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cs typeface="+mn-cs"/>
              </a:defRPr>
            </a:pPr>
            <a:r>
              <a:rPr lang="zh-CN" altLang="en-US" sz="1400" b="0">
                <a:effectLst/>
                <a:latin typeface="微软雅黑" panose="020B0503020204020204" pitchFamily="34" charset="-122"/>
                <a:ea typeface="微软雅黑" panose="020B0503020204020204" pitchFamily="34" charset="-122"/>
              </a:rPr>
              <a:t>图</a:t>
            </a:r>
            <a:r>
              <a:rPr lang="en-US" altLang="zh-CN" sz="1400" b="0">
                <a:effectLst/>
                <a:latin typeface="微软雅黑" panose="020B0503020204020204" pitchFamily="34" charset="-122"/>
                <a:ea typeface="微软雅黑" panose="020B0503020204020204" pitchFamily="34" charset="-122"/>
              </a:rPr>
              <a:t>7-38 </a:t>
            </a:r>
            <a:r>
              <a:rPr lang="zh-CN" sz="1400" b="0">
                <a:effectLst/>
                <a:latin typeface="微软雅黑" panose="020B0503020204020204" pitchFamily="34" charset="-122"/>
                <a:ea typeface="微软雅黑" panose="020B0503020204020204" pitchFamily="34" charset="-122"/>
              </a:rPr>
              <a:t>要因确认</a:t>
            </a:r>
            <a:r>
              <a:rPr lang="zh-CN" altLang="en-US" sz="1400" b="0">
                <a:effectLst/>
                <a:latin typeface="微软雅黑" panose="020B0503020204020204" pitchFamily="34" charset="-122"/>
                <a:ea typeface="微软雅黑" panose="020B0503020204020204" pitchFamily="34" charset="-122"/>
              </a:rPr>
              <a:t>九</a:t>
            </a:r>
            <a:r>
              <a:rPr lang="zh-CN" sz="1400" b="0">
                <a:effectLst/>
                <a:latin typeface="微软雅黑" panose="020B0503020204020204" pitchFamily="34" charset="-122"/>
                <a:ea typeface="微软雅黑" panose="020B0503020204020204" pitchFamily="34" charset="-122"/>
              </a:rPr>
              <a:t>症结影响对照图</a:t>
            </a:r>
          </a:p>
        </c:rich>
      </c:tx>
      <c:overlay val="0"/>
      <c:spPr>
        <a:noFill/>
        <a:ln>
          <a:noFill/>
        </a:ln>
        <a:effectLst/>
      </c:spPr>
      <c:txPr>
        <a:bodyPr rot="0" spcFirstLastPara="1" vertOverflow="ellipsis" vert="horz" wrap="square" anchor="ctr" anchorCtr="1"/>
        <a:lstStyle/>
        <a:p>
          <a:pPr>
            <a:defRPr lang="zh-CN" sz="1600" b="0" i="0" u="none" strike="noStrike" kern="1200" spc="100" baseline="0">
              <a:solidFill>
                <a:schemeClr val="tx1"/>
              </a:soli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cs typeface="+mn-cs"/>
            </a:defRPr>
          </a:pPr>
          <a:endParaRPr lang="zh-CN"/>
        </a:p>
      </c:txPr>
    </c:title>
    <c:autoTitleDeleted val="0"/>
    <c:plotArea>
      <c:layout/>
      <c:barChart>
        <c:barDir val="col"/>
        <c:grouping val="clustered"/>
        <c:varyColors val="0"/>
        <c:ser>
          <c:idx val="0"/>
          <c:order val="0"/>
          <c:tx>
            <c:strRef>
              <c:f>Sheet1!$B$1</c:f>
              <c:strCache>
                <c:ptCount val="1"/>
                <c:pt idx="0">
                  <c:v>影响率</c:v>
                </c:pt>
              </c:strCache>
            </c:strRef>
          </c:tx>
          <c:spPr>
            <a:solidFill>
              <a:srgbClr val="FFFF99"/>
            </a:solidFill>
            <a:ln w="25400">
              <a:solidFill>
                <a:srgbClr val="2497C0"/>
              </a:solidFill>
            </a:ln>
            <a:effectLst/>
            <a:scene3d>
              <a:camera prst="orthographicFront"/>
              <a:lightRig rig="threePt" dir="t">
                <a:rot lat="0" lon="0" rev="1200000"/>
              </a:lightRig>
            </a:scene3d>
            <a:sp3d/>
          </c:spPr>
          <c:invertIfNegative val="0"/>
          <c:dLbls>
            <c:numFmt formatCode="0.0%" sourceLinked="0"/>
            <c:spPr>
              <a:noFill/>
              <a:ln>
                <a:noFill/>
              </a:ln>
              <a:effectLst/>
            </c:spPr>
            <c:txPr>
              <a:bodyPr rot="0" spcFirstLastPara="1" vertOverflow="ellipsis" vert="horz" wrap="square" lIns="38100" tIns="19050" rIns="38100" bIns="19050" anchor="ctr" anchorCtr="1"/>
              <a:lstStyle/>
              <a:p>
                <a:pPr>
                  <a:defRPr lang="zh-CN" sz="900" b="0" i="0" u="none" strike="noStrike" kern="1200" baseline="0">
                    <a:solidFill>
                      <a:schemeClr val="tx1"/>
                    </a:solidFill>
                    <a:latin typeface="仿宋" panose="02010609060101010101" pitchFamily="3" charset="-122"/>
                    <a:ea typeface="仿宋" panose="02010609060101010101" pitchFamily="3" charset="-122"/>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Sheet1!$A$2:$A$3</c:f>
              <c:strCache>
                <c:ptCount val="2"/>
                <c:pt idx="0">
                  <c:v>复检前</c:v>
                </c:pt>
                <c:pt idx="1">
                  <c:v>复检后</c:v>
                </c:pt>
              </c:strCache>
            </c:strRef>
          </c:cat>
          <c:val>
            <c:numRef>
              <c:f>Sheet1!$B$2:$B$3</c:f>
              <c:numCache>
                <c:formatCode>0.00%</c:formatCode>
                <c:ptCount val="2"/>
                <c:pt idx="0">
                  <c:v>0.53800000000000003</c:v>
                </c:pt>
                <c:pt idx="1">
                  <c:v>0.46200000000000002</c:v>
                </c:pt>
              </c:numCache>
            </c:numRef>
          </c:val>
          <c:extLst>
            <c:ext xmlns:c16="http://schemas.microsoft.com/office/drawing/2014/chart" uri="{C3380CC4-5D6E-409C-BE32-E72D297353CC}">
              <c16:uniqueId val="{00000000-D124-406A-A89B-17AF219DCF0F}"/>
            </c:ext>
          </c:extLst>
        </c:ser>
        <c:dLbls>
          <c:showLegendKey val="0"/>
          <c:showVal val="1"/>
          <c:showCatName val="0"/>
          <c:showSerName val="0"/>
          <c:showPercent val="0"/>
          <c:showBubbleSize val="0"/>
        </c:dLbls>
        <c:gapWidth val="100"/>
        <c:overlap val="-24"/>
        <c:axId val="445838224"/>
        <c:axId val="445843632"/>
      </c:barChart>
      <c:catAx>
        <c:axId val="445838224"/>
        <c:scaling>
          <c:orientation val="minMax"/>
        </c:scaling>
        <c:delete val="0"/>
        <c:axPos val="b"/>
        <c:numFmt formatCode="General" sourceLinked="1"/>
        <c:majorTickMark val="in"/>
        <c:minorTickMark val="none"/>
        <c:tickLblPos val="nextTo"/>
        <c:spPr>
          <a:noFill/>
          <a:ln w="12700" cap="flat" cmpd="sng" algn="ctr">
            <a:solidFill>
              <a:schemeClr val="tx1">
                <a:lumMod val="65000"/>
                <a:lumOff val="35000"/>
                <a:alpha val="54000"/>
              </a:schemeClr>
            </a:solidFill>
            <a:round/>
            <a:tailEnd type="triangle"/>
          </a:ln>
          <a:effectLst/>
        </c:spPr>
        <c:txPr>
          <a:bodyPr rot="-60000000" spcFirstLastPara="1" vertOverflow="ellipsis" vert="horz" wrap="square" anchor="ctr" anchorCtr="1"/>
          <a:lstStyle/>
          <a:p>
            <a:pPr>
              <a:defRPr lang="zh-CN" sz="900" b="0" i="0" u="none" strike="noStrike" kern="1200" baseline="0">
                <a:solidFill>
                  <a:schemeClr val="tx1"/>
                </a:solidFill>
                <a:latin typeface="仿宋" panose="02010609060101010101" pitchFamily="3" charset="-122"/>
                <a:ea typeface="仿宋" panose="02010609060101010101" pitchFamily="3" charset="-122"/>
                <a:cs typeface="+mn-cs"/>
              </a:defRPr>
            </a:pPr>
            <a:endParaRPr lang="zh-CN"/>
          </a:p>
        </c:txPr>
        <c:crossAx val="445843632"/>
        <c:crosses val="autoZero"/>
        <c:auto val="1"/>
        <c:lblAlgn val="ctr"/>
        <c:lblOffset val="100"/>
        <c:noMultiLvlLbl val="0"/>
      </c:catAx>
      <c:valAx>
        <c:axId val="445843632"/>
        <c:scaling>
          <c:orientation val="minMax"/>
          <c:max val="0.9"/>
          <c:min val="0"/>
        </c:scaling>
        <c:delete val="0"/>
        <c:axPos val="l"/>
        <c:majorGridlines>
          <c:spPr>
            <a:ln w="9525" cap="flat" cmpd="sng" algn="ctr">
              <a:solidFill>
                <a:schemeClr val="tx1">
                  <a:alpha val="10000"/>
                </a:schemeClr>
              </a:solidFill>
              <a:round/>
            </a:ln>
            <a:effectLst/>
          </c:spPr>
        </c:majorGridlines>
        <c:title>
          <c:tx>
            <c:rich>
              <a:bodyPr rot="-5400000" spcFirstLastPara="1" vertOverflow="ellipsis" vert="horz" wrap="square" anchor="ctr" anchorCtr="1"/>
              <a:lstStyle/>
              <a:p>
                <a:pPr>
                  <a:defRPr lang="zh-CN" sz="900" b="1" i="0" u="none" strike="noStrike" kern="1200" cap="all" baseline="0">
                    <a:solidFill>
                      <a:schemeClr val="tx1"/>
                    </a:solidFill>
                    <a:latin typeface="仿宋" panose="02010609060101010101" pitchFamily="3" charset="-122"/>
                    <a:ea typeface="仿宋" panose="02010609060101010101" pitchFamily="3" charset="-122"/>
                    <a:cs typeface="+mn-cs"/>
                  </a:defRPr>
                </a:pPr>
                <a:r>
                  <a:rPr lang="zh-CN"/>
                  <a:t>影响率</a:t>
                </a:r>
                <a:r>
                  <a:rPr lang="en-US"/>
                  <a:t>/%</a:t>
                </a:r>
              </a:p>
            </c:rich>
          </c:tx>
          <c:overlay val="0"/>
          <c:spPr>
            <a:noFill/>
            <a:ln>
              <a:noFill/>
            </a:ln>
            <a:effectLst/>
          </c:spPr>
          <c:txPr>
            <a:bodyPr rot="-5400000" spcFirstLastPara="1" vertOverflow="ellipsis" vert="horz" wrap="square" anchor="ctr" anchorCtr="1"/>
            <a:lstStyle/>
            <a:p>
              <a:pPr>
                <a:defRPr lang="zh-CN" sz="900" b="1" i="0" u="none" strike="noStrike" kern="1200" cap="all" baseline="0">
                  <a:solidFill>
                    <a:schemeClr val="tx1"/>
                  </a:solidFill>
                  <a:latin typeface="仿宋" panose="02010609060101010101" pitchFamily="3" charset="-122"/>
                  <a:ea typeface="仿宋" panose="02010609060101010101" pitchFamily="3" charset="-122"/>
                  <a:cs typeface="+mn-cs"/>
                </a:defRPr>
              </a:pPr>
              <a:endParaRPr lang="zh-CN"/>
            </a:p>
          </c:txPr>
        </c:title>
        <c:numFmt formatCode="0%" sourceLinked="0"/>
        <c:majorTickMark val="in"/>
        <c:minorTickMark val="none"/>
        <c:tickLblPos val="nextTo"/>
        <c:spPr>
          <a:noFill/>
          <a:ln>
            <a:solidFill>
              <a:schemeClr val="bg1">
                <a:lumMod val="50000"/>
              </a:schemeClr>
            </a:solidFill>
            <a:tailEnd type="triangle"/>
          </a:ln>
          <a:effectLst/>
        </c:spPr>
        <c:txPr>
          <a:bodyPr rot="-60000000" spcFirstLastPara="1" vertOverflow="ellipsis" vert="horz" wrap="square" anchor="ctr" anchorCtr="1"/>
          <a:lstStyle/>
          <a:p>
            <a:pPr>
              <a:defRPr lang="zh-CN" sz="900" b="0" i="0" u="none" strike="noStrike" kern="1200" baseline="0">
                <a:solidFill>
                  <a:schemeClr val="tx1"/>
                </a:solidFill>
                <a:latin typeface="仿宋" panose="02010609060101010101" pitchFamily="3" charset="-122"/>
                <a:ea typeface="仿宋" panose="02010609060101010101" pitchFamily="3" charset="-122"/>
                <a:cs typeface="+mn-cs"/>
              </a:defRPr>
            </a:pPr>
            <a:endParaRPr lang="zh-CN"/>
          </a:p>
        </c:txPr>
        <c:crossAx val="445838224"/>
        <c:crosses val="autoZero"/>
        <c:crossBetween val="between"/>
      </c:valAx>
      <c:spPr>
        <a:noFill/>
        <a:ln>
          <a:noFill/>
        </a:ln>
        <a:effectLst/>
      </c:spPr>
    </c:plotArea>
    <c:plotVisOnly val="1"/>
    <c:dispBlanksAs val="gap"/>
    <c:showDLblsOverMax val="0"/>
  </c:chart>
  <c:spPr>
    <a:gradFill flip="none" rotWithShape="1">
      <a:gsLst>
        <a:gs pos="100000">
          <a:srgbClr val="FADFCC"/>
        </a:gs>
        <a:gs pos="50000">
          <a:srgbClr val="F5BE98"/>
        </a:gs>
        <a:gs pos="25000">
          <a:srgbClr val="F09E65"/>
        </a:gs>
        <a:gs pos="0">
          <a:srgbClr val="EB7D31"/>
        </a:gs>
      </a:gsLst>
      <a:lin ang="5400000" scaled="1"/>
      <a:tileRect/>
    </a:gradFill>
    <a:ln>
      <a:noFill/>
    </a:ln>
    <a:effectLst/>
  </c:spPr>
  <c:txPr>
    <a:bodyPr/>
    <a:lstStyle/>
    <a:p>
      <a:pPr>
        <a:defRPr lang="zh-CN">
          <a:solidFill>
            <a:schemeClr val="tx1"/>
          </a:solidFill>
          <a:latin typeface="仿宋" panose="02010609060101010101" pitchFamily="3" charset="-122"/>
          <a:ea typeface="仿宋" panose="02010609060101010101" pitchFamily="3" charset="-122"/>
        </a:defRPr>
      </a:pPr>
      <a:endParaRPr lang="zh-CN"/>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600" b="0" i="0" u="none" strike="noStrike" kern="1200" spc="100" baseline="0">
                <a:solidFill>
                  <a:schemeClr val="tx1"/>
                </a:solidFill>
                <a:effectLst/>
                <a:latin typeface="微软雅黑" panose="020B0503020204020204" pitchFamily="34" charset="-122"/>
                <a:ea typeface="微软雅黑" panose="020B0503020204020204" pitchFamily="34" charset="-122"/>
                <a:cs typeface="+mn-cs"/>
              </a:defRPr>
            </a:pPr>
            <a:r>
              <a:rPr lang="zh-CN" b="0">
                <a:effectLst/>
                <a:latin typeface="微软雅黑" panose="020B0503020204020204" pitchFamily="34" charset="-122"/>
                <a:ea typeface="微软雅黑" panose="020B0503020204020204" pitchFamily="34" charset="-122"/>
              </a:rPr>
              <a:t>图</a:t>
            </a:r>
            <a:r>
              <a:rPr lang="en-US" b="0">
                <a:effectLst/>
                <a:latin typeface="微软雅黑" panose="020B0503020204020204" pitchFamily="34" charset="-122"/>
                <a:ea typeface="微软雅黑" panose="020B0503020204020204" pitchFamily="34" charset="-122"/>
              </a:rPr>
              <a:t>9-10 </a:t>
            </a:r>
            <a:r>
              <a:rPr lang="zh-CN" b="0">
                <a:effectLst/>
                <a:latin typeface="微软雅黑" panose="020B0503020204020204" pitchFamily="34" charset="-122"/>
                <a:ea typeface="微软雅黑" panose="020B0503020204020204" pitchFamily="34" charset="-122"/>
              </a:rPr>
              <a:t>测试结果统计图</a:t>
            </a:r>
          </a:p>
        </c:rich>
      </c:tx>
      <c:overlay val="0"/>
      <c:spPr>
        <a:noFill/>
        <a:ln>
          <a:noFill/>
        </a:ln>
        <a:effectLst/>
      </c:spPr>
      <c:txPr>
        <a:bodyPr rot="0" spcFirstLastPara="1" vertOverflow="ellipsis" vert="horz" wrap="square" anchor="ctr" anchorCtr="1"/>
        <a:lstStyle/>
        <a:p>
          <a:pPr>
            <a:defRPr lang="zh-CN" sz="1600" b="0" i="0" u="none" strike="noStrike" kern="1200" spc="100" baseline="0">
              <a:solidFill>
                <a:schemeClr val="tx1"/>
              </a:solidFill>
              <a:effectLst/>
              <a:latin typeface="微软雅黑" panose="020B0503020204020204" pitchFamily="34" charset="-122"/>
              <a:ea typeface="微软雅黑" panose="020B0503020204020204" pitchFamily="34" charset="-122"/>
              <a:cs typeface="+mn-cs"/>
            </a:defRPr>
          </a:pPr>
          <a:endParaRPr lang="zh-CN"/>
        </a:p>
      </c:txPr>
    </c:title>
    <c:autoTitleDeleted val="0"/>
    <c:plotArea>
      <c:layout/>
      <c:barChart>
        <c:barDir val="col"/>
        <c:grouping val="clustered"/>
        <c:varyColors val="0"/>
        <c:ser>
          <c:idx val="0"/>
          <c:order val="0"/>
          <c:tx>
            <c:strRef>
              <c:f>Sheet1!$B$1</c:f>
              <c:strCache>
                <c:ptCount val="1"/>
                <c:pt idx="0">
                  <c:v>准确率</c:v>
                </c:pt>
              </c:strCache>
            </c:strRef>
          </c:tx>
          <c:spPr>
            <a:solidFill>
              <a:srgbClr val="FFFF0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1.5046296296296301E-3"/>
                  <c:y val="-8.1150793650793696E-2"/>
                </c:manualLayout>
              </c:layout>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E99-43F3-924B-8C33E60F48D8}"/>
                </c:ext>
              </c:extLst>
            </c:dLbl>
            <c:dLbl>
              <c:idx val="1"/>
              <c:layout>
                <c:manualLayout>
                  <c:x val="1.6203703703703701E-3"/>
                  <c:y val="-7.8571428571428598E-2"/>
                </c:manualLayout>
              </c:layout>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E99-43F3-924B-8C33E60F48D8}"/>
                </c:ext>
              </c:extLst>
            </c:dLbl>
            <c:dLbl>
              <c:idx val="2"/>
              <c:layout>
                <c:manualLayout>
                  <c:x val="1.5046296296296301E-3"/>
                  <c:y val="-7.8571428571428598E-2"/>
                </c:manualLayout>
              </c:layout>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E99-43F3-924B-8C33E60F48D8}"/>
                </c:ext>
              </c:extLst>
            </c:dLbl>
            <c:dLbl>
              <c:idx val="3"/>
              <c:layout>
                <c:manualLayout>
                  <c:x val="-3.2407407407407402E-3"/>
                  <c:y val="-8.0555555555555602E-2"/>
                </c:manualLayout>
              </c:layout>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E99-43F3-924B-8C33E60F48D8}"/>
                </c:ext>
              </c:extLst>
            </c:dLbl>
            <c:dLbl>
              <c:idx val="4"/>
              <c:layout>
                <c:manualLayout>
                  <c:x val="-6.3657407407407404E-3"/>
                  <c:y val="-7.8571428571428598E-2"/>
                </c:manualLayout>
              </c:layout>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E99-43F3-924B-8C33E60F48D8}"/>
                </c:ext>
              </c:extLst>
            </c:dLbl>
            <c:spPr>
              <a:noFill/>
              <a:ln>
                <a:noFill/>
              </a:ln>
              <a:effectLst/>
            </c:spPr>
            <c:txPr>
              <a:bodyPr rot="0" spcFirstLastPara="1" vertOverflow="ellipsis" vert="horz" wrap="square" anchor="ctr" anchorCtr="1"/>
              <a:lstStyle/>
              <a:p>
                <a:pPr>
                  <a:defRPr lang="zh-CN" sz="900" b="0" i="0" u="none" strike="noStrike" kern="1200" baseline="0">
                    <a:solidFill>
                      <a:schemeClr val="tx1"/>
                    </a:solidFill>
                    <a:latin typeface="宋体" panose="02010600030101010101" charset="-122"/>
                    <a:ea typeface="宋体" panose="02010600030101010101" charset="-122"/>
                    <a:cs typeface="+mn-cs"/>
                  </a:defRPr>
                </a:pPr>
                <a:endParaRPr lang="zh-C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Sheet1!$A$2:$A$6</c:f>
              <c:strCache>
                <c:ptCount val="5"/>
                <c:pt idx="0">
                  <c:v>A/D层</c:v>
                </c:pt>
                <c:pt idx="1">
                  <c:v>B/E层</c:v>
                </c:pt>
                <c:pt idx="2">
                  <c:v>C/F层</c:v>
                </c:pt>
                <c:pt idx="3">
                  <c:v>燃尽风上层</c:v>
                </c:pt>
                <c:pt idx="4">
                  <c:v>燃尽风下层</c:v>
                </c:pt>
              </c:strCache>
            </c:strRef>
          </c:cat>
          <c:val>
            <c:numRef>
              <c:f>Sheet1!$B$2:$B$6</c:f>
              <c:numCache>
                <c:formatCode>0%</c:formatCode>
                <c:ptCount val="5"/>
                <c:pt idx="0">
                  <c:v>1</c:v>
                </c:pt>
                <c:pt idx="1">
                  <c:v>1</c:v>
                </c:pt>
                <c:pt idx="2">
                  <c:v>1</c:v>
                </c:pt>
                <c:pt idx="3">
                  <c:v>1</c:v>
                </c:pt>
                <c:pt idx="4">
                  <c:v>1</c:v>
                </c:pt>
              </c:numCache>
            </c:numRef>
          </c:val>
          <c:extLst>
            <c:ext xmlns:c16="http://schemas.microsoft.com/office/drawing/2014/chart" uri="{C3380CC4-5D6E-409C-BE32-E72D297353CC}">
              <c16:uniqueId val="{00000005-BE99-43F3-924B-8C33E60F48D8}"/>
            </c:ext>
          </c:extLst>
        </c:ser>
        <c:dLbls>
          <c:showLegendKey val="0"/>
          <c:showVal val="1"/>
          <c:showCatName val="0"/>
          <c:showSerName val="0"/>
          <c:showPercent val="0"/>
          <c:showBubbleSize val="0"/>
        </c:dLbls>
        <c:gapWidth val="100"/>
        <c:axId val="307876208"/>
        <c:axId val="307896176"/>
      </c:barChart>
      <c:lineChart>
        <c:grouping val="standard"/>
        <c:varyColors val="0"/>
        <c:ser>
          <c:idx val="1"/>
          <c:order val="1"/>
          <c:tx>
            <c:strRef>
              <c:f>Sheet1!$C$1</c:f>
              <c:strCache>
                <c:ptCount val="1"/>
                <c:pt idx="0">
                  <c:v>对策目标值</c:v>
                </c:pt>
              </c:strCache>
            </c:strRef>
          </c:tx>
          <c:spPr>
            <a:ln w="34925" cap="rnd">
              <a:solidFill>
                <a:srgbClr val="FF0000"/>
              </a:solidFill>
              <a:round/>
            </a:ln>
            <a:effectLst>
              <a:outerShdw blurRad="57150" dist="19050" dir="5400000" algn="ctr" rotWithShape="0">
                <a:srgbClr val="000000">
                  <a:alpha val="63000"/>
                </a:srgbClr>
              </a:outerShdw>
            </a:effectLst>
          </c:spPr>
          <c:marker>
            <c:symbol val="diamond"/>
            <c:size val="5"/>
            <c:spPr>
              <a:solidFill>
                <a:srgbClr val="FF0000"/>
              </a:solidFill>
              <a:ln w="9525">
                <a:solidFill>
                  <a:schemeClr val="accent2"/>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dLbls>
            <c:spPr>
              <a:noFill/>
              <a:ln>
                <a:noFill/>
              </a:ln>
              <a:effectLst/>
            </c:spPr>
            <c:txPr>
              <a:bodyPr rot="0" spcFirstLastPara="1" vertOverflow="ellipsis" vert="horz" wrap="square" anchor="ctr" anchorCtr="1"/>
              <a:lstStyle/>
              <a:p>
                <a:pPr>
                  <a:defRPr lang="zh-CN" sz="900" b="0" i="0" u="none" strike="noStrike" kern="1200" baseline="0">
                    <a:solidFill>
                      <a:schemeClr val="tx1"/>
                    </a:solidFill>
                    <a:latin typeface="宋体" panose="02010600030101010101" charset="-122"/>
                    <a:ea typeface="宋体" panose="02010600030101010101" charset="-122"/>
                    <a:cs typeface="+mn-cs"/>
                  </a:defRPr>
                </a:pPr>
                <a:endParaRPr lang="zh-CN"/>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Sheet1!$A$2:$A$6</c:f>
              <c:strCache>
                <c:ptCount val="5"/>
                <c:pt idx="0">
                  <c:v>A/D层</c:v>
                </c:pt>
                <c:pt idx="1">
                  <c:v>B/E层</c:v>
                </c:pt>
                <c:pt idx="2">
                  <c:v>C/F层</c:v>
                </c:pt>
                <c:pt idx="3">
                  <c:v>燃尽风上层</c:v>
                </c:pt>
                <c:pt idx="4">
                  <c:v>燃尽风下层</c:v>
                </c:pt>
              </c:strCache>
            </c:strRef>
          </c:cat>
          <c:val>
            <c:numRef>
              <c:f>Sheet1!$C$2:$C$6</c:f>
              <c:numCache>
                <c:formatCode>0%</c:formatCode>
                <c:ptCount val="5"/>
                <c:pt idx="0">
                  <c:v>1</c:v>
                </c:pt>
                <c:pt idx="1">
                  <c:v>1</c:v>
                </c:pt>
                <c:pt idx="2">
                  <c:v>1</c:v>
                </c:pt>
                <c:pt idx="3">
                  <c:v>1</c:v>
                </c:pt>
                <c:pt idx="4">
                  <c:v>1</c:v>
                </c:pt>
              </c:numCache>
            </c:numRef>
          </c:val>
          <c:smooth val="0"/>
          <c:extLst>
            <c:ext xmlns:c16="http://schemas.microsoft.com/office/drawing/2014/chart" uri="{C3380CC4-5D6E-409C-BE32-E72D297353CC}">
              <c16:uniqueId val="{00000006-BE99-43F3-924B-8C33E60F48D8}"/>
            </c:ext>
          </c:extLst>
        </c:ser>
        <c:dLbls>
          <c:showLegendKey val="0"/>
          <c:showVal val="0"/>
          <c:showCatName val="0"/>
          <c:showSerName val="0"/>
          <c:showPercent val="0"/>
          <c:showBubbleSize val="0"/>
        </c:dLbls>
        <c:marker val="1"/>
        <c:smooth val="0"/>
        <c:axId val="307876208"/>
        <c:axId val="307896176"/>
      </c:lineChart>
      <c:catAx>
        <c:axId val="307876208"/>
        <c:scaling>
          <c:orientation val="minMax"/>
        </c:scaling>
        <c:delete val="0"/>
        <c:axPos val="b"/>
        <c:numFmt formatCode="General" sourceLinked="1"/>
        <c:majorTickMark val="in"/>
        <c:minorTickMark val="none"/>
        <c:tickLblPos val="nextTo"/>
        <c:spPr>
          <a:noFill/>
          <a:ln w="9525" cap="flat" cmpd="sng" algn="ctr">
            <a:solidFill>
              <a:schemeClr val="tx1">
                <a:lumMod val="65000"/>
                <a:lumOff val="35000"/>
                <a:alpha val="54000"/>
              </a:schemeClr>
            </a:solidFill>
            <a:round/>
            <a:tailEnd type="triangle"/>
          </a:ln>
          <a:effectLst/>
        </c:spPr>
        <c:txPr>
          <a:bodyPr rot="-60000000" spcFirstLastPara="1" vertOverflow="ellipsis" vert="horz" wrap="square" anchor="ctr" anchorCtr="1"/>
          <a:lstStyle/>
          <a:p>
            <a:pPr>
              <a:defRPr lang="zh-CN" sz="900" b="0" i="0" u="none" strike="noStrike" kern="1200" baseline="0">
                <a:solidFill>
                  <a:schemeClr val="tx1"/>
                </a:solidFill>
                <a:latin typeface="宋体" panose="02010600030101010101" charset="-122"/>
                <a:ea typeface="宋体" panose="02010600030101010101" charset="-122"/>
                <a:cs typeface="+mn-cs"/>
              </a:defRPr>
            </a:pPr>
            <a:endParaRPr lang="zh-CN"/>
          </a:p>
        </c:txPr>
        <c:crossAx val="307896176"/>
        <c:crosses val="autoZero"/>
        <c:auto val="1"/>
        <c:lblAlgn val="ctr"/>
        <c:lblOffset val="100"/>
        <c:noMultiLvlLbl val="0"/>
      </c:catAx>
      <c:valAx>
        <c:axId val="307896176"/>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lang="zh-CN" sz="900" b="1" i="0" u="none" strike="noStrike" kern="1200" cap="all" baseline="0">
                    <a:solidFill>
                      <a:schemeClr val="tx1"/>
                    </a:solidFill>
                    <a:latin typeface="宋体" panose="02010600030101010101" charset="-122"/>
                    <a:ea typeface="宋体" panose="02010600030101010101" charset="-122"/>
                    <a:cs typeface="+mn-cs"/>
                  </a:defRPr>
                </a:pPr>
                <a:r>
                  <a:rPr lang="zh-CN"/>
                  <a:t>准确率</a:t>
                </a:r>
                <a:r>
                  <a:rPr lang="en-US"/>
                  <a:t>/%</a:t>
                </a:r>
              </a:p>
            </c:rich>
          </c:tx>
          <c:layout>
            <c:manualLayout>
              <c:xMode val="edge"/>
              <c:yMode val="edge"/>
              <c:x val="2.6967592592592599E-2"/>
              <c:y val="0.386746031746032"/>
            </c:manualLayout>
          </c:layout>
          <c:overlay val="0"/>
          <c:spPr>
            <a:noFill/>
            <a:ln>
              <a:noFill/>
            </a:ln>
            <a:effectLst/>
          </c:spPr>
          <c:txPr>
            <a:bodyPr rot="-5400000" spcFirstLastPara="1" vertOverflow="ellipsis" vert="horz" wrap="square" anchor="ctr" anchorCtr="1"/>
            <a:lstStyle/>
            <a:p>
              <a:pPr>
                <a:defRPr lang="zh-CN" sz="900" b="1" i="0" u="none" strike="noStrike" kern="1200" cap="all" baseline="0">
                  <a:solidFill>
                    <a:schemeClr val="tx1"/>
                  </a:solidFill>
                  <a:latin typeface="宋体" panose="02010600030101010101" charset="-122"/>
                  <a:ea typeface="宋体" panose="02010600030101010101" charset="-122"/>
                  <a:cs typeface="+mn-cs"/>
                </a:defRPr>
              </a:pPr>
              <a:endParaRPr lang="zh-CN"/>
            </a:p>
          </c:txPr>
        </c:title>
        <c:numFmt formatCode="0%" sourceLinked="1"/>
        <c:majorTickMark val="in"/>
        <c:minorTickMark val="none"/>
        <c:tickLblPos val="nextTo"/>
        <c:spPr>
          <a:noFill/>
          <a:ln>
            <a:solidFill>
              <a:schemeClr val="bg1">
                <a:lumMod val="50000"/>
              </a:schemeClr>
            </a:solidFill>
            <a:tailEnd type="triangle"/>
          </a:ln>
          <a:effectLst/>
        </c:spPr>
        <c:txPr>
          <a:bodyPr rot="-60000000" spcFirstLastPara="1" vertOverflow="ellipsis" vert="horz" wrap="square" anchor="ctr" anchorCtr="1"/>
          <a:lstStyle/>
          <a:p>
            <a:pPr>
              <a:defRPr lang="zh-CN" sz="900" b="0" i="0" u="none" strike="noStrike" kern="1200" baseline="0">
                <a:solidFill>
                  <a:schemeClr val="tx1"/>
                </a:solidFill>
                <a:latin typeface="宋体" panose="02010600030101010101" charset="-122"/>
                <a:ea typeface="宋体" panose="02010600030101010101" charset="-122"/>
                <a:cs typeface="+mn-cs"/>
              </a:defRPr>
            </a:pPr>
            <a:endParaRPr lang="zh-CN"/>
          </a:p>
        </c:txPr>
        <c:crossAx val="307876208"/>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lang="zh-CN" sz="900" b="0" i="0" u="none" strike="noStrike" kern="1200" baseline="0">
                <a:solidFill>
                  <a:schemeClr val="tx1"/>
                </a:solidFill>
                <a:latin typeface="宋体" panose="02010600030101010101" charset="-122"/>
                <a:ea typeface="宋体" panose="02010600030101010101" charset="-122"/>
                <a:cs typeface="+mn-cs"/>
              </a:defRPr>
            </a:pPr>
            <a:endParaRPr lang="zh-CN"/>
          </a:p>
        </c:txPr>
      </c:legendEntry>
      <c:legendEntry>
        <c:idx val="1"/>
        <c:txPr>
          <a:bodyPr rot="0" spcFirstLastPara="1" vertOverflow="ellipsis" vert="horz" wrap="square" anchor="ctr" anchorCtr="1"/>
          <a:lstStyle/>
          <a:p>
            <a:pPr>
              <a:defRPr lang="zh-CN" sz="900" b="0" i="0" u="none" strike="noStrike" kern="1200" baseline="0">
                <a:solidFill>
                  <a:schemeClr val="tx1"/>
                </a:solidFill>
                <a:latin typeface="宋体" panose="02010600030101010101" charset="-122"/>
                <a:ea typeface="宋体" panose="02010600030101010101" charset="-122"/>
                <a:cs typeface="+mn-cs"/>
              </a:defRPr>
            </a:pPr>
            <a:endParaRPr lang="zh-CN"/>
          </a:p>
        </c:txPr>
      </c:legendEntry>
      <c:overlay val="0"/>
      <c:spPr>
        <a:noFill/>
        <a:ln>
          <a:noFill/>
        </a:ln>
        <a:effectLst/>
      </c:spPr>
      <c:txPr>
        <a:bodyPr rot="0" spcFirstLastPara="1" vertOverflow="ellipsis" vert="horz" wrap="square" anchor="ctr" anchorCtr="1"/>
        <a:lstStyle/>
        <a:p>
          <a:pPr>
            <a:defRPr lang="zh-CN" sz="900" b="0" i="0" u="none" strike="noStrike" kern="1200" baseline="0">
              <a:solidFill>
                <a:schemeClr val="tx1"/>
              </a:solidFill>
              <a:latin typeface="宋体" panose="02010600030101010101" charset="-122"/>
              <a:ea typeface="宋体" panose="02010600030101010101" charset="-122"/>
              <a:cs typeface="+mn-cs"/>
            </a:defRPr>
          </a:pPr>
          <a:endParaRPr lang="zh-CN"/>
        </a:p>
      </c:txPr>
    </c:legend>
    <c:plotVisOnly val="1"/>
    <c:dispBlanksAs val="gap"/>
    <c:showDLblsOverMax val="0"/>
  </c:chart>
  <c:spPr>
    <a:gradFill flip="none" rotWithShape="1">
      <a:gsLst>
        <a:gs pos="100000">
          <a:schemeClr val="bg2">
            <a:lumMod val="20000"/>
            <a:lumOff val="80000"/>
          </a:schemeClr>
        </a:gs>
        <a:gs pos="50000">
          <a:srgbClr val="B2D9DC"/>
        </a:gs>
        <a:gs pos="0">
          <a:schemeClr val="accent1">
            <a:lumMod val="75000"/>
          </a:schemeClr>
        </a:gs>
      </a:gsLst>
      <a:lin ang="5400000" scaled="1"/>
      <a:tileRect/>
    </a:gradFill>
    <a:ln>
      <a:noFill/>
    </a:ln>
    <a:effectLst/>
  </c:spPr>
  <c:txPr>
    <a:bodyPr/>
    <a:lstStyle/>
    <a:p>
      <a:pPr>
        <a:defRPr lang="zh-CN">
          <a:solidFill>
            <a:schemeClr val="tx1"/>
          </a:solidFill>
          <a:latin typeface="宋体" panose="02010600030101010101" charset="-122"/>
          <a:ea typeface="宋体" panose="02010600030101010101" charset="-122"/>
        </a:defRPr>
      </a:pPr>
      <a:endParaRPr lang="zh-CN"/>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400" b="0" i="0" u="none" strike="noStrike" kern="1200" spc="100" baseline="0">
                <a:solidFill>
                  <a:schemeClr val="tx1"/>
                </a:solidFill>
                <a:effectLst/>
                <a:latin typeface="微软雅黑" panose="020B0503020204020204" pitchFamily="34" charset="-122"/>
                <a:ea typeface="微软雅黑" panose="020B0503020204020204" pitchFamily="34" charset="-122"/>
                <a:cs typeface="+mn-cs"/>
              </a:defRPr>
            </a:pPr>
            <a:r>
              <a:rPr lang="zh-CN" altLang="en-US" sz="1400" b="0">
                <a:latin typeface="微软雅黑" panose="020B0503020204020204" pitchFamily="34" charset="-122"/>
                <a:ea typeface="微软雅黑" panose="020B0503020204020204" pitchFamily="34" charset="-122"/>
              </a:rPr>
              <a:t>图</a:t>
            </a:r>
            <a:r>
              <a:rPr lang="en-US" altLang="zh-CN" sz="1400" b="0">
                <a:latin typeface="微软雅黑" panose="020B0503020204020204" pitchFamily="34" charset="-122"/>
                <a:ea typeface="微软雅黑" panose="020B0503020204020204" pitchFamily="34" charset="-122"/>
              </a:rPr>
              <a:t>9-21 </a:t>
            </a:r>
            <a:r>
              <a:rPr lang="zh-CN" sz="1400" b="0">
                <a:latin typeface="微软雅黑" panose="020B0503020204020204" pitchFamily="34" charset="-122"/>
                <a:ea typeface="微软雅黑" panose="020B0503020204020204" pitchFamily="34" charset="-122"/>
              </a:rPr>
              <a:t>测试结果统计图</a:t>
            </a:r>
          </a:p>
        </c:rich>
      </c:tx>
      <c:overlay val="0"/>
      <c:spPr>
        <a:noFill/>
        <a:ln>
          <a:noFill/>
        </a:ln>
        <a:effectLst/>
      </c:spPr>
      <c:txPr>
        <a:bodyPr rot="0" spcFirstLastPara="1" vertOverflow="ellipsis" vert="horz" wrap="square" anchor="ctr" anchorCtr="1"/>
        <a:lstStyle/>
        <a:p>
          <a:pPr>
            <a:defRPr lang="zh-CN" sz="1400" b="0" i="0" u="none" strike="noStrike" kern="1200" spc="100" baseline="0">
              <a:solidFill>
                <a:schemeClr val="tx1"/>
              </a:solidFill>
              <a:effectLst/>
              <a:latin typeface="微软雅黑" panose="020B0503020204020204" pitchFamily="34" charset="-122"/>
              <a:ea typeface="微软雅黑" panose="020B0503020204020204" pitchFamily="34" charset="-122"/>
              <a:cs typeface="+mn-cs"/>
            </a:defRPr>
          </a:pPr>
          <a:endParaRPr lang="zh-CN"/>
        </a:p>
      </c:txPr>
    </c:title>
    <c:autoTitleDeleted val="0"/>
    <c:plotArea>
      <c:layout/>
      <c:barChart>
        <c:barDir val="col"/>
        <c:grouping val="clustered"/>
        <c:varyColors val="0"/>
        <c:ser>
          <c:idx val="0"/>
          <c:order val="0"/>
          <c:tx>
            <c:strRef>
              <c:f>Sheet1!$B$1</c:f>
              <c:strCache>
                <c:ptCount val="1"/>
                <c:pt idx="0">
                  <c:v>调试过程合格率</c:v>
                </c:pt>
              </c:strCache>
            </c:strRef>
          </c:tx>
          <c:spPr>
            <a:solidFill>
              <a:srgbClr val="FFFF0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lang="zh-CN" sz="900" b="0" i="0" u="none" strike="noStrike" kern="1200" baseline="0">
                    <a:solidFill>
                      <a:schemeClr val="tx1"/>
                    </a:solidFill>
                    <a:effectLst/>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Sheet1!$A$2:$A$6</c:f>
              <c:strCache>
                <c:ptCount val="5"/>
                <c:pt idx="0">
                  <c:v>A/D层</c:v>
                </c:pt>
                <c:pt idx="1">
                  <c:v>B/E层</c:v>
                </c:pt>
                <c:pt idx="2">
                  <c:v>C/F层</c:v>
                </c:pt>
                <c:pt idx="3">
                  <c:v>燃尽风上层</c:v>
                </c:pt>
                <c:pt idx="4">
                  <c:v>燃尽风下层</c:v>
                </c:pt>
              </c:strCache>
            </c:strRef>
          </c:cat>
          <c:val>
            <c:numRef>
              <c:f>Sheet1!$B$2:$B$6</c:f>
              <c:numCache>
                <c:formatCode>0%</c:formatCode>
                <c:ptCount val="5"/>
                <c:pt idx="0">
                  <c:v>1</c:v>
                </c:pt>
                <c:pt idx="1">
                  <c:v>1</c:v>
                </c:pt>
                <c:pt idx="2">
                  <c:v>1</c:v>
                </c:pt>
                <c:pt idx="3">
                  <c:v>1</c:v>
                </c:pt>
                <c:pt idx="4">
                  <c:v>1</c:v>
                </c:pt>
              </c:numCache>
            </c:numRef>
          </c:val>
          <c:extLst>
            <c:ext xmlns:c16="http://schemas.microsoft.com/office/drawing/2014/chart" uri="{C3380CC4-5D6E-409C-BE32-E72D297353CC}">
              <c16:uniqueId val="{00000000-EA33-48C9-9C71-00E784911B0C}"/>
            </c:ext>
          </c:extLst>
        </c:ser>
        <c:ser>
          <c:idx val="1"/>
          <c:order val="1"/>
          <c:tx>
            <c:strRef>
              <c:f>Sheet1!$C$1</c:f>
              <c:strCache>
                <c:ptCount val="1"/>
                <c:pt idx="0">
                  <c:v>使用过程合格率</c:v>
                </c:pt>
              </c:strCache>
            </c:strRef>
          </c:tx>
          <c:spPr>
            <a:solidFill>
              <a:srgbClr val="66FFFF"/>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lang="zh-CN" sz="900" b="0" i="0" u="none" strike="noStrike" kern="1200" baseline="0">
                    <a:solidFill>
                      <a:schemeClr val="tx1"/>
                    </a:solidFill>
                    <a:effectLst/>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Sheet1!$A$2:$A$6</c:f>
              <c:strCache>
                <c:ptCount val="5"/>
                <c:pt idx="0">
                  <c:v>A/D层</c:v>
                </c:pt>
                <c:pt idx="1">
                  <c:v>B/E层</c:v>
                </c:pt>
                <c:pt idx="2">
                  <c:v>C/F层</c:v>
                </c:pt>
                <c:pt idx="3">
                  <c:v>燃尽风上层</c:v>
                </c:pt>
                <c:pt idx="4">
                  <c:v>燃尽风下层</c:v>
                </c:pt>
              </c:strCache>
            </c:strRef>
          </c:cat>
          <c:val>
            <c:numRef>
              <c:f>Sheet1!$C$2:$C$6</c:f>
              <c:numCache>
                <c:formatCode>0%</c:formatCode>
                <c:ptCount val="5"/>
                <c:pt idx="0">
                  <c:v>1</c:v>
                </c:pt>
                <c:pt idx="1">
                  <c:v>1</c:v>
                </c:pt>
                <c:pt idx="2">
                  <c:v>1</c:v>
                </c:pt>
                <c:pt idx="3">
                  <c:v>1</c:v>
                </c:pt>
                <c:pt idx="4">
                  <c:v>1</c:v>
                </c:pt>
              </c:numCache>
            </c:numRef>
          </c:val>
          <c:extLst>
            <c:ext xmlns:c16="http://schemas.microsoft.com/office/drawing/2014/chart" uri="{C3380CC4-5D6E-409C-BE32-E72D297353CC}">
              <c16:uniqueId val="{00000001-EA33-48C9-9C71-00E784911B0C}"/>
            </c:ext>
          </c:extLst>
        </c:ser>
        <c:dLbls>
          <c:showLegendKey val="0"/>
          <c:showVal val="0"/>
          <c:showCatName val="0"/>
          <c:showSerName val="0"/>
          <c:showPercent val="0"/>
          <c:showBubbleSize val="0"/>
        </c:dLbls>
        <c:gapWidth val="100"/>
        <c:axId val="648763600"/>
        <c:axId val="648781072"/>
      </c:barChart>
      <c:lineChart>
        <c:grouping val="standard"/>
        <c:varyColors val="0"/>
        <c:ser>
          <c:idx val="2"/>
          <c:order val="2"/>
          <c:tx>
            <c:strRef>
              <c:f>Sheet1!$D$1</c:f>
              <c:strCache>
                <c:ptCount val="1"/>
                <c:pt idx="0">
                  <c:v>对策目标值</c:v>
                </c:pt>
              </c:strCache>
            </c:strRef>
          </c:tx>
          <c:spPr>
            <a:ln w="34925" cap="rnd">
              <a:solidFill>
                <a:srgbClr val="FF0000"/>
              </a:solidFill>
              <a:round/>
            </a:ln>
            <a:effectLst>
              <a:outerShdw blurRad="57150" dist="19050" dir="5400000" algn="ctr" rotWithShape="0">
                <a:srgbClr val="000000">
                  <a:alpha val="63000"/>
                </a:srgbClr>
              </a:outerShdw>
            </a:effectLst>
          </c:spPr>
          <c:marker>
            <c:symbol val="diamond"/>
            <c:size val="5"/>
            <c:spPr>
              <a:solidFill>
                <a:srgbClr val="FF0000"/>
              </a:solidFill>
              <a:ln w="9525">
                <a:solidFill>
                  <a:schemeClr val="accent3"/>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dLbls>
            <c:dLbl>
              <c:idx val="4"/>
              <c:layout>
                <c:manualLayout>
                  <c:x val="-6.9444444444444406E-2"/>
                  <c:y val="0"/>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A33-48C9-9C71-00E784911B0C}"/>
                </c:ext>
              </c:extLst>
            </c:dLbl>
            <c:spPr>
              <a:noFill/>
              <a:ln>
                <a:noFill/>
              </a:ln>
              <a:effectLst/>
            </c:spPr>
            <c:txPr>
              <a:bodyPr rot="0" spcFirstLastPara="1" vertOverflow="ellipsis" vert="horz" wrap="square" anchor="ctr" anchorCtr="1"/>
              <a:lstStyle/>
              <a:p>
                <a:pPr>
                  <a:defRPr lang="zh-CN" sz="900" b="0" i="0" u="none" strike="noStrike" kern="1200" baseline="0">
                    <a:solidFill>
                      <a:schemeClr val="tx1"/>
                    </a:solidFill>
                    <a:effectLst/>
                    <a:latin typeface="+mn-lt"/>
                    <a:ea typeface="+mn-ea"/>
                    <a:cs typeface="+mn-cs"/>
                  </a:defRPr>
                </a:pPr>
                <a:endParaRPr lang="zh-CN"/>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Sheet1!$A$2:$A$6</c:f>
              <c:strCache>
                <c:ptCount val="5"/>
                <c:pt idx="0">
                  <c:v>A/D层</c:v>
                </c:pt>
                <c:pt idx="1">
                  <c:v>B/E层</c:v>
                </c:pt>
                <c:pt idx="2">
                  <c:v>C/F层</c:v>
                </c:pt>
                <c:pt idx="3">
                  <c:v>燃尽风上层</c:v>
                </c:pt>
                <c:pt idx="4">
                  <c:v>燃尽风下层</c:v>
                </c:pt>
              </c:strCache>
            </c:strRef>
          </c:cat>
          <c:val>
            <c:numRef>
              <c:f>Sheet1!$D$2:$D$6</c:f>
              <c:numCache>
                <c:formatCode>0%</c:formatCode>
                <c:ptCount val="5"/>
                <c:pt idx="0">
                  <c:v>1</c:v>
                </c:pt>
                <c:pt idx="1">
                  <c:v>1</c:v>
                </c:pt>
                <c:pt idx="2">
                  <c:v>1</c:v>
                </c:pt>
                <c:pt idx="3">
                  <c:v>1</c:v>
                </c:pt>
                <c:pt idx="4">
                  <c:v>1</c:v>
                </c:pt>
              </c:numCache>
            </c:numRef>
          </c:val>
          <c:smooth val="0"/>
          <c:extLst>
            <c:ext xmlns:c16="http://schemas.microsoft.com/office/drawing/2014/chart" uri="{C3380CC4-5D6E-409C-BE32-E72D297353CC}">
              <c16:uniqueId val="{00000003-EA33-48C9-9C71-00E784911B0C}"/>
            </c:ext>
          </c:extLst>
        </c:ser>
        <c:dLbls>
          <c:showLegendKey val="0"/>
          <c:showVal val="0"/>
          <c:showCatName val="0"/>
          <c:showSerName val="0"/>
          <c:showPercent val="0"/>
          <c:showBubbleSize val="0"/>
        </c:dLbls>
        <c:marker val="1"/>
        <c:smooth val="0"/>
        <c:axId val="648763600"/>
        <c:axId val="648781072"/>
      </c:lineChart>
      <c:catAx>
        <c:axId val="648763600"/>
        <c:scaling>
          <c:orientation val="minMax"/>
        </c:scaling>
        <c:delete val="0"/>
        <c:axPos val="b"/>
        <c:numFmt formatCode="General" sourceLinked="1"/>
        <c:majorTickMark val="in"/>
        <c:minorTickMark val="none"/>
        <c:tickLblPos val="nextTo"/>
        <c:spPr>
          <a:noFill/>
          <a:ln w="12700" cap="flat" cmpd="sng" algn="ctr">
            <a:solidFill>
              <a:schemeClr val="tx1">
                <a:lumMod val="65000"/>
                <a:lumOff val="35000"/>
                <a:alpha val="54000"/>
              </a:schemeClr>
            </a:solidFill>
            <a:round/>
            <a:tailEnd type="triangle"/>
          </a:ln>
          <a:effectLst/>
        </c:spPr>
        <c:txPr>
          <a:bodyPr rot="-60000000" spcFirstLastPara="1" vertOverflow="ellipsis" vert="horz" wrap="square" anchor="ctr" anchorCtr="1"/>
          <a:lstStyle/>
          <a:p>
            <a:pPr>
              <a:defRPr lang="zh-CN" sz="900" b="0" i="0" u="none" strike="noStrike" kern="1200" baseline="0">
                <a:solidFill>
                  <a:schemeClr val="tx1"/>
                </a:solidFill>
                <a:effectLst/>
                <a:latin typeface="+mn-lt"/>
                <a:ea typeface="+mn-ea"/>
                <a:cs typeface="+mn-cs"/>
              </a:defRPr>
            </a:pPr>
            <a:endParaRPr lang="zh-CN"/>
          </a:p>
        </c:txPr>
        <c:crossAx val="648781072"/>
        <c:crosses val="autoZero"/>
        <c:auto val="1"/>
        <c:lblAlgn val="ctr"/>
        <c:lblOffset val="100"/>
        <c:noMultiLvlLbl val="0"/>
      </c:catAx>
      <c:valAx>
        <c:axId val="648781072"/>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lang="zh-CN" sz="900" b="1" i="0" u="none" strike="noStrike" kern="1200" cap="all" baseline="0">
                    <a:solidFill>
                      <a:schemeClr val="tx1"/>
                    </a:solidFill>
                    <a:effectLst/>
                    <a:latin typeface="+mn-lt"/>
                    <a:ea typeface="+mn-ea"/>
                    <a:cs typeface="+mn-cs"/>
                  </a:defRPr>
                </a:pPr>
                <a:r>
                  <a:rPr lang="zh-CN"/>
                  <a:t>合格率</a:t>
                </a:r>
                <a:r>
                  <a:rPr lang="en-US"/>
                  <a:t>/%</a:t>
                </a:r>
              </a:p>
            </c:rich>
          </c:tx>
          <c:overlay val="0"/>
          <c:spPr>
            <a:noFill/>
            <a:ln>
              <a:noFill/>
            </a:ln>
            <a:effectLst/>
          </c:spPr>
          <c:txPr>
            <a:bodyPr rot="-5400000" spcFirstLastPara="1" vertOverflow="ellipsis" vert="horz" wrap="square" anchor="ctr" anchorCtr="1"/>
            <a:lstStyle/>
            <a:p>
              <a:pPr>
                <a:defRPr lang="zh-CN" sz="900" b="1" i="0" u="none" strike="noStrike" kern="1200" cap="all" baseline="0">
                  <a:solidFill>
                    <a:schemeClr val="tx1"/>
                  </a:solidFill>
                  <a:effectLst/>
                  <a:latin typeface="+mn-lt"/>
                  <a:ea typeface="+mn-ea"/>
                  <a:cs typeface="+mn-cs"/>
                </a:defRPr>
              </a:pPr>
              <a:endParaRPr lang="zh-CN"/>
            </a:p>
          </c:txPr>
        </c:title>
        <c:numFmt formatCode="0%" sourceLinked="1"/>
        <c:majorTickMark val="in"/>
        <c:minorTickMark val="none"/>
        <c:tickLblPos val="nextTo"/>
        <c:spPr>
          <a:noFill/>
          <a:ln>
            <a:solidFill>
              <a:schemeClr val="bg1">
                <a:lumMod val="50000"/>
              </a:schemeClr>
            </a:solidFill>
            <a:tailEnd type="triangle"/>
          </a:ln>
          <a:effectLst/>
        </c:spPr>
        <c:txPr>
          <a:bodyPr rot="-60000000" spcFirstLastPara="1" vertOverflow="ellipsis" vert="horz" wrap="square" anchor="ctr" anchorCtr="1"/>
          <a:lstStyle/>
          <a:p>
            <a:pPr>
              <a:defRPr lang="zh-CN" sz="900" b="0" i="0" u="none" strike="noStrike" kern="1200" baseline="0">
                <a:solidFill>
                  <a:schemeClr val="tx1"/>
                </a:solidFill>
                <a:effectLst/>
                <a:latin typeface="+mn-lt"/>
                <a:ea typeface="+mn-ea"/>
                <a:cs typeface="+mn-cs"/>
              </a:defRPr>
            </a:pPr>
            <a:endParaRPr lang="zh-CN"/>
          </a:p>
        </c:txPr>
        <c:crossAx val="64876360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lang="zh-CN" sz="900" b="0" i="0" u="none" strike="noStrike" kern="1200" baseline="0">
                <a:solidFill>
                  <a:schemeClr val="tx1"/>
                </a:solidFill>
                <a:effectLst/>
                <a:latin typeface="+mn-lt"/>
                <a:ea typeface="+mn-ea"/>
                <a:cs typeface="+mn-cs"/>
              </a:defRPr>
            </a:pPr>
            <a:endParaRPr lang="zh-CN"/>
          </a:p>
        </c:txPr>
      </c:legendEntry>
      <c:legendEntry>
        <c:idx val="1"/>
        <c:txPr>
          <a:bodyPr rot="0" spcFirstLastPara="1" vertOverflow="ellipsis" vert="horz" wrap="square" anchor="ctr" anchorCtr="1"/>
          <a:lstStyle/>
          <a:p>
            <a:pPr>
              <a:defRPr lang="zh-CN" sz="900" b="0" i="0" u="none" strike="noStrike" kern="1200" baseline="0">
                <a:solidFill>
                  <a:schemeClr val="tx1"/>
                </a:solidFill>
                <a:effectLst/>
                <a:latin typeface="+mn-lt"/>
                <a:ea typeface="+mn-ea"/>
                <a:cs typeface="+mn-cs"/>
              </a:defRPr>
            </a:pPr>
            <a:endParaRPr lang="zh-CN"/>
          </a:p>
        </c:txPr>
      </c:legendEntry>
      <c:legendEntry>
        <c:idx val="2"/>
        <c:txPr>
          <a:bodyPr rot="0" spcFirstLastPara="1" vertOverflow="ellipsis" vert="horz" wrap="square" anchor="ctr" anchorCtr="1"/>
          <a:lstStyle/>
          <a:p>
            <a:pPr>
              <a:defRPr lang="zh-CN" sz="900" b="0" i="0" u="none" strike="noStrike" kern="1200" baseline="0">
                <a:solidFill>
                  <a:schemeClr val="tx1"/>
                </a:solidFill>
                <a:effectLst/>
                <a:latin typeface="+mn-lt"/>
                <a:ea typeface="+mn-ea"/>
                <a:cs typeface="+mn-cs"/>
              </a:defRPr>
            </a:pPr>
            <a:endParaRPr lang="zh-CN"/>
          </a:p>
        </c:txPr>
      </c:legendEntry>
      <c:overlay val="0"/>
      <c:spPr>
        <a:noFill/>
        <a:ln>
          <a:noFill/>
        </a:ln>
        <a:effectLst/>
      </c:spPr>
      <c:txPr>
        <a:bodyPr rot="0" spcFirstLastPara="1" vertOverflow="ellipsis" vert="horz" wrap="square" anchor="ctr" anchorCtr="1"/>
        <a:lstStyle/>
        <a:p>
          <a:pPr>
            <a:defRPr lang="zh-CN" sz="900" b="0" i="0" u="none" strike="noStrike" kern="1200" baseline="0">
              <a:solidFill>
                <a:schemeClr val="tx1"/>
              </a:solidFill>
              <a:effectLst/>
              <a:latin typeface="+mn-lt"/>
              <a:ea typeface="+mn-ea"/>
              <a:cs typeface="+mn-cs"/>
            </a:defRPr>
          </a:pPr>
          <a:endParaRPr lang="zh-CN"/>
        </a:p>
      </c:txPr>
    </c:legend>
    <c:plotVisOnly val="1"/>
    <c:dispBlanksAs val="gap"/>
    <c:showDLblsOverMax val="0"/>
  </c:chart>
  <c:spPr>
    <a:gradFill flip="none" rotWithShape="1">
      <a:gsLst>
        <a:gs pos="100000">
          <a:schemeClr val="bg2">
            <a:lumMod val="20000"/>
            <a:lumOff val="80000"/>
          </a:schemeClr>
        </a:gs>
        <a:gs pos="50000">
          <a:srgbClr val="B2D9DC"/>
        </a:gs>
        <a:gs pos="0">
          <a:schemeClr val="accent1">
            <a:lumMod val="75000"/>
          </a:schemeClr>
        </a:gs>
      </a:gsLst>
      <a:lin ang="5400000" scaled="1"/>
      <a:tileRect/>
    </a:gradFill>
    <a:ln>
      <a:noFill/>
    </a:ln>
    <a:effectLst/>
  </c:spPr>
  <c:txPr>
    <a:bodyPr/>
    <a:lstStyle/>
    <a:p>
      <a:pPr>
        <a:defRPr lang="zh-CN">
          <a:solidFill>
            <a:schemeClr val="tx1"/>
          </a:solidFill>
          <a:effectLst/>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lang="zh-CN" sz="2130" b="0" i="0" u="none" strike="noStrike" kern="1200" baseline="0">
                <a:solidFill>
                  <a:schemeClr val="tx1"/>
                </a:solidFill>
                <a:latin typeface="+mn-lt"/>
                <a:ea typeface="+mn-ea"/>
                <a:cs typeface="+mn-cs"/>
              </a:defRPr>
            </a:pPr>
            <a:r>
              <a:rPr lang="zh-CN" altLang="en-US" sz="1400" b="0">
                <a:solidFill>
                  <a:schemeClr val="tx1"/>
                </a:solidFill>
                <a:latin typeface="微软雅黑" panose="020B0503020204020204" charset="-122"/>
                <a:ea typeface="微软雅黑" panose="020B0503020204020204" charset="-122"/>
              </a:rPr>
              <a:t>图</a:t>
            </a:r>
            <a:r>
              <a:rPr lang="en-US" altLang="zh-CN" sz="1400" b="0">
                <a:solidFill>
                  <a:schemeClr val="tx1"/>
                </a:solidFill>
                <a:latin typeface="微软雅黑" panose="020B0503020204020204" charset="-122"/>
                <a:ea typeface="微软雅黑" panose="020B0503020204020204" charset="-122"/>
              </a:rPr>
              <a:t>4-1 </a:t>
            </a:r>
            <a:r>
              <a:rPr lang="zh-CN" sz="1400" b="0">
                <a:solidFill>
                  <a:schemeClr val="tx1"/>
                </a:solidFill>
                <a:latin typeface="微软雅黑" panose="020B0503020204020204" charset="-122"/>
                <a:ea typeface="微软雅黑" panose="020B0503020204020204" charset="-122"/>
              </a:rPr>
              <a:t>运行人员班组属性分析柱状图</a:t>
            </a:r>
          </a:p>
        </c:rich>
      </c:tx>
      <c:layout>
        <c:manualLayout>
          <c:xMode val="edge"/>
          <c:yMode val="edge"/>
          <c:x val="0.25727883497159298"/>
          <c:y val="1.5680125441003501E-2"/>
        </c:manualLayout>
      </c:layout>
      <c:overlay val="0"/>
      <c:spPr>
        <a:noFill/>
        <a:ln>
          <a:noFill/>
        </a:ln>
        <a:effectLst/>
      </c:spPr>
      <c:txPr>
        <a:bodyPr rot="0" spcFirstLastPara="1" vertOverflow="ellipsis" vert="horz" wrap="square" anchor="ctr" anchorCtr="1"/>
        <a:lstStyle/>
        <a:p>
          <a:pPr algn="ctr">
            <a:defRPr lang="zh-CN" sz="2130" b="0" i="0" u="none" strike="noStrike" kern="1200" baseline="0">
              <a:solidFill>
                <a:schemeClr val="tx1"/>
              </a:solidFill>
              <a:latin typeface="+mn-lt"/>
              <a:ea typeface="+mn-ea"/>
              <a:cs typeface="+mn-cs"/>
            </a:defRPr>
          </a:pPr>
          <a:endParaRPr lang="zh-CN"/>
        </a:p>
      </c:txPr>
    </c:title>
    <c:autoTitleDeleted val="0"/>
    <c:plotArea>
      <c:layout>
        <c:manualLayout>
          <c:layoutTarget val="inner"/>
          <c:xMode val="edge"/>
          <c:yMode val="edge"/>
          <c:x val="0.11543981481481499"/>
          <c:y val="0.16309523809523799"/>
          <c:w val="0.85909722222222196"/>
          <c:h val="0.72452380952380901"/>
        </c:manualLayout>
      </c:layout>
      <c:barChart>
        <c:barDir val="col"/>
        <c:grouping val="clustered"/>
        <c:varyColors val="0"/>
        <c:ser>
          <c:idx val="0"/>
          <c:order val="0"/>
          <c:tx>
            <c:strRef>
              <c:f>Sheet1!$B$1</c:f>
              <c:strCache>
                <c:ptCount val="1"/>
                <c:pt idx="0">
                  <c:v>系列 1</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一值</c:v>
                </c:pt>
                <c:pt idx="1">
                  <c:v>二值</c:v>
                </c:pt>
                <c:pt idx="2">
                  <c:v>三值</c:v>
                </c:pt>
                <c:pt idx="3">
                  <c:v>四值</c:v>
                </c:pt>
              </c:strCache>
            </c:strRef>
          </c:cat>
          <c:val>
            <c:numRef>
              <c:f>Sheet1!$B$2:$B$5</c:f>
              <c:numCache>
                <c:formatCode>0.00%</c:formatCode>
                <c:ptCount val="4"/>
                <c:pt idx="0">
                  <c:v>0.26900000000000002</c:v>
                </c:pt>
                <c:pt idx="1">
                  <c:v>0.23100000000000001</c:v>
                </c:pt>
                <c:pt idx="2">
                  <c:v>0.23100000000000001</c:v>
                </c:pt>
                <c:pt idx="3">
                  <c:v>0.26900000000000002</c:v>
                </c:pt>
              </c:numCache>
            </c:numRef>
          </c:val>
          <c:extLst>
            <c:ext xmlns:c16="http://schemas.microsoft.com/office/drawing/2014/chart" uri="{C3380CC4-5D6E-409C-BE32-E72D297353CC}">
              <c16:uniqueId val="{00000000-2EC7-403F-A8C1-DF4B0E5ACA1B}"/>
            </c:ext>
          </c:extLst>
        </c:ser>
        <c:dLbls>
          <c:showLegendKey val="0"/>
          <c:showVal val="1"/>
          <c:showCatName val="0"/>
          <c:showSerName val="0"/>
          <c:showPercent val="0"/>
          <c:showBubbleSize val="0"/>
        </c:dLbls>
        <c:gapWidth val="100"/>
        <c:overlap val="-24"/>
        <c:axId val="378041583"/>
        <c:axId val="378034927"/>
      </c:barChart>
      <c:catAx>
        <c:axId val="378041583"/>
        <c:scaling>
          <c:orientation val="minMax"/>
        </c:scaling>
        <c:delete val="0"/>
        <c:axPos val="b"/>
        <c:numFmt formatCode="General" sourceLinked="1"/>
        <c:majorTickMark val="in"/>
        <c:minorTickMark val="none"/>
        <c:tickLblPos val="nextTo"/>
        <c:spPr>
          <a:noFill/>
          <a:ln w="12700" cap="flat" cmpd="sng" algn="ctr">
            <a:solidFill>
              <a:schemeClr val="tx1">
                <a:lumMod val="65000"/>
                <a:lumOff val="35000"/>
              </a:schemeClr>
            </a:solidFill>
            <a:round/>
            <a:tailEnd type="triangle"/>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endParaRPr lang="zh-CN"/>
          </a:p>
        </c:txPr>
        <c:crossAx val="378034927"/>
        <c:crosses val="autoZero"/>
        <c:auto val="1"/>
        <c:lblAlgn val="ctr"/>
        <c:lblOffset val="100"/>
        <c:noMultiLvlLbl val="0"/>
      </c:catAx>
      <c:valAx>
        <c:axId val="378034927"/>
        <c:scaling>
          <c:orientation val="minMax"/>
          <c:max val="0.3"/>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r>
                  <a:rPr lang="zh-CN"/>
                  <a:t>缺陷占比</a:t>
                </a:r>
                <a:r>
                  <a:rPr lang="en-US"/>
                  <a:t>/%</a:t>
                </a:r>
              </a:p>
            </c:rich>
          </c:tx>
          <c:overlay val="0"/>
          <c:spPr>
            <a:noFill/>
            <a:ln>
              <a:noFill/>
            </a:ln>
            <a:effectLst/>
          </c:spPr>
          <c:txPr>
            <a:bodyPr rot="-54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endParaRPr lang="zh-CN"/>
            </a:p>
          </c:txPr>
        </c:title>
        <c:numFmt formatCode="0%" sourceLinked="0"/>
        <c:majorTickMark val="in"/>
        <c:minorTickMark val="none"/>
        <c:tickLblPos val="nextTo"/>
        <c:spPr>
          <a:noFill/>
          <a:ln>
            <a:solidFill>
              <a:schemeClr val="bg1">
                <a:lumMod val="50000"/>
              </a:schemeClr>
            </a:solidFill>
            <a:tailEnd type="triangle"/>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endParaRPr lang="zh-CN"/>
          </a:p>
        </c:txPr>
        <c:crossAx val="378041583"/>
        <c:crosses val="autoZero"/>
        <c:crossBetween val="between"/>
      </c:valAx>
      <c:spPr>
        <a:noFill/>
        <a:ln>
          <a:noFill/>
        </a:ln>
        <a:effectLst/>
      </c:spPr>
    </c:plotArea>
    <c:plotVisOnly val="1"/>
    <c:dispBlanksAs val="gap"/>
    <c:showDLblsOverMax val="0"/>
  </c:chart>
  <c:spPr>
    <a:gradFill>
      <a:gsLst>
        <a:gs pos="0">
          <a:schemeClr val="accent2">
            <a:lumMod val="0"/>
            <a:lumOff val="100000"/>
          </a:schemeClr>
        </a:gs>
        <a:gs pos="7000">
          <a:schemeClr val="accent2">
            <a:lumMod val="0"/>
            <a:lumOff val="100000"/>
          </a:schemeClr>
        </a:gs>
        <a:gs pos="100000">
          <a:srgbClr val="FFAF40"/>
        </a:gs>
      </a:gsLst>
      <a:path path="circle">
        <a:fillToRect l="50000" t="-80000" r="50000" b="180000"/>
      </a:path>
    </a:gradFill>
    <a:ln>
      <a:noFill/>
    </a:ln>
    <a:effectLst/>
  </c:spPr>
  <c:txPr>
    <a:bodyPr/>
    <a:lstStyle/>
    <a:p>
      <a:pPr>
        <a:defRPr lang="zh-CN"/>
      </a:pPr>
      <a:endParaRPr lang="zh-CN"/>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zh-CN" sz="1600" b="0" i="0" u="none" strike="noStrike" kern="1200" spc="100" baseline="0">
                <a:solidFill>
                  <a:schemeClr val="tx1"/>
                </a:soli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cs typeface="+mn-cs"/>
              </a:defRPr>
            </a:pPr>
            <a:r>
              <a:rPr lang="zh-CN" altLang="en-US" b="0">
                <a:effectLst/>
                <a:latin typeface="微软雅黑" panose="020B0503020204020204" pitchFamily="34" charset="-122"/>
                <a:ea typeface="微软雅黑" panose="020B0503020204020204" pitchFamily="34" charset="-122"/>
              </a:rPr>
              <a:t>图</a:t>
            </a:r>
            <a:r>
              <a:rPr lang="en-US" altLang="zh-CN" b="0">
                <a:effectLst/>
                <a:latin typeface="微软雅黑" panose="020B0503020204020204" pitchFamily="34" charset="-122"/>
                <a:ea typeface="微软雅黑" panose="020B0503020204020204" pitchFamily="34" charset="-122"/>
              </a:rPr>
              <a:t>10-6 </a:t>
            </a:r>
            <a:r>
              <a:rPr lang="zh-CN" b="0">
                <a:effectLst/>
                <a:latin typeface="微软雅黑" panose="020B0503020204020204" pitchFamily="34" charset="-122"/>
                <a:ea typeface="微软雅黑" panose="020B0503020204020204" pitchFamily="34" charset="-122"/>
              </a:rPr>
              <a:t>系统运行故障率</a:t>
            </a:r>
            <a:endParaRPr lang="en-US" b="0">
              <a:effectLst/>
              <a:latin typeface="微软雅黑" panose="020B0503020204020204" pitchFamily="34" charset="-122"/>
              <a:ea typeface="微软雅黑" panose="020B0503020204020204" pitchFamily="34" charset="-122"/>
            </a:endParaRPr>
          </a:p>
        </c:rich>
      </c:tx>
      <c:overlay val="0"/>
      <c:spPr>
        <a:noFill/>
        <a:ln>
          <a:noFill/>
        </a:ln>
        <a:effectLst/>
      </c:spPr>
      <c:txPr>
        <a:bodyPr rot="0" spcFirstLastPara="1" vertOverflow="ellipsis" vert="horz" wrap="square" anchor="ctr" anchorCtr="1"/>
        <a:lstStyle/>
        <a:p>
          <a:pPr>
            <a:defRPr lang="zh-CN" sz="1600" b="0" i="0" u="none" strike="noStrike" kern="1200" spc="100" baseline="0">
              <a:solidFill>
                <a:schemeClr val="tx1"/>
              </a:soli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cs typeface="+mn-cs"/>
            </a:defRPr>
          </a:pPr>
          <a:endParaRPr lang="zh-CN"/>
        </a:p>
      </c:txPr>
    </c:title>
    <c:autoTitleDeleted val="0"/>
    <c:plotArea>
      <c:layout>
        <c:manualLayout>
          <c:layoutTarget val="inner"/>
          <c:xMode val="edge"/>
          <c:yMode val="edge"/>
          <c:x val="0.128202898550725"/>
          <c:y val="0.13005464480874299"/>
          <c:w val="0.83991304347826101"/>
          <c:h val="0.78222222222222204"/>
        </c:manualLayout>
      </c:layout>
      <c:barChart>
        <c:barDir val="col"/>
        <c:grouping val="clustered"/>
        <c:varyColors val="0"/>
        <c:ser>
          <c:idx val="0"/>
          <c:order val="0"/>
          <c:tx>
            <c:strRef>
              <c:f>Sheet1!$B$1</c:f>
              <c:strCache>
                <c:ptCount val="1"/>
                <c:pt idx="0">
                  <c:v>系列 1</c:v>
                </c:pt>
              </c:strCache>
            </c:strRef>
          </c:tx>
          <c:spPr>
            <a:solidFill>
              <a:schemeClr val="accent4">
                <a:lumMod val="60000"/>
                <a:lumOff val="40000"/>
              </a:schemeClr>
            </a:solidFill>
            <a:ln w="25400">
              <a:solidFill>
                <a:srgbClr val="2497C0"/>
              </a:solidFill>
            </a:ln>
            <a:effectLst>
              <a:outerShdw blurRad="57150" dist="19050" dir="5400000" algn="ctr" rotWithShape="0">
                <a:srgbClr val="000000">
                  <a:alpha val="63000"/>
                </a:srgbClr>
              </a:outerShdw>
            </a:effectLst>
          </c:spPr>
          <c:invertIfNegative val="0"/>
          <c:dLbls>
            <c:dLbl>
              <c:idx val="0"/>
              <c:layout>
                <c:manualLayout>
                  <c:x val="4.1437613233214201E-3"/>
                  <c:y val="8.3361771903247301E-3"/>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9.9698127546389098E-2"/>
                      <c:h val="5.3765960280334903E-2"/>
                    </c:manualLayout>
                  </c15:layout>
                </c:ext>
                <c:ext xmlns:c16="http://schemas.microsoft.com/office/drawing/2014/chart" uri="{C3380CC4-5D6E-409C-BE32-E72D297353CC}">
                  <c16:uniqueId val="{00000000-77AD-4043-A21A-315147D4497C}"/>
                </c:ext>
              </c:extLst>
            </c:dLbl>
            <c:dLbl>
              <c:idx val="1"/>
              <c:layout>
                <c:manualLayout>
                  <c:x val="-5.7824070485881695E-17"/>
                  <c:y val="1.6834246142065201E-2"/>
                </c:manualLayout>
              </c:layout>
              <c:numFmt formatCode="0.0%" sourceLinked="0"/>
              <c:spPr>
                <a:noFill/>
                <a:ln>
                  <a:noFill/>
                </a:ln>
                <a:effectLst/>
              </c:spPr>
              <c:txPr>
                <a:bodyPr rot="0" spcFirstLastPara="1" vertOverflow="ellipsis" vert="horz" wrap="square" lIns="38100" tIns="19050" rIns="38100" bIns="19050" anchor="ctr" anchorCtr="1"/>
                <a:lstStyle/>
                <a:p>
                  <a:pPr>
                    <a:defRPr lang="zh-CN" sz="1200" b="1" i="0" u="none" strike="noStrike" kern="1200" baseline="0">
                      <a:solidFill>
                        <a:schemeClr val="tx1"/>
                      </a:solidFill>
                      <a:latin typeface="华文仿宋" panose="02010600040101010101" pitchFamily="2" charset="-122"/>
                      <a:ea typeface="华文仿宋" panose="02010600040101010101" pitchFamily="2" charset="-122"/>
                      <a:cs typeface="+mn-cs"/>
                    </a:defRPr>
                  </a:pPr>
                  <a:endParaRPr lang="zh-CN"/>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7AD-4043-A21A-315147D4497C}"/>
                </c:ext>
              </c:extLst>
            </c:dLbl>
            <c:dLbl>
              <c:idx val="2"/>
              <c:layout>
                <c:manualLayout>
                  <c:x val="2.0290398568496202E-3"/>
                  <c:y val="1.9248472640708499E-2"/>
                </c:manualLayout>
              </c:layout>
              <c:numFmt formatCode="0.0%" sourceLinked="0"/>
              <c:spPr>
                <a:noFill/>
                <a:ln>
                  <a:noFill/>
                </a:ln>
                <a:effectLst/>
              </c:spPr>
              <c:txPr>
                <a:bodyPr rot="0" spcFirstLastPara="1" vertOverflow="ellipsis" vert="horz" wrap="square" lIns="38100" tIns="19050" rIns="38100" bIns="19050" anchor="ctr" anchorCtr="1"/>
                <a:lstStyle/>
                <a:p>
                  <a:pPr>
                    <a:defRPr lang="zh-CN" sz="1200" b="1" i="0" u="none" strike="noStrike" kern="1200" baseline="0">
                      <a:solidFill>
                        <a:schemeClr val="tx1"/>
                      </a:solidFill>
                      <a:latin typeface="华文仿宋" panose="02010600040101010101" pitchFamily="2" charset="-122"/>
                      <a:ea typeface="华文仿宋" panose="02010600040101010101" pitchFamily="2" charset="-122"/>
                      <a:cs typeface="+mn-cs"/>
                    </a:defRPr>
                  </a:pPr>
                  <a:endParaRPr lang="zh-CN"/>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7AD-4043-A21A-315147D4497C}"/>
                </c:ext>
              </c:extLst>
            </c:dLbl>
            <c:numFmt formatCode="0.00%" sourceLinked="0"/>
            <c:spPr>
              <a:noFill/>
              <a:ln>
                <a:noFill/>
              </a:ln>
              <a:effectLst/>
            </c:spPr>
            <c:txPr>
              <a:bodyPr rot="0" spcFirstLastPara="1" vertOverflow="ellipsis" vert="horz" wrap="square" lIns="38100" tIns="19050" rIns="38100" bIns="19050" anchor="ctr" anchorCtr="1"/>
              <a:lstStyle/>
              <a:p>
                <a:pPr>
                  <a:defRPr lang="zh-CN" sz="1200" b="1" i="0" u="none" strike="noStrike" kern="1200" baseline="0">
                    <a:solidFill>
                      <a:schemeClr val="tx1"/>
                    </a:solidFill>
                    <a:latin typeface="华文仿宋" panose="02010600040101010101" pitchFamily="2" charset="-122"/>
                    <a:ea typeface="华文仿宋" panose="02010600040101010101" pitchFamily="2" charset="-122"/>
                    <a:cs typeface="+mn-cs"/>
                  </a:defRPr>
                </a:pPr>
                <a:endParaRPr lang="zh-C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Sheet1!$A$2:$A$4</c:f>
              <c:strCache>
                <c:ptCount val="3"/>
                <c:pt idx="0">
                  <c:v>活动前</c:v>
                </c:pt>
                <c:pt idx="1">
                  <c:v>目标值</c:v>
                </c:pt>
                <c:pt idx="2">
                  <c:v>活动后</c:v>
                </c:pt>
              </c:strCache>
            </c:strRef>
          </c:cat>
          <c:val>
            <c:numRef>
              <c:f>Sheet1!$B$2:$B$4</c:f>
              <c:numCache>
                <c:formatCode>0.00%</c:formatCode>
                <c:ptCount val="3"/>
                <c:pt idx="0">
                  <c:v>7.3800000000000004E-2</c:v>
                </c:pt>
                <c:pt idx="1">
                  <c:v>2.5000000000000001E-2</c:v>
                </c:pt>
                <c:pt idx="2">
                  <c:v>2.4E-2</c:v>
                </c:pt>
              </c:numCache>
            </c:numRef>
          </c:val>
          <c:extLst>
            <c:ext xmlns:c16="http://schemas.microsoft.com/office/drawing/2014/chart" uri="{C3380CC4-5D6E-409C-BE32-E72D297353CC}">
              <c16:uniqueId val="{00000003-77AD-4043-A21A-315147D4497C}"/>
            </c:ext>
          </c:extLst>
        </c:ser>
        <c:dLbls>
          <c:showLegendKey val="0"/>
          <c:showVal val="1"/>
          <c:showCatName val="0"/>
          <c:showSerName val="0"/>
          <c:showPercent val="0"/>
          <c:showBubbleSize val="0"/>
        </c:dLbls>
        <c:gapWidth val="100"/>
        <c:overlap val="-24"/>
        <c:axId val="1860435631"/>
        <c:axId val="1860437295"/>
      </c:barChart>
      <c:catAx>
        <c:axId val="1860435631"/>
        <c:scaling>
          <c:orientation val="minMax"/>
        </c:scaling>
        <c:delete val="0"/>
        <c:axPos val="b"/>
        <c:numFmt formatCode="0.0%" sourceLinked="0"/>
        <c:majorTickMark val="in"/>
        <c:minorTickMark val="none"/>
        <c:tickLblPos val="nextTo"/>
        <c:spPr>
          <a:noFill/>
          <a:ln w="9525" cap="flat" cmpd="sng" algn="ctr">
            <a:solidFill>
              <a:srgbClr val="000000">
                <a:lumMod val="65000"/>
                <a:lumOff val="35000"/>
                <a:alpha val="54000"/>
              </a:srgbClr>
            </a:solidFill>
            <a:round/>
            <a:tailEnd type="triangle"/>
          </a:ln>
          <a:effectLst/>
        </c:spPr>
        <c:txPr>
          <a:bodyPr rot="-60000000" spcFirstLastPara="1" vertOverflow="ellipsis" vert="horz" wrap="square" anchor="ctr" anchorCtr="1"/>
          <a:lstStyle/>
          <a:p>
            <a:pPr>
              <a:defRPr lang="zh-CN" sz="1200" b="1" i="0" u="none" strike="noStrike" kern="1200" baseline="0">
                <a:solidFill>
                  <a:schemeClr val="tx1"/>
                </a:solidFill>
                <a:latin typeface="华文仿宋" panose="02010600040101010101" pitchFamily="2" charset="-122"/>
                <a:ea typeface="华文仿宋" panose="02010600040101010101" pitchFamily="2" charset="-122"/>
                <a:cs typeface="+mn-cs"/>
              </a:defRPr>
            </a:pPr>
            <a:endParaRPr lang="zh-CN"/>
          </a:p>
        </c:txPr>
        <c:crossAx val="1860437295"/>
        <c:crosses val="autoZero"/>
        <c:auto val="1"/>
        <c:lblAlgn val="ctr"/>
        <c:lblOffset val="100"/>
        <c:noMultiLvlLbl val="0"/>
      </c:catAx>
      <c:valAx>
        <c:axId val="1860437295"/>
        <c:scaling>
          <c:orientation val="minMax"/>
          <c:max val="0.1"/>
          <c:min val="0"/>
        </c:scaling>
        <c:delete val="0"/>
        <c:axPos val="l"/>
        <c:majorGridlines>
          <c:spPr>
            <a:ln w="9525" cap="flat" cmpd="sng" algn="ctr">
              <a:solidFill>
                <a:schemeClr val="tx1">
                  <a:alpha val="10000"/>
                </a:schemeClr>
              </a:solidFill>
              <a:round/>
            </a:ln>
            <a:effectLst/>
          </c:spPr>
        </c:majorGridlines>
        <c:title>
          <c:tx>
            <c:rich>
              <a:bodyPr rot="-5400000" spcFirstLastPara="1" vertOverflow="ellipsis" vert="horz" wrap="square" anchor="ctr" anchorCtr="1"/>
              <a:lstStyle/>
              <a:p>
                <a:pPr>
                  <a:defRPr lang="zh-CN" sz="900" b="1" i="0" u="none" strike="noStrike" kern="1200" cap="all" baseline="0">
                    <a:solidFill>
                      <a:schemeClr val="tx1"/>
                    </a:solidFill>
                    <a:latin typeface="华文仿宋" panose="02010600040101010101" pitchFamily="2" charset="-122"/>
                    <a:ea typeface="华文仿宋" panose="02010600040101010101" pitchFamily="2" charset="-122"/>
                    <a:cs typeface="+mn-cs"/>
                  </a:defRPr>
                </a:pPr>
                <a:r>
                  <a:rPr lang="zh-CN"/>
                  <a:t>故障率</a:t>
                </a:r>
                <a:r>
                  <a:rPr lang="en-US"/>
                  <a:t>/%</a:t>
                </a:r>
              </a:p>
            </c:rich>
          </c:tx>
          <c:overlay val="0"/>
          <c:spPr>
            <a:noFill/>
            <a:ln>
              <a:noFill/>
            </a:ln>
            <a:effectLst/>
          </c:spPr>
          <c:txPr>
            <a:bodyPr rot="-5400000" spcFirstLastPara="1" vertOverflow="ellipsis" vert="horz" wrap="square" anchor="ctr" anchorCtr="1"/>
            <a:lstStyle/>
            <a:p>
              <a:pPr>
                <a:defRPr lang="zh-CN" sz="900" b="1" i="0" u="none" strike="noStrike" kern="1200" cap="all" baseline="0">
                  <a:solidFill>
                    <a:schemeClr val="tx1"/>
                  </a:solidFill>
                  <a:latin typeface="华文仿宋" panose="02010600040101010101" pitchFamily="2" charset="-122"/>
                  <a:ea typeface="华文仿宋" panose="02010600040101010101" pitchFamily="2" charset="-122"/>
                  <a:cs typeface="+mn-cs"/>
                </a:defRPr>
              </a:pPr>
              <a:endParaRPr lang="zh-CN"/>
            </a:p>
          </c:txPr>
        </c:title>
        <c:numFmt formatCode="0%" sourceLinked="0"/>
        <c:majorTickMark val="in"/>
        <c:minorTickMark val="none"/>
        <c:tickLblPos val="nextTo"/>
        <c:spPr>
          <a:noFill/>
          <a:ln>
            <a:solidFill>
              <a:srgbClr val="FFFFFF">
                <a:lumMod val="50000"/>
              </a:srgbClr>
            </a:solidFill>
            <a:tailEnd type="triangle"/>
          </a:ln>
          <a:effectLst/>
        </c:spPr>
        <c:txPr>
          <a:bodyPr rot="-60000000" spcFirstLastPara="1" vertOverflow="ellipsis" vert="horz" wrap="square" anchor="ctr" anchorCtr="1"/>
          <a:lstStyle/>
          <a:p>
            <a:pPr>
              <a:defRPr lang="zh-CN" sz="900" b="0" i="0" u="none" strike="noStrike" kern="1200" baseline="0">
                <a:solidFill>
                  <a:schemeClr val="tx1"/>
                </a:solidFill>
                <a:latin typeface="华文仿宋" panose="02010600040101010101" pitchFamily="2" charset="-122"/>
                <a:ea typeface="华文仿宋" panose="02010600040101010101" pitchFamily="2" charset="-122"/>
                <a:cs typeface="+mn-cs"/>
              </a:defRPr>
            </a:pPr>
            <a:endParaRPr lang="zh-CN"/>
          </a:p>
        </c:txPr>
        <c:crossAx val="1860435631"/>
        <c:crosses val="autoZero"/>
        <c:crossBetween val="between"/>
      </c:valAx>
      <c:spPr>
        <a:noFill/>
        <a:ln>
          <a:noFill/>
        </a:ln>
        <a:effectLst/>
      </c:spPr>
    </c:plotArea>
    <c:plotVisOnly val="1"/>
    <c:dispBlanksAs val="gap"/>
    <c:showDLblsOverMax val="0"/>
  </c:chart>
  <c:spPr>
    <a:gradFill flip="none" rotWithShape="1">
      <a:gsLst>
        <a:gs pos="0">
          <a:schemeClr val="accent2"/>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a:effectLst/>
  </c:spPr>
  <c:txPr>
    <a:bodyPr/>
    <a:lstStyle/>
    <a:p>
      <a:pPr>
        <a:defRPr lang="zh-CN">
          <a:solidFill>
            <a:schemeClr val="tx1"/>
          </a:solidFill>
          <a:latin typeface="华文仿宋" panose="02010600040101010101" pitchFamily="2" charset="-122"/>
          <a:ea typeface="华文仿宋" panose="02010600040101010101" pitchFamily="2" charset="-122"/>
        </a:defRPr>
      </a:pPr>
      <a:endParaRPr lang="zh-CN"/>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zh-CN" sz="1320" b="1" i="0" u="none" strike="noStrike" kern="1200" spc="0" normalizeH="0" baseline="0">
                <a:solidFill>
                  <a:schemeClr val="tx1"/>
                </a:solidFill>
                <a:latin typeface="宋体" panose="02010600030101010101" charset="-122"/>
                <a:ea typeface="宋体" panose="02010600030101010101" charset="-122"/>
                <a:cs typeface="+mj-cs"/>
              </a:defRPr>
            </a:pPr>
            <a:r>
              <a:rPr lang="zh-CN" sz="1600">
                <a:solidFill>
                  <a:schemeClr val="tx1"/>
                </a:solidFill>
              </a:rPr>
              <a:t>活动后问题饼分图</a:t>
            </a:r>
          </a:p>
        </c:rich>
      </c:tx>
      <c:layout>
        <c:manualLayout>
          <c:xMode val="edge"/>
          <c:yMode val="edge"/>
          <c:x val="0.30977596741344199"/>
          <c:y val="4.4353741496598598E-2"/>
        </c:manualLayout>
      </c:layout>
      <c:overlay val="0"/>
      <c:spPr>
        <a:noFill/>
        <a:ln>
          <a:noFill/>
        </a:ln>
        <a:effectLst/>
      </c:spPr>
      <c:txPr>
        <a:bodyPr rot="0" spcFirstLastPara="1" vertOverflow="ellipsis" vert="horz" wrap="square" anchor="ctr" anchorCtr="1"/>
        <a:lstStyle/>
        <a:p>
          <a:pPr>
            <a:defRPr lang="zh-CN" sz="1320" b="1" i="0" u="none" strike="noStrike" kern="1200" spc="0" normalizeH="0" baseline="0">
              <a:solidFill>
                <a:schemeClr val="tx1"/>
              </a:solidFill>
              <a:latin typeface="宋体" panose="02010600030101010101" charset="-122"/>
              <a:ea typeface="宋体" panose="02010600030101010101" charset="-122"/>
              <a:cs typeface="+mj-cs"/>
            </a:defRPr>
          </a:pPr>
          <a:endParaRPr lang="zh-CN"/>
        </a:p>
      </c:txPr>
    </c:title>
    <c:autoTitleDeleted val="0"/>
    <c:plotArea>
      <c:layout/>
      <c:pieChart>
        <c:varyColors val="1"/>
        <c:ser>
          <c:idx val="0"/>
          <c:order val="0"/>
          <c:tx>
            <c:strRef>
              <c:f>Sheet1!$B$1</c:f>
              <c:strCache>
                <c:ptCount val="1"/>
                <c:pt idx="0">
                  <c:v>销售额</c:v>
                </c:pt>
              </c:strCache>
            </c:strRef>
          </c:tx>
          <c:dPt>
            <c:idx val="0"/>
            <c:bubble3D val="0"/>
            <c:spPr>
              <a:solidFill>
                <a:srgbClr val="2497C0"/>
              </a:solidFill>
              <a:ln w="19050">
                <a:solidFill>
                  <a:schemeClr val="lt1"/>
                </a:solidFill>
              </a:ln>
              <a:effectLst/>
            </c:spPr>
            <c:extLst>
              <c:ext xmlns:c16="http://schemas.microsoft.com/office/drawing/2014/chart" uri="{C3380CC4-5D6E-409C-BE32-E72D297353CC}">
                <c16:uniqueId val="{00000001-8398-43FA-875D-FD61B6FE23A4}"/>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8398-43FA-875D-FD61B6FE23A4}"/>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8398-43FA-875D-FD61B6FE23A4}"/>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7-8398-43FA-875D-FD61B6FE23A4}"/>
              </c:ext>
            </c:extLst>
          </c:dPt>
          <c:dLbls>
            <c:dLbl>
              <c:idx val="0"/>
              <c:layout>
                <c:manualLayout>
                  <c:x val="-8.6924495839072705E-2"/>
                  <c:y val="0.16806015319513601"/>
                </c:manualLayout>
              </c:layout>
              <c:tx>
                <c:rich>
                  <a:bodyPr/>
                  <a:lstStyle/>
                  <a:p>
                    <a:r>
                      <a:rPr lang="en-US"/>
                      <a:t>25%</a:t>
                    </a: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8398-43FA-875D-FD61B6FE23A4}"/>
                </c:ext>
              </c:extLst>
            </c:dLbl>
            <c:dLbl>
              <c:idx val="1"/>
              <c:layout>
                <c:manualLayout>
                  <c:x val="-9.7691118923985798E-2"/>
                  <c:y val="-0.15972615723953701"/>
                </c:manualLayout>
              </c:layout>
              <c:tx>
                <c:rich>
                  <a:bodyPr/>
                  <a:lstStyle/>
                  <a:p>
                    <a:r>
                      <a:rPr lang="en-US" altLang="zh-CN"/>
                      <a:t>25%</a:t>
                    </a: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8398-43FA-875D-FD61B6FE23A4}"/>
                </c:ext>
              </c:extLst>
            </c:dLbl>
            <c:dLbl>
              <c:idx val="2"/>
              <c:layout>
                <c:manualLayout>
                  <c:x val="9.5926058588397894E-2"/>
                  <c:y val="-0.16353563686265099"/>
                </c:manualLayout>
              </c:layout>
              <c:tx>
                <c:rich>
                  <a:bodyPr/>
                  <a:lstStyle/>
                  <a:p>
                    <a:r>
                      <a:rPr lang="en-US" altLang="zh-CN"/>
                      <a:t>25%</a:t>
                    </a: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8398-43FA-875D-FD61B6FE23A4}"/>
                </c:ext>
              </c:extLst>
            </c:dLbl>
            <c:dLbl>
              <c:idx val="3"/>
              <c:layout>
                <c:manualLayout>
                  <c:x val="0.10257910263070701"/>
                  <c:y val="0.16544044295382301"/>
                </c:manualLayout>
              </c:layout>
              <c:tx>
                <c:rich>
                  <a:bodyPr/>
                  <a:lstStyle/>
                  <a:p>
                    <a:r>
                      <a:rPr lang="en-US" altLang="zh-CN"/>
                      <a:t>25%</a:t>
                    </a: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8398-43FA-875D-FD61B6FE23A4}"/>
                </c:ext>
              </c:extLst>
            </c:dLbl>
            <c:numFmt formatCode="0.00%" sourceLinked="0"/>
            <c:spPr>
              <a:noFill/>
              <a:ln>
                <a:noFill/>
              </a:ln>
              <a:effectLst/>
            </c:spPr>
            <c:txPr>
              <a:bodyPr rot="0" spcFirstLastPara="1" vertOverflow="ellipsis" vert="horz" wrap="square" lIns="38100" tIns="19050" rIns="38100" bIns="19050" anchor="ctr" anchorCtr="1"/>
              <a:lstStyle/>
              <a:p>
                <a:pPr>
                  <a:defRPr lang="zh-CN" sz="1100" b="0" i="0" u="none" strike="noStrike" kern="1200" baseline="0">
                    <a:solidFill>
                      <a:schemeClr val="dk1">
                        <a:lumMod val="75000"/>
                        <a:lumOff val="25000"/>
                      </a:schemeClr>
                    </a:solidFill>
                    <a:latin typeface="宋体" panose="02010600030101010101" charset="-122"/>
                    <a:ea typeface="宋体" panose="02010600030101010101" charset="-122"/>
                    <a:cs typeface="+mn-cs"/>
                  </a:defRPr>
                </a:pPr>
                <a:endParaRPr lang="zh-CN"/>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二次风门开度控制不当</c:v>
                </c:pt>
                <c:pt idx="1">
                  <c:v>风机出力不够</c:v>
                </c:pt>
                <c:pt idx="2">
                  <c:v>风道系统有泄露</c:v>
                </c:pt>
                <c:pt idx="3">
                  <c:v>风机吸风口滤网堵塞</c:v>
                </c:pt>
              </c:strCache>
            </c:strRef>
          </c:cat>
          <c:val>
            <c:numRef>
              <c:f>Sheet1!$B$2:$B$5</c:f>
              <c:numCache>
                <c:formatCode>0.00%</c:formatCode>
                <c:ptCount val="4"/>
                <c:pt idx="0">
                  <c:v>0.25</c:v>
                </c:pt>
                <c:pt idx="1">
                  <c:v>0.25</c:v>
                </c:pt>
                <c:pt idx="2">
                  <c:v>0.25</c:v>
                </c:pt>
                <c:pt idx="3">
                  <c:v>0.25</c:v>
                </c:pt>
              </c:numCache>
            </c:numRef>
          </c:val>
          <c:extLst>
            <c:ext xmlns:c16="http://schemas.microsoft.com/office/drawing/2014/chart" uri="{C3380CC4-5D6E-409C-BE32-E72D297353CC}">
              <c16:uniqueId val="{00000008-8398-43FA-875D-FD61B6FE23A4}"/>
            </c:ext>
          </c:extLst>
        </c:ser>
        <c:dLbls>
          <c:showLegendKey val="0"/>
          <c:showVal val="0"/>
          <c:showCatName val="0"/>
          <c:showSerName val="0"/>
          <c:showPercent val="1"/>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lang="zh-CN" sz="1100" b="0" i="0" u="none" strike="noStrike" kern="1200" baseline="0">
                <a:solidFill>
                  <a:schemeClr val="dk1">
                    <a:lumMod val="65000"/>
                    <a:lumOff val="35000"/>
                  </a:schemeClr>
                </a:solidFill>
                <a:latin typeface="宋体" panose="02010600030101010101" charset="-122"/>
                <a:ea typeface="宋体" panose="02010600030101010101" charset="-122"/>
                <a:cs typeface="+mn-cs"/>
              </a:defRPr>
            </a:pPr>
            <a:endParaRPr lang="zh-CN"/>
          </a:p>
        </c:txPr>
      </c:legendEntry>
      <c:layout>
        <c:manualLayout>
          <c:xMode val="edge"/>
          <c:yMode val="edge"/>
          <c:x val="0.66612355736591999"/>
          <c:y val="0.22367346938775501"/>
          <c:w val="0.32382892057026502"/>
          <c:h val="0.61496598639455802"/>
        </c:manualLayout>
      </c:layout>
      <c:overlay val="0"/>
      <c:spPr>
        <a:solidFill>
          <a:schemeClr val="lt1">
            <a:alpha val="50000"/>
          </a:schemeClr>
        </a:solidFill>
        <a:ln>
          <a:noFill/>
        </a:ln>
        <a:effectLst/>
      </c:spPr>
      <c:txPr>
        <a:bodyPr rot="0" spcFirstLastPara="1" vertOverflow="ellipsis" vert="horz" wrap="square" anchor="ctr" anchorCtr="1"/>
        <a:lstStyle/>
        <a:p>
          <a:pPr>
            <a:defRPr lang="zh-CN" sz="1100" b="0" i="0" u="none" strike="noStrike" kern="1200" baseline="0">
              <a:solidFill>
                <a:schemeClr val="dk1">
                  <a:lumMod val="65000"/>
                  <a:lumOff val="35000"/>
                </a:schemeClr>
              </a:solidFill>
              <a:latin typeface="宋体" panose="02010600030101010101" charset="-122"/>
              <a:ea typeface="宋体" panose="02010600030101010101" charset="-122"/>
              <a:cs typeface="+mn-cs"/>
            </a:defRPr>
          </a:pPr>
          <a:endParaRPr lang="zh-CN"/>
        </a:p>
      </c:txPr>
    </c:legend>
    <c:plotVisOnly val="1"/>
    <c:dispBlanksAs val="gap"/>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lang="zh-CN" sz="1100">
          <a:latin typeface="宋体" panose="02010600030101010101" charset="-122"/>
          <a:ea typeface="宋体" panose="02010600030101010101" charset="-122"/>
        </a:defRPr>
      </a:pPr>
      <a:endParaRPr lang="zh-CN"/>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400" b="1" i="0" u="none" strike="noStrike" kern="1200" spc="0" normalizeH="0" baseline="0">
                <a:solidFill>
                  <a:schemeClr val="dk1">
                    <a:lumMod val="50000"/>
                    <a:lumOff val="50000"/>
                  </a:schemeClr>
                </a:solidFill>
                <a:latin typeface="仿宋" panose="02010609060101010101" pitchFamily="3" charset="-122"/>
                <a:ea typeface="仿宋" panose="02010609060101010101" pitchFamily="3" charset="-122"/>
                <a:cs typeface="+mj-cs"/>
              </a:defRPr>
            </a:pPr>
            <a:r>
              <a:rPr lang="zh-CN" altLang="en-US" sz="1400" b="0">
                <a:solidFill>
                  <a:schemeClr val="tx1"/>
                </a:solidFill>
                <a:effectLst/>
                <a:latin typeface="微软雅黑" panose="020B0503020204020204" pitchFamily="34" charset="-122"/>
                <a:ea typeface="微软雅黑" panose="020B0503020204020204" pitchFamily="34" charset="-122"/>
              </a:rPr>
              <a:t>活动前问题</a:t>
            </a:r>
            <a:r>
              <a:rPr lang="zh-CN" altLang="zh-CN" sz="1400" b="0">
                <a:solidFill>
                  <a:schemeClr val="tx1"/>
                </a:solidFill>
                <a:effectLst/>
                <a:latin typeface="微软雅黑" panose="020B0503020204020204" pitchFamily="34" charset="-122"/>
                <a:ea typeface="微软雅黑" panose="020B0503020204020204" pitchFamily="34" charset="-122"/>
              </a:rPr>
              <a:t>饼分图</a:t>
            </a:r>
          </a:p>
        </c:rich>
      </c:tx>
      <c:overlay val="0"/>
      <c:spPr>
        <a:noFill/>
        <a:ln>
          <a:noFill/>
        </a:ln>
        <a:effectLst/>
      </c:spPr>
      <c:txPr>
        <a:bodyPr rot="0" spcFirstLastPara="1" vertOverflow="ellipsis" vert="horz" wrap="square" anchor="ctr" anchorCtr="1"/>
        <a:lstStyle/>
        <a:p>
          <a:pPr>
            <a:defRPr lang="zh-CN" sz="1400" b="1" i="0" u="none" strike="noStrike" kern="1200" spc="0" normalizeH="0" baseline="0">
              <a:solidFill>
                <a:schemeClr val="dk1">
                  <a:lumMod val="50000"/>
                  <a:lumOff val="50000"/>
                </a:schemeClr>
              </a:solidFill>
              <a:latin typeface="仿宋" panose="02010609060101010101" pitchFamily="3" charset="-122"/>
              <a:ea typeface="仿宋" panose="02010609060101010101" pitchFamily="3" charset="-122"/>
              <a:cs typeface="+mj-cs"/>
            </a:defRPr>
          </a:pPr>
          <a:endParaRPr lang="zh-CN"/>
        </a:p>
      </c:txPr>
    </c:title>
    <c:autoTitleDeleted val="0"/>
    <c:plotArea>
      <c:layout/>
      <c:pieChart>
        <c:varyColors val="1"/>
        <c:ser>
          <c:idx val="0"/>
          <c:order val="0"/>
          <c:tx>
            <c:strRef>
              <c:f>Sheet1!$B$1</c:f>
              <c:strCache>
                <c:ptCount val="1"/>
                <c:pt idx="0">
                  <c:v>销售额</c:v>
                </c:pt>
              </c:strCache>
            </c:strRef>
          </c:tx>
          <c:dPt>
            <c:idx val="0"/>
            <c:bubble3D val="0"/>
            <c:spPr>
              <a:solidFill>
                <a:srgbClr val="2497C0"/>
              </a:solidFill>
              <a:ln w="19050">
                <a:solidFill>
                  <a:schemeClr val="lt1"/>
                </a:solidFill>
              </a:ln>
              <a:effectLst/>
            </c:spPr>
            <c:extLst>
              <c:ext xmlns:c16="http://schemas.microsoft.com/office/drawing/2014/chart" uri="{C3380CC4-5D6E-409C-BE32-E72D297353CC}">
                <c16:uniqueId val="{00000001-4318-47C7-8C92-2CEF6D740FC6}"/>
              </c:ext>
            </c:extLst>
          </c:dPt>
          <c:dPt>
            <c:idx val="1"/>
            <c:bubble3D val="0"/>
            <c:spPr>
              <a:solidFill>
                <a:srgbClr val="FFC000"/>
              </a:solidFill>
              <a:ln w="19050">
                <a:solidFill>
                  <a:schemeClr val="lt1"/>
                </a:solidFill>
              </a:ln>
              <a:effectLst/>
            </c:spPr>
            <c:extLst>
              <c:ext xmlns:c16="http://schemas.microsoft.com/office/drawing/2014/chart" uri="{C3380CC4-5D6E-409C-BE32-E72D297353CC}">
                <c16:uniqueId val="{00000003-4318-47C7-8C92-2CEF6D740FC6}"/>
              </c:ext>
            </c:extLst>
          </c:dPt>
          <c:dPt>
            <c:idx val="2"/>
            <c:bubble3D val="0"/>
            <c:spPr>
              <a:solidFill>
                <a:srgbClr val="92D050"/>
              </a:solidFill>
              <a:ln w="19050">
                <a:solidFill>
                  <a:schemeClr val="lt1"/>
                </a:solidFill>
              </a:ln>
              <a:effectLst/>
            </c:spPr>
            <c:extLst>
              <c:ext xmlns:c16="http://schemas.microsoft.com/office/drawing/2014/chart" uri="{C3380CC4-5D6E-409C-BE32-E72D297353CC}">
                <c16:uniqueId val="{00000005-4318-47C7-8C92-2CEF6D740FC6}"/>
              </c:ext>
            </c:extLst>
          </c:dPt>
          <c:dPt>
            <c:idx val="3"/>
            <c:bubble3D val="0"/>
            <c:spPr>
              <a:solidFill>
                <a:srgbClr val="FFFF00"/>
              </a:solidFill>
              <a:ln w="19050">
                <a:solidFill>
                  <a:schemeClr val="lt1"/>
                </a:solidFill>
              </a:ln>
              <a:effectLst/>
            </c:spPr>
            <c:extLst>
              <c:ext xmlns:c16="http://schemas.microsoft.com/office/drawing/2014/chart" uri="{C3380CC4-5D6E-409C-BE32-E72D297353CC}">
                <c16:uniqueId val="{00000007-4318-47C7-8C92-2CEF6D740FC6}"/>
              </c:ext>
            </c:extLst>
          </c:dPt>
          <c:dLbls>
            <c:dLbl>
              <c:idx val="0"/>
              <c:layout>
                <c:manualLayout>
                  <c:x val="-0.103217774861476"/>
                  <c:y val="-0.14867454068241501"/>
                </c:manualLayout>
              </c:layout>
              <c:tx>
                <c:rich>
                  <a:bodyPr rot="0" spcFirstLastPara="1" vertOverflow="ellipsis" vert="horz" wrap="square" lIns="38100" tIns="19050" rIns="38100" bIns="19050" anchor="ctr" anchorCtr="1"/>
                  <a:lstStyle/>
                  <a:p>
                    <a:pPr defTabSz="914400">
                      <a:defRPr lang="zh-CN" sz="1200" b="1" i="0" u="none" strike="noStrike" kern="1200" cap="none" normalizeH="0" baseline="0">
                        <a:solidFill>
                          <a:schemeClr val="tx1">
                            <a:lumMod val="75000"/>
                            <a:lumOff val="25000"/>
                          </a:schemeClr>
                        </a:solidFill>
                        <a:uFill>
                          <a:solidFill>
                            <a:schemeClr val="tx1">
                              <a:lumMod val="75000"/>
                              <a:lumOff val="25000"/>
                            </a:schemeClr>
                          </a:solidFill>
                        </a:uFill>
                        <a:latin typeface="宋体" panose="02010600030101010101" charset="-122"/>
                        <a:ea typeface="宋体" panose="02010600030101010101" charset="-122"/>
                        <a:cs typeface="+mn-cs"/>
                      </a:defRPr>
                    </a:pPr>
                    <a:r>
                      <a:rPr lang="en-US" altLang="zh-CN" u="none" strike="noStrike" cap="none" normalizeH="0">
                        <a:solidFill>
                          <a:schemeClr val="tx1">
                            <a:lumMod val="75000"/>
                            <a:lumOff val="25000"/>
                          </a:schemeClr>
                        </a:solidFill>
                        <a:uFill>
                          <a:solidFill>
                            <a:schemeClr val="tx1">
                              <a:lumMod val="75000"/>
                              <a:lumOff val="25000"/>
                            </a:schemeClr>
                          </a:solidFill>
                        </a:uFill>
                        <a:latin typeface="宋体" panose="02010600030101010101" charset="-122"/>
                        <a:ea typeface="宋体" panose="02010600030101010101" charset="-122"/>
                      </a:rPr>
                      <a:t>76.93%</a:t>
                    </a:r>
                    <a:endParaRPr lang="en-US" altLang="zh-CN" sz="1400" u="none" strike="noStrike" cap="none" normalizeH="0">
                      <a:solidFill>
                        <a:schemeClr val="tx1">
                          <a:lumMod val="75000"/>
                          <a:lumOff val="25000"/>
                        </a:schemeClr>
                      </a:solidFill>
                      <a:uFill>
                        <a:solidFill>
                          <a:schemeClr val="tx1">
                            <a:lumMod val="75000"/>
                            <a:lumOff val="25000"/>
                          </a:schemeClr>
                        </a:solidFill>
                      </a:uFill>
                      <a:latin typeface="宋体" panose="02010600030101010101" charset="-122"/>
                      <a:ea typeface="宋体" panose="02010600030101010101" charset="-122"/>
                    </a:endParaRPr>
                  </a:p>
                </c:rich>
              </c:tx>
              <c:numFmt formatCode="0.00%" sourceLinked="0"/>
              <c:spPr>
                <a:noFill/>
                <a:ln>
                  <a:noFill/>
                </a:ln>
                <a:effectLst/>
              </c:spPr>
              <c:txPr>
                <a:bodyPr rot="0" spcFirstLastPara="1" vertOverflow="ellipsis" vert="horz" wrap="square" lIns="38100" tIns="19050" rIns="38100" bIns="19050" anchor="ctr" anchorCtr="1"/>
                <a:lstStyle/>
                <a:p>
                  <a:pPr defTabSz="914400">
                    <a:defRPr lang="zh-CN" sz="1200" b="1" i="0" u="none" strike="noStrike" kern="1200" cap="none" normalizeH="0" baseline="0">
                      <a:solidFill>
                        <a:schemeClr val="tx1">
                          <a:lumMod val="75000"/>
                          <a:lumOff val="25000"/>
                        </a:schemeClr>
                      </a:solidFill>
                      <a:uFill>
                        <a:solidFill>
                          <a:schemeClr val="tx1">
                            <a:lumMod val="75000"/>
                            <a:lumOff val="25000"/>
                          </a:schemeClr>
                        </a:solidFill>
                      </a:uFill>
                      <a:latin typeface="宋体" panose="02010600030101010101" charset="-122"/>
                      <a:ea typeface="宋体" panose="02010600030101010101" charset="-122"/>
                      <a:cs typeface="+mn-cs"/>
                    </a:defRPr>
                  </a:pPr>
                  <a:endParaRPr lang="zh-CN"/>
                </a:p>
              </c:txPr>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4318-47C7-8C92-2CEF6D740FC6}"/>
                </c:ext>
              </c:extLst>
            </c:dLbl>
            <c:numFmt formatCode="0.00%" sourceLinked="0"/>
            <c:spPr>
              <a:noFill/>
              <a:ln>
                <a:noFill/>
              </a:ln>
              <a:effectLst/>
            </c:spPr>
            <c:txPr>
              <a:bodyPr rot="0" spcFirstLastPara="1" vertOverflow="ellipsis" vert="horz" wrap="square" lIns="38100" tIns="19050" rIns="38100" bIns="19050" anchor="ctr" anchorCtr="1"/>
              <a:lstStyle/>
              <a:p>
                <a:pPr>
                  <a:defRPr lang="zh-CN" sz="1100" b="0" i="0" u="none" strike="noStrike" kern="1200" cap="none" spc="0" normalizeH="0" baseline="0">
                    <a:solidFill>
                      <a:schemeClr val="tx1">
                        <a:lumMod val="75000"/>
                        <a:lumOff val="25000"/>
                      </a:schemeClr>
                    </a:solidFill>
                    <a:uFill>
                      <a:solidFill>
                        <a:schemeClr val="tx1">
                          <a:lumMod val="75000"/>
                          <a:lumOff val="25000"/>
                        </a:schemeClr>
                      </a:solidFill>
                    </a:uFill>
                    <a:latin typeface="宋体" panose="02010600030101010101" charset="-122"/>
                    <a:ea typeface="宋体" panose="02010600030101010101" charset="-122"/>
                    <a:cs typeface="+mn-cs"/>
                  </a:defRPr>
                </a:pPr>
                <a:endParaRPr lang="zh-CN"/>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二次风门开度不当</c:v>
                </c:pt>
                <c:pt idx="1">
                  <c:v>风机出力不够</c:v>
                </c:pt>
                <c:pt idx="2">
                  <c:v>风道系统有泄漏</c:v>
                </c:pt>
                <c:pt idx="3">
                  <c:v>风机吸风口滤网堵塞</c:v>
                </c:pt>
              </c:strCache>
            </c:strRef>
          </c:cat>
          <c:val>
            <c:numRef>
              <c:f>Sheet1!$B$2:$B$5</c:f>
              <c:numCache>
                <c:formatCode>0.00%</c:formatCode>
                <c:ptCount val="4"/>
                <c:pt idx="0">
                  <c:v>0.76929999999999998</c:v>
                </c:pt>
                <c:pt idx="1">
                  <c:v>7.6899999999999996E-2</c:v>
                </c:pt>
                <c:pt idx="2">
                  <c:v>7.6899999999999996E-2</c:v>
                </c:pt>
                <c:pt idx="3">
                  <c:v>7.6899999999999996E-2</c:v>
                </c:pt>
              </c:numCache>
            </c:numRef>
          </c:val>
          <c:extLst>
            <c:ext xmlns:c16="http://schemas.microsoft.com/office/drawing/2014/chart" uri="{C3380CC4-5D6E-409C-BE32-E72D297353CC}">
              <c16:uniqueId val="{00000008-4318-47C7-8C92-2CEF6D740FC6}"/>
            </c:ext>
          </c:extLst>
        </c:ser>
        <c:dLbls>
          <c:showLegendKey val="0"/>
          <c:showVal val="0"/>
          <c:showCatName val="0"/>
          <c:showSerName val="0"/>
          <c:showPercent val="1"/>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lang="zh-CN" sz="1200" b="1" i="0" u="none" strike="noStrike" kern="1200" cap="none" spc="0" normalizeH="0" baseline="0">
                <a:solidFill>
                  <a:schemeClr val="tx1">
                    <a:lumMod val="65000"/>
                    <a:lumOff val="35000"/>
                  </a:schemeClr>
                </a:solidFill>
                <a:uFill>
                  <a:solidFill>
                    <a:schemeClr val="tx1">
                      <a:lumMod val="65000"/>
                      <a:lumOff val="35000"/>
                    </a:schemeClr>
                  </a:solidFill>
                </a:uFill>
                <a:latin typeface="微软雅黑" panose="020B0503020204020204" pitchFamily="34" charset="-122"/>
                <a:ea typeface="微软雅黑" panose="020B0503020204020204" pitchFamily="34" charset="-122"/>
                <a:cs typeface="+mn-cs"/>
              </a:defRPr>
            </a:pPr>
            <a:endParaRPr lang="zh-CN"/>
          </a:p>
        </c:txPr>
      </c:legendEntry>
      <c:legendEntry>
        <c:idx val="1"/>
        <c:txPr>
          <a:bodyPr rot="0" spcFirstLastPara="1" vertOverflow="ellipsis" vert="horz" wrap="square" anchor="ctr" anchorCtr="1"/>
          <a:lstStyle/>
          <a:p>
            <a:pPr>
              <a:defRPr lang="zh-CN" sz="1200" b="0" i="0" u="none" strike="noStrike" kern="1200" cap="none" spc="0" normalizeH="0" baseline="0">
                <a:solidFill>
                  <a:schemeClr val="tx1">
                    <a:lumMod val="65000"/>
                    <a:lumOff val="35000"/>
                  </a:schemeClr>
                </a:solidFill>
                <a:uFill>
                  <a:solidFill>
                    <a:schemeClr val="tx1">
                      <a:lumMod val="65000"/>
                      <a:lumOff val="35000"/>
                    </a:schemeClr>
                  </a:solidFill>
                </a:uFill>
                <a:latin typeface="微软雅黑" panose="020B0503020204020204" pitchFamily="34" charset="-122"/>
                <a:ea typeface="微软雅黑" panose="020B0503020204020204" pitchFamily="34" charset="-122"/>
                <a:cs typeface="+mn-cs"/>
              </a:defRPr>
            </a:pPr>
            <a:endParaRPr lang="zh-CN"/>
          </a:p>
        </c:txPr>
      </c:legendEntry>
      <c:legendEntry>
        <c:idx val="2"/>
        <c:txPr>
          <a:bodyPr rot="0" spcFirstLastPara="1" vertOverflow="ellipsis" vert="horz" wrap="square" anchor="ctr" anchorCtr="1"/>
          <a:lstStyle/>
          <a:p>
            <a:pPr>
              <a:defRPr lang="zh-CN" sz="1200" b="0" i="0" u="none" strike="noStrike" kern="1200" cap="none" spc="0" normalizeH="0" baseline="0">
                <a:solidFill>
                  <a:schemeClr val="tx1">
                    <a:lumMod val="65000"/>
                    <a:lumOff val="35000"/>
                  </a:schemeClr>
                </a:solidFill>
                <a:uFill>
                  <a:solidFill>
                    <a:schemeClr val="tx1">
                      <a:lumMod val="65000"/>
                      <a:lumOff val="35000"/>
                    </a:schemeClr>
                  </a:solidFill>
                </a:uFill>
                <a:latin typeface="微软雅黑" panose="020B0503020204020204" pitchFamily="34" charset="-122"/>
                <a:ea typeface="微软雅黑" panose="020B0503020204020204" pitchFamily="34" charset="-122"/>
                <a:cs typeface="+mn-cs"/>
              </a:defRPr>
            </a:pPr>
            <a:endParaRPr lang="zh-CN"/>
          </a:p>
        </c:txPr>
      </c:legendEntry>
      <c:legendEntry>
        <c:idx val="3"/>
        <c:txPr>
          <a:bodyPr rot="0" spcFirstLastPara="1" vertOverflow="ellipsis" vert="horz" wrap="square" anchor="ctr" anchorCtr="1"/>
          <a:lstStyle/>
          <a:p>
            <a:pPr>
              <a:defRPr lang="zh-CN" sz="1200" b="0" i="0" u="none" strike="noStrike" kern="1200" cap="none" spc="0" normalizeH="0" baseline="0">
                <a:solidFill>
                  <a:schemeClr val="tx1">
                    <a:lumMod val="65000"/>
                    <a:lumOff val="35000"/>
                  </a:schemeClr>
                </a:solidFill>
                <a:uFill>
                  <a:solidFill>
                    <a:schemeClr val="tx1">
                      <a:lumMod val="65000"/>
                      <a:lumOff val="35000"/>
                    </a:schemeClr>
                  </a:solidFill>
                </a:uFill>
                <a:latin typeface="微软雅黑" panose="020B0503020204020204" pitchFamily="34" charset="-122"/>
                <a:ea typeface="微软雅黑" panose="020B0503020204020204" pitchFamily="34" charset="-122"/>
                <a:cs typeface="+mn-cs"/>
              </a:defRPr>
            </a:pPr>
            <a:endParaRPr lang="zh-CN"/>
          </a:p>
        </c:txPr>
      </c:legendEntry>
      <c:overlay val="0"/>
      <c:spPr>
        <a:solidFill>
          <a:schemeClr val="lt1">
            <a:alpha val="50000"/>
          </a:schemeClr>
        </a:solidFill>
        <a:ln>
          <a:noFill/>
        </a:ln>
        <a:effectLst/>
      </c:spPr>
      <c:txPr>
        <a:bodyPr rot="0" spcFirstLastPara="1" vertOverflow="ellipsis" vert="horz" wrap="square" anchor="ctr" anchorCtr="1"/>
        <a:lstStyle/>
        <a:p>
          <a:pPr>
            <a:defRPr lang="zh-CN" sz="1200" b="0" i="0" u="none" strike="noStrike" kern="1200" cap="none" spc="0" normalizeH="0" baseline="0">
              <a:solidFill>
                <a:schemeClr val="tx1">
                  <a:lumMod val="65000"/>
                  <a:lumOff val="35000"/>
                </a:schemeClr>
              </a:solidFill>
              <a:uFill>
                <a:solidFill>
                  <a:schemeClr val="tx1">
                    <a:lumMod val="65000"/>
                    <a:lumOff val="35000"/>
                  </a:schemeClr>
                </a:solidFill>
              </a:uFill>
              <a:latin typeface="微软雅黑" panose="020B0503020204020204" pitchFamily="34" charset="-122"/>
              <a:ea typeface="微软雅黑" panose="020B0503020204020204" pitchFamily="34" charset="-122"/>
              <a:cs typeface="+mn-cs"/>
            </a:defRPr>
          </a:pPr>
          <a:endParaRPr lang="zh-CN"/>
        </a:p>
      </c:txPr>
    </c:legend>
    <c:plotVisOnly val="1"/>
    <c:dispBlanksAs val="gap"/>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lang="zh-CN" sz="1100">
          <a:latin typeface="仿宋" panose="02010609060101010101" pitchFamily="3" charset="-122"/>
          <a:ea typeface="仿宋" panose="02010609060101010101" pitchFamily="3" charset="-122"/>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800" b="1" i="0" u="none" strike="noStrike" kern="1200" baseline="0">
                <a:solidFill>
                  <a:schemeClr val="dk1">
                    <a:lumMod val="75000"/>
                    <a:lumOff val="25000"/>
                  </a:schemeClr>
                </a:solidFill>
                <a:latin typeface="+mn-lt"/>
                <a:ea typeface="+mn-ea"/>
                <a:cs typeface="+mn-cs"/>
              </a:defRPr>
            </a:pPr>
            <a:r>
              <a:rPr lang="zh-CN" altLang="en-US" sz="1400" b="0">
                <a:solidFill>
                  <a:schemeClr val="tx1"/>
                </a:solidFill>
                <a:latin typeface="微软雅黑" panose="020B0503020204020204" charset="-122"/>
                <a:ea typeface="微软雅黑" panose="020B0503020204020204" charset="-122"/>
              </a:rPr>
              <a:t>图</a:t>
            </a:r>
            <a:r>
              <a:rPr lang="en-US" altLang="zh-CN" sz="1400" b="0">
                <a:solidFill>
                  <a:schemeClr val="tx1"/>
                </a:solidFill>
                <a:latin typeface="微软雅黑" panose="020B0503020204020204" charset="-122"/>
                <a:ea typeface="微软雅黑" panose="020B0503020204020204" charset="-122"/>
              </a:rPr>
              <a:t>4-2 </a:t>
            </a:r>
            <a:r>
              <a:rPr lang="zh-CN" sz="1400" b="0">
                <a:solidFill>
                  <a:schemeClr val="tx1"/>
                </a:solidFill>
                <a:latin typeface="微软雅黑" panose="020B0503020204020204" charset="-122"/>
                <a:ea typeface="微软雅黑" panose="020B0503020204020204" charset="-122"/>
              </a:rPr>
              <a:t>时间属性分析饼分图</a:t>
            </a:r>
          </a:p>
        </c:rich>
      </c:tx>
      <c:overlay val="0"/>
      <c:spPr>
        <a:noFill/>
        <a:ln>
          <a:noFill/>
        </a:ln>
        <a:effectLst/>
      </c:spPr>
      <c:txPr>
        <a:bodyPr rot="0" spcFirstLastPara="1" vertOverflow="ellipsis" vert="horz" wrap="square" anchor="ctr" anchorCtr="1"/>
        <a:lstStyle/>
        <a:p>
          <a:pPr>
            <a:defRPr lang="zh-CN" sz="1800" b="1" i="0" u="none" strike="noStrike" kern="1200" baseline="0">
              <a:solidFill>
                <a:schemeClr val="dk1">
                  <a:lumMod val="75000"/>
                  <a:lumOff val="25000"/>
                </a:schemeClr>
              </a:solidFill>
              <a:latin typeface="+mn-lt"/>
              <a:ea typeface="+mn-ea"/>
              <a:cs typeface="+mn-cs"/>
            </a:defRPr>
          </a:pPr>
          <a:endParaRPr lang="zh-CN"/>
        </a:p>
      </c:txPr>
    </c:title>
    <c:autoTitleDeleted val="0"/>
    <c:plotArea>
      <c:layout/>
      <c:pieChart>
        <c:varyColors val="1"/>
        <c:ser>
          <c:idx val="0"/>
          <c:order val="0"/>
          <c:tx>
            <c:strRef>
              <c:f>Sheet1!$B$1</c:f>
              <c:strCache>
                <c:ptCount val="1"/>
                <c:pt idx="0">
                  <c:v>销售额</c:v>
                </c:pt>
              </c:strCache>
            </c:strRef>
          </c:tx>
          <c:dPt>
            <c:idx val="0"/>
            <c:bubble3D val="0"/>
            <c:spPr>
              <a:solidFill>
                <a:srgbClr val="FF0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419C-4ABC-8303-110D47F57D89}"/>
              </c:ext>
            </c:extLst>
          </c:dPt>
          <c:dPt>
            <c:idx val="1"/>
            <c:bubble3D val="0"/>
            <c:spPr>
              <a:solidFill>
                <a:srgbClr val="00B0F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419C-4ABC-8303-110D47F57D89}"/>
              </c:ext>
            </c:extLst>
          </c:dPt>
          <c:dPt>
            <c:idx val="2"/>
            <c:bubble3D val="0"/>
            <c:spPr>
              <a:solidFill>
                <a:srgbClr val="00FF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419C-4ABC-8303-110D47F57D89}"/>
              </c:ext>
            </c:extLst>
          </c:dPt>
          <c:dLbls>
            <c:numFmt formatCode="0.0%" sourceLinked="0"/>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lang="zh-CN" sz="1200" b="0" i="0" u="none" strike="noStrike" kern="1200" cap="none" spc="0" normalizeH="0" baseline="0">
                    <a:solidFill>
                      <a:schemeClr val="bg1"/>
                    </a:solidFill>
                    <a:uFill>
                      <a:solidFill>
                        <a:schemeClr val="bg1"/>
                      </a:solidFill>
                    </a:uFill>
                    <a:latin typeface="宋体" panose="02010600030101010101" pitchFamily="2" charset="-122"/>
                    <a:ea typeface="宋体" panose="02010600030101010101" pitchFamily="2" charset="-122"/>
                    <a:cs typeface="+mn-cs"/>
                  </a:defRPr>
                </a:pPr>
                <a:endParaRPr lang="zh-CN"/>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早班8个小时</c:v>
                </c:pt>
                <c:pt idx="1">
                  <c:v>晚班8个小时</c:v>
                </c:pt>
                <c:pt idx="2">
                  <c:v>晚班8个小时</c:v>
                </c:pt>
              </c:strCache>
            </c:strRef>
          </c:cat>
          <c:val>
            <c:numRef>
              <c:f>Sheet1!$B$2:$B$4</c:f>
              <c:numCache>
                <c:formatCode>0.00%</c:formatCode>
                <c:ptCount val="3"/>
                <c:pt idx="0">
                  <c:v>0.34799999999999998</c:v>
                </c:pt>
                <c:pt idx="1">
                  <c:v>0.34799999999999998</c:v>
                </c:pt>
                <c:pt idx="2">
                  <c:v>0.30399999999999999</c:v>
                </c:pt>
              </c:numCache>
            </c:numRef>
          </c:val>
          <c:extLst>
            <c:ext xmlns:c16="http://schemas.microsoft.com/office/drawing/2014/chart" uri="{C3380CC4-5D6E-409C-BE32-E72D297353CC}">
              <c16:uniqueId val="{00000006-419C-4ABC-8303-110D47F57D89}"/>
            </c:ext>
          </c:extLst>
        </c:ser>
        <c:dLbls>
          <c:showLegendKey val="0"/>
          <c:showVal val="0"/>
          <c:showCatName val="0"/>
          <c:showSerName val="0"/>
          <c:showPercent val="1"/>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lang="zh-CN" sz="900" b="0" i="0" u="none" strike="noStrike" kern="1200" cap="none" spc="0" normalizeH="0" baseline="0">
                <a:solidFill>
                  <a:schemeClr val="tx1">
                    <a:lumMod val="75000"/>
                    <a:lumOff val="25000"/>
                  </a:schemeClr>
                </a:solidFill>
                <a:uFill>
                  <a:solidFill>
                    <a:schemeClr val="tx1">
                      <a:lumMod val="75000"/>
                      <a:lumOff val="25000"/>
                    </a:schemeClr>
                  </a:solidFill>
                </a:uFill>
                <a:latin typeface="宋体" panose="02010600030101010101" pitchFamily="2" charset="-122"/>
                <a:ea typeface="宋体" panose="02010600030101010101" pitchFamily="2" charset="-122"/>
                <a:cs typeface="+mn-cs"/>
              </a:defRPr>
            </a:pPr>
            <a:endParaRPr lang="zh-CN"/>
          </a:p>
        </c:txPr>
      </c:legendEntry>
      <c:legendEntry>
        <c:idx val="1"/>
        <c:txPr>
          <a:bodyPr rot="0" spcFirstLastPara="1" vertOverflow="ellipsis" vert="horz" wrap="square" anchor="ctr" anchorCtr="1"/>
          <a:lstStyle/>
          <a:p>
            <a:pPr>
              <a:defRPr lang="zh-CN" sz="900" b="0" i="0" u="none" strike="noStrike" kern="1200" cap="none" spc="0" normalizeH="0" baseline="0">
                <a:solidFill>
                  <a:schemeClr val="tx1">
                    <a:lumMod val="75000"/>
                    <a:lumOff val="25000"/>
                  </a:schemeClr>
                </a:solidFill>
                <a:uFill>
                  <a:solidFill>
                    <a:schemeClr val="tx1">
                      <a:lumMod val="75000"/>
                      <a:lumOff val="25000"/>
                    </a:schemeClr>
                  </a:solidFill>
                </a:uFill>
                <a:latin typeface="宋体" panose="02010600030101010101" pitchFamily="2" charset="-122"/>
                <a:ea typeface="宋体" panose="02010600030101010101" pitchFamily="2" charset="-122"/>
                <a:cs typeface="+mn-cs"/>
              </a:defRPr>
            </a:pPr>
            <a:endParaRPr lang="zh-CN"/>
          </a:p>
        </c:txPr>
      </c:legendEntry>
      <c:legendEntry>
        <c:idx val="2"/>
        <c:txPr>
          <a:bodyPr rot="0" spcFirstLastPara="1" vertOverflow="ellipsis" vert="horz" wrap="square" anchor="ctr" anchorCtr="1"/>
          <a:lstStyle/>
          <a:p>
            <a:pPr>
              <a:defRPr lang="zh-CN" sz="900" b="0" i="0" u="none" strike="noStrike" kern="1200" cap="none" spc="0" normalizeH="0" baseline="0">
                <a:solidFill>
                  <a:schemeClr val="tx1">
                    <a:lumMod val="75000"/>
                    <a:lumOff val="25000"/>
                  </a:schemeClr>
                </a:solidFill>
                <a:uFill>
                  <a:solidFill>
                    <a:schemeClr val="tx1">
                      <a:lumMod val="75000"/>
                      <a:lumOff val="25000"/>
                    </a:schemeClr>
                  </a:solidFill>
                </a:uFill>
                <a:latin typeface="宋体" panose="02010600030101010101" pitchFamily="2" charset="-122"/>
                <a:ea typeface="宋体" panose="02010600030101010101" pitchFamily="2" charset="-122"/>
                <a:cs typeface="+mn-cs"/>
              </a:defRPr>
            </a:pPr>
            <a:endParaRPr lang="zh-CN"/>
          </a:p>
        </c:txPr>
      </c:legendEntry>
      <c:overlay val="0"/>
      <c:spPr>
        <a:solidFill>
          <a:schemeClr val="lt1">
            <a:lumMod val="95000"/>
            <a:alpha val="39000"/>
          </a:schemeClr>
        </a:solidFill>
        <a:ln>
          <a:noFill/>
        </a:ln>
        <a:effectLst/>
      </c:spPr>
      <c:txPr>
        <a:bodyPr rot="0" spcFirstLastPara="1" vertOverflow="ellipsis" vert="horz" wrap="square" anchor="ctr" anchorCtr="1"/>
        <a:lstStyle/>
        <a:p>
          <a:pPr>
            <a:defRPr lang="zh-CN" sz="900" b="0" i="0" u="none" strike="noStrike" kern="1200" cap="none" spc="0" normalizeH="0" baseline="0">
              <a:solidFill>
                <a:schemeClr val="tx1">
                  <a:lumMod val="75000"/>
                  <a:lumOff val="25000"/>
                </a:schemeClr>
              </a:solidFill>
              <a:uFill>
                <a:solidFill>
                  <a:schemeClr val="tx1">
                    <a:lumMod val="75000"/>
                    <a:lumOff val="25000"/>
                  </a:schemeClr>
                </a:solidFill>
              </a:uFill>
              <a:latin typeface="宋体" panose="02010600030101010101" pitchFamily="2" charset="-122"/>
              <a:ea typeface="宋体" panose="02010600030101010101" pitchFamily="2" charset="-122"/>
              <a:cs typeface="+mn-cs"/>
            </a:defRPr>
          </a:pPr>
          <a:endParaRPr lang="zh-CN"/>
        </a:p>
      </c:txPr>
    </c:legend>
    <c:plotVisOnly val="1"/>
    <c:dispBlanksAs val="gap"/>
    <c:showDLblsOverMax val="0"/>
  </c:chart>
  <c:spPr>
    <a:gradFill flip="none" rotWithShape="1">
      <a:gsLst>
        <a:gs pos="27000">
          <a:srgbClr val="FFD7A0"/>
        </a:gs>
        <a:gs pos="100000">
          <a:srgbClr val="FFAF40"/>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lang="zh-CN"/>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800" b="1" i="0" u="none" strike="noStrike" kern="1200" cap="none" spc="0" normalizeH="0" baseline="0">
                <a:solidFill>
                  <a:schemeClr val="tx1">
                    <a:lumMod val="75000"/>
                    <a:lumOff val="25000"/>
                  </a:schemeClr>
                </a:solidFill>
                <a:uFill>
                  <a:solidFill>
                    <a:schemeClr val="tx1">
                      <a:lumMod val="75000"/>
                      <a:lumOff val="25000"/>
                    </a:schemeClr>
                  </a:solidFill>
                </a:uFill>
                <a:latin typeface="宋体" panose="02010600030101010101" charset="-122"/>
                <a:ea typeface="宋体" panose="02010600030101010101" charset="-122"/>
                <a:cs typeface="+mn-cs"/>
              </a:defRPr>
            </a:pPr>
            <a:r>
              <a:rPr lang="zh-CN" altLang="en-US" sz="1400" b="0" u="none" strike="noStrike" cap="none" normalizeH="0">
                <a:solidFill>
                  <a:schemeClr val="tx1">
                    <a:lumMod val="75000"/>
                    <a:lumOff val="25000"/>
                  </a:schemeClr>
                </a:solidFill>
                <a:effectLst/>
                <a:uFill>
                  <a:solidFill>
                    <a:schemeClr val="tx1">
                      <a:lumMod val="75000"/>
                      <a:lumOff val="25000"/>
                    </a:schemeClr>
                  </a:solidFill>
                </a:uFill>
                <a:latin typeface="微软雅黑" panose="020B0503020204020204" pitchFamily="34" charset="-122"/>
                <a:ea typeface="微软雅黑" panose="020B0503020204020204" pitchFamily="34" charset="-122"/>
              </a:rPr>
              <a:t>图</a:t>
            </a:r>
            <a:r>
              <a:rPr lang="en-US" altLang="zh-CN" sz="1400" b="0" u="none" strike="noStrike" cap="none" normalizeH="0">
                <a:solidFill>
                  <a:schemeClr val="tx1">
                    <a:lumMod val="75000"/>
                    <a:lumOff val="25000"/>
                  </a:schemeClr>
                </a:solidFill>
                <a:effectLst/>
                <a:uFill>
                  <a:solidFill>
                    <a:schemeClr val="tx1">
                      <a:lumMod val="75000"/>
                      <a:lumOff val="25000"/>
                    </a:schemeClr>
                  </a:solidFill>
                </a:uFill>
                <a:latin typeface="微软雅黑" panose="020B0503020204020204" pitchFamily="34" charset="-122"/>
                <a:ea typeface="微软雅黑" panose="020B0503020204020204" pitchFamily="34" charset="-122"/>
              </a:rPr>
              <a:t>4-3</a:t>
            </a:r>
            <a:r>
              <a:rPr lang="en-US" altLang="zh-CN" sz="1400" b="0" u="none" strike="noStrike" cap="none" normalizeH="0" baseline="0">
                <a:solidFill>
                  <a:schemeClr val="tx1">
                    <a:lumMod val="75000"/>
                    <a:lumOff val="25000"/>
                  </a:schemeClr>
                </a:solidFill>
                <a:effectLst/>
                <a:uFill>
                  <a:solidFill>
                    <a:schemeClr val="tx1">
                      <a:lumMod val="75000"/>
                      <a:lumOff val="25000"/>
                    </a:schemeClr>
                  </a:solidFill>
                </a:uFill>
                <a:latin typeface="微软雅黑" panose="020B0503020204020204" pitchFamily="34" charset="-122"/>
                <a:ea typeface="微软雅黑" panose="020B0503020204020204" pitchFamily="34" charset="-122"/>
              </a:rPr>
              <a:t> </a:t>
            </a:r>
            <a:r>
              <a:rPr lang="zh-CN" altLang="en-US" sz="1400" b="0" u="none" strike="noStrike" cap="none" normalizeH="0">
                <a:solidFill>
                  <a:schemeClr val="tx1">
                    <a:lumMod val="75000"/>
                    <a:lumOff val="25000"/>
                  </a:schemeClr>
                </a:solidFill>
                <a:effectLst/>
                <a:uFill>
                  <a:solidFill>
                    <a:schemeClr val="tx1">
                      <a:lumMod val="75000"/>
                      <a:lumOff val="25000"/>
                    </a:schemeClr>
                  </a:solidFill>
                </a:uFill>
                <a:latin typeface="微软雅黑" panose="020B0503020204020204" pitchFamily="34" charset="-122"/>
                <a:ea typeface="微软雅黑" panose="020B0503020204020204" pitchFamily="34" charset="-122"/>
              </a:rPr>
              <a:t>锅炉点火</a:t>
            </a:r>
            <a:r>
              <a:rPr lang="zh-CN" altLang="zh-CN" sz="1400" b="0" u="none" strike="noStrike" cap="none" normalizeH="0">
                <a:solidFill>
                  <a:schemeClr val="tx1">
                    <a:lumMod val="75000"/>
                    <a:lumOff val="25000"/>
                  </a:schemeClr>
                </a:solidFill>
                <a:effectLst/>
                <a:uFill>
                  <a:solidFill>
                    <a:schemeClr val="tx1">
                      <a:lumMod val="75000"/>
                      <a:lumOff val="25000"/>
                    </a:schemeClr>
                  </a:solidFill>
                </a:uFill>
                <a:latin typeface="微软雅黑" panose="020B0503020204020204" pitchFamily="34" charset="-122"/>
                <a:ea typeface="微软雅黑" panose="020B0503020204020204" pitchFamily="34" charset="-122"/>
              </a:rPr>
              <a:t>系统运行故障统计饼分图</a:t>
            </a:r>
          </a:p>
        </c:rich>
      </c:tx>
      <c:layout>
        <c:manualLayout>
          <c:xMode val="edge"/>
          <c:yMode val="edge"/>
          <c:x val="0.18751398137791572"/>
          <c:y val="3.8545946162844895E-2"/>
        </c:manualLayout>
      </c:layout>
      <c:overlay val="0"/>
      <c:spPr>
        <a:noFill/>
        <a:ln>
          <a:noFill/>
        </a:ln>
        <a:effectLst/>
      </c:spPr>
      <c:txPr>
        <a:bodyPr rot="0" spcFirstLastPara="1" vertOverflow="ellipsis" vert="horz" wrap="square" anchor="ctr" anchorCtr="1"/>
        <a:lstStyle/>
        <a:p>
          <a:pPr>
            <a:defRPr lang="zh-CN" sz="1800" b="1" i="0" u="none" strike="noStrike" kern="1200" cap="none" spc="0" normalizeH="0" baseline="0">
              <a:solidFill>
                <a:schemeClr val="tx1">
                  <a:lumMod val="75000"/>
                  <a:lumOff val="25000"/>
                </a:schemeClr>
              </a:solidFill>
              <a:uFill>
                <a:solidFill>
                  <a:schemeClr val="tx1">
                    <a:lumMod val="75000"/>
                    <a:lumOff val="25000"/>
                  </a:schemeClr>
                </a:solidFill>
              </a:uFill>
              <a:latin typeface="宋体" panose="02010600030101010101" charset="-122"/>
              <a:ea typeface="宋体" panose="02010600030101010101" charset="-122"/>
              <a:cs typeface="+mn-cs"/>
            </a:defRPr>
          </a:pPr>
          <a:endParaRPr lang="zh-CN"/>
        </a:p>
      </c:txPr>
    </c:title>
    <c:autoTitleDeleted val="0"/>
    <c:plotArea>
      <c:layout/>
      <c:pieChart>
        <c:varyColors val="1"/>
        <c:ser>
          <c:idx val="0"/>
          <c:order val="0"/>
          <c:tx>
            <c:strRef>
              <c:f>Sheet1!$B$1</c:f>
              <c:strCache>
                <c:ptCount val="1"/>
                <c:pt idx="0">
                  <c:v>故障率</c:v>
                </c:pt>
              </c:strCache>
            </c:strRef>
          </c:tx>
          <c:dPt>
            <c:idx val="0"/>
            <c:bubble3D val="0"/>
            <c:spPr>
              <a:solidFill>
                <a:srgbClr val="00B0F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497F-40DF-8C8A-759555950ADF}"/>
              </c:ext>
            </c:extLst>
          </c:dPt>
          <c:dPt>
            <c:idx val="1"/>
            <c:bubble3D val="0"/>
            <c:spPr>
              <a:solidFill>
                <a:srgbClr val="FFFF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497F-40DF-8C8A-759555950ADF}"/>
              </c:ext>
            </c:extLst>
          </c:dPt>
          <c:dPt>
            <c:idx val="2"/>
            <c:bubble3D val="0"/>
            <c:spPr>
              <a:solidFill>
                <a:srgbClr val="00FF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497F-40DF-8C8A-759555950ADF}"/>
              </c:ext>
            </c:extLst>
          </c:dPt>
          <c:dPt>
            <c:idx val="3"/>
            <c:bubble3D val="0"/>
            <c:spPr>
              <a:solidFill>
                <a:schemeClr val="accent2">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497F-40DF-8C8A-759555950ADF}"/>
              </c:ext>
            </c:extLst>
          </c:dPt>
          <c:dPt>
            <c:idx val="4"/>
            <c:bubble3D val="0"/>
            <c:spPr>
              <a:solidFill>
                <a:srgbClr val="FF0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497F-40DF-8C8A-759555950ADF}"/>
              </c:ext>
            </c:extLst>
          </c:dPt>
          <c:dLbls>
            <c:dLbl>
              <c:idx val="0"/>
              <c:numFmt formatCode="0.00%" sourceLinked="0"/>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lstStyle/>
                <a:p>
                  <a:pPr>
                    <a:defRPr lang="zh-CN" sz="1200" b="1" i="0" u="none" strike="noStrike" kern="1200" cap="none" normalizeH="0" baseline="0">
                      <a:solidFill>
                        <a:schemeClr val="tx1"/>
                      </a:solidFill>
                      <a:effectLst/>
                      <a:uFill>
                        <a:solidFill>
                          <a:schemeClr val="bg1"/>
                        </a:solidFill>
                      </a:uFill>
                      <a:latin typeface="宋体" panose="02010600030101010101" charset="-122"/>
                      <a:ea typeface="宋体" panose="02010600030101010101" charset="-122"/>
                      <a:cs typeface="+mn-cs"/>
                    </a:defRPr>
                  </a:pPr>
                  <a:endParaRPr lang="zh-CN"/>
                </a:p>
              </c:txPr>
              <c:dLblPos val="ctr"/>
              <c:showLegendKey val="0"/>
              <c:showVal val="0"/>
              <c:showCatName val="0"/>
              <c:showSerName val="0"/>
              <c:showPercent val="1"/>
              <c:showBubbleSize val="0"/>
              <c:extLst>
                <c:ext xmlns:c15="http://schemas.microsoft.com/office/drawing/2012/chart" uri="{CE6537A1-D6FC-4f65-9D91-7224C49458BB}">
                  <c15:layout>
                    <c:manualLayout>
                      <c:w val="0.102476851851852"/>
                      <c:h val="7.6587301587301607E-2"/>
                    </c:manualLayout>
                  </c15:layout>
                </c:ext>
                <c:ext xmlns:c16="http://schemas.microsoft.com/office/drawing/2014/chart" uri="{C3380CC4-5D6E-409C-BE32-E72D297353CC}">
                  <c16:uniqueId val="{00000001-497F-40DF-8C8A-759555950ADF}"/>
                </c:ext>
              </c:extLst>
            </c:dLbl>
            <c:dLbl>
              <c:idx val="1"/>
              <c:layout>
                <c:manualLayout>
                  <c:x val="0.12319371536891199"/>
                  <c:y val="3.9682539682539698E-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497F-40DF-8C8A-759555950ADF}"/>
                </c:ext>
              </c:extLst>
            </c:dLbl>
            <c:dLbl>
              <c:idx val="2"/>
              <c:layout>
                <c:manualLayout>
                  <c:x val="8.7447870756512891E-2"/>
                  <c:y val="9.3378542303928988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497F-40DF-8C8A-759555950ADF}"/>
                </c:ext>
              </c:extLst>
            </c:dLbl>
            <c:dLbl>
              <c:idx val="3"/>
              <c:layout>
                <c:manualLayout>
                  <c:x val="5.949048525566477E-2"/>
                  <c:y val="8.4977637301413375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497F-40DF-8C8A-759555950ADF}"/>
                </c:ext>
              </c:extLst>
            </c:dLbl>
            <c:dLbl>
              <c:idx val="4"/>
              <c:layout>
                <c:manualLayout>
                  <c:x val="2.8549232968644676E-2"/>
                  <c:y val="0.10523216154233171"/>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497F-40DF-8C8A-759555950ADF}"/>
                </c:ext>
              </c:extLst>
            </c:dLbl>
            <c:numFmt formatCode="0.00%" sourceLinked="0"/>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lstStyle/>
              <a:p>
                <a:pPr>
                  <a:defRPr lang="zh-CN" sz="1100" b="0" i="0" u="none" strike="noStrike" kern="1200" cap="none" spc="0" normalizeH="0" baseline="0">
                    <a:solidFill>
                      <a:schemeClr val="tx1"/>
                    </a:solidFill>
                    <a:effectLst/>
                    <a:uFill>
                      <a:solidFill>
                        <a:schemeClr val="bg1"/>
                      </a:solidFill>
                    </a:uFill>
                    <a:latin typeface="宋体" panose="02010600030101010101" charset="-122"/>
                    <a:ea typeface="宋体" panose="02010600030101010101" charset="-122"/>
                    <a:cs typeface="+mn-cs"/>
                  </a:defRPr>
                </a:pPr>
                <a:endParaRPr lang="zh-CN"/>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风量不匹配</c:v>
                </c:pt>
                <c:pt idx="1">
                  <c:v>其他</c:v>
                </c:pt>
                <c:pt idx="2">
                  <c:v>油压不合适</c:v>
                </c:pt>
                <c:pt idx="3">
                  <c:v>雾化效果不好</c:v>
                </c:pt>
                <c:pt idx="4">
                  <c:v>火检信号故障</c:v>
                </c:pt>
              </c:strCache>
            </c:strRef>
          </c:cat>
          <c:val>
            <c:numRef>
              <c:f>Sheet1!$B$2:$B$6</c:f>
              <c:numCache>
                <c:formatCode>0.00%</c:formatCode>
                <c:ptCount val="5"/>
                <c:pt idx="0">
                  <c:v>0.72219999999999995</c:v>
                </c:pt>
                <c:pt idx="1">
                  <c:v>0.111</c:v>
                </c:pt>
                <c:pt idx="2">
                  <c:v>5.5599999999999997E-2</c:v>
                </c:pt>
                <c:pt idx="3">
                  <c:v>5.5599999999999997E-2</c:v>
                </c:pt>
                <c:pt idx="4">
                  <c:v>5.5599999999999997E-2</c:v>
                </c:pt>
              </c:numCache>
            </c:numRef>
          </c:val>
          <c:extLst>
            <c:ext xmlns:c16="http://schemas.microsoft.com/office/drawing/2014/chart" uri="{C3380CC4-5D6E-409C-BE32-E72D297353CC}">
              <c16:uniqueId val="{0000000A-497F-40DF-8C8A-759555950ADF}"/>
            </c:ext>
          </c:extLst>
        </c:ser>
        <c:dLbls>
          <c:showLegendKey val="0"/>
          <c:showVal val="0"/>
          <c:showCatName val="0"/>
          <c:showSerName val="0"/>
          <c:showPercent val="1"/>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lang="zh-CN" sz="1200" b="1" i="0" u="none" strike="noStrike" kern="1200" cap="none" spc="0" normalizeH="0" baseline="0">
                <a:solidFill>
                  <a:schemeClr val="tx1">
                    <a:lumMod val="75000"/>
                    <a:lumOff val="25000"/>
                  </a:schemeClr>
                </a:solidFill>
                <a:uFill>
                  <a:solidFill>
                    <a:schemeClr val="tx1">
                      <a:lumMod val="75000"/>
                      <a:lumOff val="25000"/>
                    </a:schemeClr>
                  </a:solidFill>
                </a:uFill>
                <a:latin typeface="微软雅黑" panose="020B0503020204020204" pitchFamily="34" charset="-122"/>
                <a:ea typeface="微软雅黑" panose="020B0503020204020204" pitchFamily="34" charset="-122"/>
                <a:cs typeface="+mn-cs"/>
              </a:defRPr>
            </a:pPr>
            <a:endParaRPr lang="zh-CN"/>
          </a:p>
        </c:txPr>
      </c:legendEntry>
      <c:legendEntry>
        <c:idx val="1"/>
        <c:txPr>
          <a:bodyPr rot="0" spcFirstLastPara="1" vertOverflow="ellipsis" vert="horz" wrap="square" anchor="ctr" anchorCtr="1"/>
          <a:lstStyle/>
          <a:p>
            <a:pPr>
              <a:defRPr lang="zh-CN" sz="1200" b="0" i="0" u="none" strike="noStrike" kern="1200" cap="none" spc="0" normalizeH="0" baseline="0">
                <a:solidFill>
                  <a:schemeClr val="tx1">
                    <a:lumMod val="75000"/>
                    <a:lumOff val="25000"/>
                  </a:schemeClr>
                </a:solidFill>
                <a:uFill>
                  <a:solidFill>
                    <a:schemeClr val="tx1">
                      <a:lumMod val="75000"/>
                      <a:lumOff val="25000"/>
                    </a:schemeClr>
                  </a:solidFill>
                </a:uFill>
                <a:latin typeface="微软雅黑" panose="020B0503020204020204" pitchFamily="34" charset="-122"/>
                <a:ea typeface="微软雅黑" panose="020B0503020204020204" pitchFamily="34" charset="-122"/>
                <a:cs typeface="+mn-cs"/>
              </a:defRPr>
            </a:pPr>
            <a:endParaRPr lang="zh-CN"/>
          </a:p>
        </c:txPr>
      </c:legendEntry>
      <c:legendEntry>
        <c:idx val="2"/>
        <c:txPr>
          <a:bodyPr rot="0" spcFirstLastPara="1" vertOverflow="ellipsis" vert="horz" wrap="square" anchor="ctr" anchorCtr="1"/>
          <a:lstStyle/>
          <a:p>
            <a:pPr>
              <a:defRPr lang="zh-CN" sz="1200" b="0" i="0" u="none" strike="noStrike" kern="1200" cap="none" spc="0" normalizeH="0" baseline="0">
                <a:solidFill>
                  <a:schemeClr val="tx1">
                    <a:lumMod val="75000"/>
                    <a:lumOff val="25000"/>
                  </a:schemeClr>
                </a:solidFill>
                <a:uFill>
                  <a:solidFill>
                    <a:schemeClr val="tx1">
                      <a:lumMod val="75000"/>
                      <a:lumOff val="25000"/>
                    </a:schemeClr>
                  </a:solidFill>
                </a:uFill>
                <a:latin typeface="微软雅黑" panose="020B0503020204020204" pitchFamily="34" charset="-122"/>
                <a:ea typeface="微软雅黑" panose="020B0503020204020204" pitchFamily="34" charset="-122"/>
                <a:cs typeface="+mn-cs"/>
              </a:defRPr>
            </a:pPr>
            <a:endParaRPr lang="zh-CN"/>
          </a:p>
        </c:txPr>
      </c:legendEntry>
      <c:legendEntry>
        <c:idx val="3"/>
        <c:txPr>
          <a:bodyPr rot="0" spcFirstLastPara="1" vertOverflow="ellipsis" vert="horz" wrap="square" anchor="ctr" anchorCtr="1"/>
          <a:lstStyle/>
          <a:p>
            <a:pPr>
              <a:defRPr lang="zh-CN" sz="1200" b="0" i="0" u="none" strike="noStrike" kern="1200" cap="none" spc="0" normalizeH="0" baseline="0">
                <a:solidFill>
                  <a:schemeClr val="tx1">
                    <a:lumMod val="75000"/>
                    <a:lumOff val="25000"/>
                  </a:schemeClr>
                </a:solidFill>
                <a:uFill>
                  <a:solidFill>
                    <a:schemeClr val="tx1">
                      <a:lumMod val="75000"/>
                      <a:lumOff val="25000"/>
                    </a:schemeClr>
                  </a:solidFill>
                </a:uFill>
                <a:latin typeface="微软雅黑" panose="020B0503020204020204" pitchFamily="34" charset="-122"/>
                <a:ea typeface="微软雅黑" panose="020B0503020204020204" pitchFamily="34" charset="-122"/>
                <a:cs typeface="+mn-cs"/>
              </a:defRPr>
            </a:pPr>
            <a:endParaRPr lang="zh-CN"/>
          </a:p>
        </c:txPr>
      </c:legendEntry>
      <c:legendEntry>
        <c:idx val="4"/>
        <c:txPr>
          <a:bodyPr rot="0" spcFirstLastPara="1" vertOverflow="ellipsis" vert="horz" wrap="square" anchor="ctr" anchorCtr="1"/>
          <a:lstStyle/>
          <a:p>
            <a:pPr>
              <a:defRPr lang="zh-CN" sz="1200" b="0" i="0" u="none" strike="noStrike" kern="1200" cap="none" spc="0" normalizeH="0" baseline="0">
                <a:solidFill>
                  <a:schemeClr val="tx1">
                    <a:lumMod val="75000"/>
                    <a:lumOff val="25000"/>
                  </a:schemeClr>
                </a:solidFill>
                <a:uFill>
                  <a:solidFill>
                    <a:schemeClr val="tx1">
                      <a:lumMod val="75000"/>
                      <a:lumOff val="25000"/>
                    </a:schemeClr>
                  </a:solidFill>
                </a:uFill>
                <a:latin typeface="微软雅黑" panose="020B0503020204020204" pitchFamily="34" charset="-122"/>
                <a:ea typeface="微软雅黑" panose="020B0503020204020204" pitchFamily="34" charset="-122"/>
                <a:cs typeface="+mn-cs"/>
              </a:defRPr>
            </a:pPr>
            <a:endParaRPr lang="zh-CN"/>
          </a:p>
        </c:txPr>
      </c:legendEntry>
      <c:overlay val="0"/>
      <c:spPr>
        <a:solidFill>
          <a:schemeClr val="lt1">
            <a:lumMod val="95000"/>
            <a:alpha val="39000"/>
          </a:schemeClr>
        </a:solidFill>
        <a:ln>
          <a:noFill/>
        </a:ln>
        <a:effectLst/>
      </c:spPr>
      <c:txPr>
        <a:bodyPr rot="0" spcFirstLastPara="1" vertOverflow="ellipsis" vert="horz" wrap="square" anchor="ctr" anchorCtr="1"/>
        <a:lstStyle/>
        <a:p>
          <a:pPr>
            <a:defRPr lang="zh-CN" sz="1200" b="0" i="0" u="none" strike="noStrike" kern="1200" cap="none" spc="0" normalizeH="0" baseline="0">
              <a:solidFill>
                <a:schemeClr val="tx1">
                  <a:lumMod val="75000"/>
                  <a:lumOff val="25000"/>
                </a:schemeClr>
              </a:solidFill>
              <a:uFill>
                <a:solidFill>
                  <a:schemeClr val="tx1">
                    <a:lumMod val="75000"/>
                    <a:lumOff val="25000"/>
                  </a:schemeClr>
                </a:solidFill>
              </a:uFill>
              <a:latin typeface="微软雅黑" panose="020B0503020204020204" pitchFamily="34" charset="-122"/>
              <a:ea typeface="微软雅黑" panose="020B0503020204020204" pitchFamily="34" charset="-122"/>
              <a:cs typeface="+mn-cs"/>
            </a:defRPr>
          </a:pPr>
          <a:endParaRPr lang="zh-CN"/>
        </a:p>
      </c:txPr>
    </c:legend>
    <c:plotVisOnly val="1"/>
    <c:dispBlanksAs val="gap"/>
    <c:showDLblsOverMax val="0"/>
  </c:chart>
  <c:spPr>
    <a:gradFill flip="none" rotWithShape="1">
      <a:gsLst>
        <a:gs pos="0">
          <a:schemeClr val="accent2">
            <a:lumMod val="0"/>
            <a:lumOff val="100000"/>
          </a:schemeClr>
        </a:gs>
        <a:gs pos="7000">
          <a:schemeClr val="accent2">
            <a:lumMod val="0"/>
            <a:lumOff val="100000"/>
          </a:schemeClr>
        </a:gs>
        <a:gs pos="100000">
          <a:srgbClr val="FFAF40"/>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lang="zh-CN">
          <a:latin typeface="仿宋" panose="02010609060101010101" pitchFamily="3" charset="-122"/>
          <a:ea typeface="仿宋" panose="02010609060101010101" pitchFamily="3" charset="-122"/>
        </a:defRPr>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400" b="1" i="0" u="none" strike="noStrike" kern="1200" spc="0" normalizeH="0" baseline="0">
                <a:solidFill>
                  <a:schemeClr val="dk1">
                    <a:lumMod val="50000"/>
                    <a:lumOff val="50000"/>
                  </a:schemeClr>
                </a:solidFill>
                <a:latin typeface="仿宋" panose="02010609060101010101" pitchFamily="3" charset="-122"/>
                <a:ea typeface="仿宋" panose="02010609060101010101" pitchFamily="3" charset="-122"/>
                <a:cs typeface="+mj-cs"/>
              </a:defRPr>
            </a:pPr>
            <a:r>
              <a:rPr lang="zh-CN" altLang="en-US" sz="1400" b="0">
                <a:solidFill>
                  <a:schemeClr val="tx1"/>
                </a:solidFill>
                <a:effectLst/>
                <a:latin typeface="微软雅黑" panose="020B0503020204020204" pitchFamily="34" charset="-122"/>
                <a:ea typeface="微软雅黑" panose="020B0503020204020204" pitchFamily="34" charset="-122"/>
              </a:rPr>
              <a:t>图</a:t>
            </a:r>
            <a:r>
              <a:rPr lang="en-US" altLang="zh-CN" sz="1400" b="0">
                <a:solidFill>
                  <a:schemeClr val="tx1"/>
                </a:solidFill>
                <a:effectLst/>
                <a:latin typeface="微软雅黑" panose="020B0503020204020204" pitchFamily="34" charset="-122"/>
                <a:ea typeface="微软雅黑" panose="020B0503020204020204" pitchFamily="34" charset="-122"/>
              </a:rPr>
              <a:t>4-4 </a:t>
            </a:r>
            <a:r>
              <a:rPr lang="zh-CN" altLang="zh-CN" sz="1400" b="0">
                <a:solidFill>
                  <a:schemeClr val="tx1"/>
                </a:solidFill>
                <a:effectLst/>
                <a:latin typeface="微软雅黑" panose="020B0503020204020204" pitchFamily="34" charset="-122"/>
                <a:ea typeface="微软雅黑" panose="020B0503020204020204" pitchFamily="34" charset="-122"/>
              </a:rPr>
              <a:t>风量</a:t>
            </a:r>
            <a:r>
              <a:rPr lang="zh-CN" altLang="en-US" sz="1400" b="0">
                <a:solidFill>
                  <a:schemeClr val="tx1"/>
                </a:solidFill>
                <a:effectLst/>
                <a:latin typeface="微软雅黑" panose="020B0503020204020204" pitchFamily="34" charset="-122"/>
                <a:ea typeface="微软雅黑" panose="020B0503020204020204" pitchFamily="34" charset="-122"/>
              </a:rPr>
              <a:t>不匹配</a:t>
            </a:r>
            <a:r>
              <a:rPr lang="zh-CN" altLang="zh-CN" sz="1400" b="0">
                <a:solidFill>
                  <a:schemeClr val="tx1"/>
                </a:solidFill>
                <a:effectLst/>
                <a:uFillTx/>
                <a:latin typeface="微软雅黑" panose="020B0503020204020204" pitchFamily="34" charset="-122"/>
                <a:ea typeface="微软雅黑" panose="020B0503020204020204" pitchFamily="34" charset="-122"/>
              </a:rPr>
              <a:t>问题</a:t>
            </a:r>
            <a:r>
              <a:rPr lang="zh-CN" altLang="zh-CN" sz="1400" b="0">
                <a:solidFill>
                  <a:schemeClr val="tx1"/>
                </a:solidFill>
                <a:effectLst/>
                <a:latin typeface="微软雅黑" panose="020B0503020204020204" pitchFamily="34" charset="-122"/>
                <a:ea typeface="微软雅黑" panose="020B0503020204020204" pitchFamily="34" charset="-122"/>
              </a:rPr>
              <a:t>统计饼分图</a:t>
            </a:r>
          </a:p>
        </c:rich>
      </c:tx>
      <c:overlay val="0"/>
      <c:spPr>
        <a:noFill/>
        <a:ln>
          <a:noFill/>
        </a:ln>
        <a:effectLst/>
      </c:spPr>
      <c:txPr>
        <a:bodyPr rot="0" spcFirstLastPara="1" vertOverflow="ellipsis" vert="horz" wrap="square" anchor="ctr" anchorCtr="1"/>
        <a:lstStyle/>
        <a:p>
          <a:pPr>
            <a:defRPr lang="zh-CN" sz="1400" b="1" i="0" u="none" strike="noStrike" kern="1200" spc="0" normalizeH="0" baseline="0">
              <a:solidFill>
                <a:schemeClr val="dk1">
                  <a:lumMod val="50000"/>
                  <a:lumOff val="50000"/>
                </a:schemeClr>
              </a:solidFill>
              <a:latin typeface="仿宋" panose="02010609060101010101" pitchFamily="3" charset="-122"/>
              <a:ea typeface="仿宋" panose="02010609060101010101" pitchFamily="3" charset="-122"/>
              <a:cs typeface="+mj-cs"/>
            </a:defRPr>
          </a:pPr>
          <a:endParaRPr lang="zh-CN"/>
        </a:p>
      </c:txPr>
    </c:title>
    <c:autoTitleDeleted val="0"/>
    <c:plotArea>
      <c:layout/>
      <c:pieChart>
        <c:varyColors val="1"/>
        <c:ser>
          <c:idx val="0"/>
          <c:order val="0"/>
          <c:tx>
            <c:strRef>
              <c:f>Sheet1!$B$1</c:f>
              <c:strCache>
                <c:ptCount val="1"/>
                <c:pt idx="0">
                  <c:v>销售额</c:v>
                </c:pt>
              </c:strCache>
            </c:strRef>
          </c:tx>
          <c:dPt>
            <c:idx val="0"/>
            <c:bubble3D val="0"/>
            <c:spPr>
              <a:solidFill>
                <a:srgbClr val="2497C0"/>
              </a:solidFill>
              <a:ln w="19050">
                <a:solidFill>
                  <a:schemeClr val="lt1"/>
                </a:solidFill>
              </a:ln>
              <a:effectLst/>
            </c:spPr>
            <c:extLst>
              <c:ext xmlns:c16="http://schemas.microsoft.com/office/drawing/2014/chart" uri="{C3380CC4-5D6E-409C-BE32-E72D297353CC}">
                <c16:uniqueId val="{00000001-4CD4-4739-B387-95F6C00AFC62}"/>
              </c:ext>
            </c:extLst>
          </c:dPt>
          <c:dPt>
            <c:idx val="1"/>
            <c:bubble3D val="0"/>
            <c:spPr>
              <a:solidFill>
                <a:srgbClr val="FFC000"/>
              </a:solidFill>
              <a:ln w="19050">
                <a:solidFill>
                  <a:schemeClr val="lt1"/>
                </a:solidFill>
              </a:ln>
              <a:effectLst/>
            </c:spPr>
            <c:extLst>
              <c:ext xmlns:c16="http://schemas.microsoft.com/office/drawing/2014/chart" uri="{C3380CC4-5D6E-409C-BE32-E72D297353CC}">
                <c16:uniqueId val="{00000003-4CD4-4739-B387-95F6C00AFC62}"/>
              </c:ext>
            </c:extLst>
          </c:dPt>
          <c:dPt>
            <c:idx val="2"/>
            <c:bubble3D val="0"/>
            <c:spPr>
              <a:solidFill>
                <a:srgbClr val="92D050"/>
              </a:solidFill>
              <a:ln w="19050">
                <a:solidFill>
                  <a:schemeClr val="lt1"/>
                </a:solidFill>
              </a:ln>
              <a:effectLst/>
            </c:spPr>
            <c:extLst>
              <c:ext xmlns:c16="http://schemas.microsoft.com/office/drawing/2014/chart" uri="{C3380CC4-5D6E-409C-BE32-E72D297353CC}">
                <c16:uniqueId val="{00000005-4CD4-4739-B387-95F6C00AFC62}"/>
              </c:ext>
            </c:extLst>
          </c:dPt>
          <c:dPt>
            <c:idx val="3"/>
            <c:bubble3D val="0"/>
            <c:spPr>
              <a:solidFill>
                <a:srgbClr val="FFFF00"/>
              </a:solidFill>
              <a:ln w="19050">
                <a:solidFill>
                  <a:schemeClr val="lt1"/>
                </a:solidFill>
              </a:ln>
              <a:effectLst/>
            </c:spPr>
            <c:extLst>
              <c:ext xmlns:c16="http://schemas.microsoft.com/office/drawing/2014/chart" uri="{C3380CC4-5D6E-409C-BE32-E72D297353CC}">
                <c16:uniqueId val="{00000007-4CD4-4739-B387-95F6C00AFC62}"/>
              </c:ext>
            </c:extLst>
          </c:dPt>
          <c:dLbls>
            <c:dLbl>
              <c:idx val="0"/>
              <c:layout>
                <c:manualLayout>
                  <c:x val="-0.103217774861476"/>
                  <c:y val="-0.14867454068241501"/>
                </c:manualLayout>
              </c:layout>
              <c:tx>
                <c:rich>
                  <a:bodyPr rot="0" spcFirstLastPara="1" vertOverflow="ellipsis" vert="horz" wrap="square" lIns="38100" tIns="19050" rIns="38100" bIns="19050" anchor="ctr" anchorCtr="1"/>
                  <a:lstStyle/>
                  <a:p>
                    <a:pPr defTabSz="914400">
                      <a:defRPr lang="zh-CN" sz="1200" b="1" i="0" u="none" strike="noStrike" kern="1200" cap="none" normalizeH="0" baseline="0">
                        <a:solidFill>
                          <a:schemeClr val="tx1">
                            <a:lumMod val="75000"/>
                            <a:lumOff val="25000"/>
                          </a:schemeClr>
                        </a:solidFill>
                        <a:uFill>
                          <a:solidFill>
                            <a:schemeClr val="tx1">
                              <a:lumMod val="75000"/>
                              <a:lumOff val="25000"/>
                            </a:schemeClr>
                          </a:solidFill>
                        </a:uFill>
                        <a:latin typeface="宋体" panose="02010600030101010101" charset="-122"/>
                        <a:ea typeface="宋体" panose="02010600030101010101" charset="-122"/>
                        <a:cs typeface="+mn-cs"/>
                      </a:defRPr>
                    </a:pPr>
                    <a:r>
                      <a:rPr lang="en-US" altLang="zh-CN" u="none" strike="noStrike" cap="none" normalizeH="0">
                        <a:solidFill>
                          <a:schemeClr val="tx1">
                            <a:lumMod val="75000"/>
                            <a:lumOff val="25000"/>
                          </a:schemeClr>
                        </a:solidFill>
                        <a:uFill>
                          <a:solidFill>
                            <a:schemeClr val="tx1">
                              <a:lumMod val="75000"/>
                              <a:lumOff val="25000"/>
                            </a:schemeClr>
                          </a:solidFill>
                        </a:uFill>
                        <a:latin typeface="宋体" panose="02010600030101010101" charset="-122"/>
                        <a:ea typeface="宋体" panose="02010600030101010101" charset="-122"/>
                      </a:rPr>
                      <a:t>76.93%</a:t>
                    </a:r>
                    <a:endParaRPr lang="en-US" altLang="zh-CN" sz="1400" u="none" strike="noStrike" cap="none" normalizeH="0">
                      <a:solidFill>
                        <a:schemeClr val="tx1">
                          <a:lumMod val="75000"/>
                          <a:lumOff val="25000"/>
                        </a:schemeClr>
                      </a:solidFill>
                      <a:uFill>
                        <a:solidFill>
                          <a:schemeClr val="tx1">
                            <a:lumMod val="75000"/>
                            <a:lumOff val="25000"/>
                          </a:schemeClr>
                        </a:solidFill>
                      </a:uFill>
                      <a:latin typeface="宋体" panose="02010600030101010101" charset="-122"/>
                      <a:ea typeface="宋体" panose="02010600030101010101" charset="-122"/>
                    </a:endParaRPr>
                  </a:p>
                </c:rich>
              </c:tx>
              <c:numFmt formatCode="0.00%" sourceLinked="0"/>
              <c:spPr>
                <a:noFill/>
                <a:ln>
                  <a:noFill/>
                </a:ln>
                <a:effectLst/>
              </c:spPr>
              <c:txPr>
                <a:bodyPr rot="0" spcFirstLastPara="1" vertOverflow="ellipsis" vert="horz" wrap="square" lIns="38100" tIns="19050" rIns="38100" bIns="19050" anchor="ctr" anchorCtr="1"/>
                <a:lstStyle/>
                <a:p>
                  <a:pPr defTabSz="914400">
                    <a:defRPr lang="zh-CN" sz="1200" b="1" i="0" u="none" strike="noStrike" kern="1200" cap="none" normalizeH="0" baseline="0">
                      <a:solidFill>
                        <a:schemeClr val="tx1">
                          <a:lumMod val="75000"/>
                          <a:lumOff val="25000"/>
                        </a:schemeClr>
                      </a:solidFill>
                      <a:uFill>
                        <a:solidFill>
                          <a:schemeClr val="tx1">
                            <a:lumMod val="75000"/>
                            <a:lumOff val="25000"/>
                          </a:schemeClr>
                        </a:solidFill>
                      </a:uFill>
                      <a:latin typeface="宋体" panose="02010600030101010101" charset="-122"/>
                      <a:ea typeface="宋体" panose="02010600030101010101" charset="-122"/>
                      <a:cs typeface="+mn-cs"/>
                    </a:defRPr>
                  </a:pPr>
                  <a:endParaRPr lang="zh-CN"/>
                </a:p>
              </c:txPr>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4CD4-4739-B387-95F6C00AFC62}"/>
                </c:ext>
              </c:extLst>
            </c:dLbl>
            <c:numFmt formatCode="0.00%" sourceLinked="0"/>
            <c:spPr>
              <a:noFill/>
              <a:ln>
                <a:noFill/>
              </a:ln>
              <a:effectLst/>
            </c:spPr>
            <c:txPr>
              <a:bodyPr rot="0" spcFirstLastPara="1" vertOverflow="ellipsis" vert="horz" wrap="square" lIns="38100" tIns="19050" rIns="38100" bIns="19050" anchor="ctr" anchorCtr="1"/>
              <a:lstStyle/>
              <a:p>
                <a:pPr>
                  <a:defRPr lang="zh-CN" sz="1100" b="0" i="0" u="none" strike="noStrike" kern="1200" cap="none" spc="0" normalizeH="0" baseline="0">
                    <a:solidFill>
                      <a:schemeClr val="tx1">
                        <a:lumMod val="75000"/>
                        <a:lumOff val="25000"/>
                      </a:schemeClr>
                    </a:solidFill>
                    <a:uFill>
                      <a:solidFill>
                        <a:schemeClr val="tx1">
                          <a:lumMod val="75000"/>
                          <a:lumOff val="25000"/>
                        </a:schemeClr>
                      </a:solidFill>
                    </a:uFill>
                    <a:latin typeface="宋体" panose="02010600030101010101" charset="-122"/>
                    <a:ea typeface="宋体" panose="02010600030101010101" charset="-122"/>
                    <a:cs typeface="+mn-cs"/>
                  </a:defRPr>
                </a:pPr>
                <a:endParaRPr lang="zh-CN"/>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二次风门开度不当</c:v>
                </c:pt>
                <c:pt idx="1">
                  <c:v>风机出力不够</c:v>
                </c:pt>
                <c:pt idx="2">
                  <c:v>风道系统有泄漏</c:v>
                </c:pt>
                <c:pt idx="3">
                  <c:v>风机吸风口滤网堵塞</c:v>
                </c:pt>
              </c:strCache>
            </c:strRef>
          </c:cat>
          <c:val>
            <c:numRef>
              <c:f>Sheet1!$B$2:$B$5</c:f>
              <c:numCache>
                <c:formatCode>0.00%</c:formatCode>
                <c:ptCount val="4"/>
                <c:pt idx="0">
                  <c:v>0.76929999999999998</c:v>
                </c:pt>
                <c:pt idx="1">
                  <c:v>7.6899999999999996E-2</c:v>
                </c:pt>
                <c:pt idx="2">
                  <c:v>7.6899999999999996E-2</c:v>
                </c:pt>
                <c:pt idx="3">
                  <c:v>7.6899999999999996E-2</c:v>
                </c:pt>
              </c:numCache>
            </c:numRef>
          </c:val>
          <c:extLst>
            <c:ext xmlns:c16="http://schemas.microsoft.com/office/drawing/2014/chart" uri="{C3380CC4-5D6E-409C-BE32-E72D297353CC}">
              <c16:uniqueId val="{00000008-4CD4-4739-B387-95F6C00AFC62}"/>
            </c:ext>
          </c:extLst>
        </c:ser>
        <c:dLbls>
          <c:showLegendKey val="0"/>
          <c:showVal val="0"/>
          <c:showCatName val="0"/>
          <c:showSerName val="0"/>
          <c:showPercent val="1"/>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lang="zh-CN" sz="1200" b="1" i="0" u="none" strike="noStrike" kern="1200" cap="none" spc="0" normalizeH="0" baseline="0">
                <a:solidFill>
                  <a:schemeClr val="tx1">
                    <a:lumMod val="65000"/>
                    <a:lumOff val="35000"/>
                  </a:schemeClr>
                </a:solidFill>
                <a:uFill>
                  <a:solidFill>
                    <a:schemeClr val="tx1">
                      <a:lumMod val="65000"/>
                      <a:lumOff val="35000"/>
                    </a:schemeClr>
                  </a:solidFill>
                </a:uFill>
                <a:latin typeface="微软雅黑" panose="020B0503020204020204" pitchFamily="34" charset="-122"/>
                <a:ea typeface="微软雅黑" panose="020B0503020204020204" pitchFamily="34" charset="-122"/>
                <a:cs typeface="+mn-cs"/>
              </a:defRPr>
            </a:pPr>
            <a:endParaRPr lang="zh-CN"/>
          </a:p>
        </c:txPr>
      </c:legendEntry>
      <c:legendEntry>
        <c:idx val="1"/>
        <c:txPr>
          <a:bodyPr rot="0" spcFirstLastPara="1" vertOverflow="ellipsis" vert="horz" wrap="square" anchor="ctr" anchorCtr="1"/>
          <a:lstStyle/>
          <a:p>
            <a:pPr>
              <a:defRPr lang="zh-CN" sz="1200" b="0" i="0" u="none" strike="noStrike" kern="1200" cap="none" spc="0" normalizeH="0" baseline="0">
                <a:solidFill>
                  <a:schemeClr val="tx1">
                    <a:lumMod val="65000"/>
                    <a:lumOff val="35000"/>
                  </a:schemeClr>
                </a:solidFill>
                <a:uFill>
                  <a:solidFill>
                    <a:schemeClr val="tx1">
                      <a:lumMod val="65000"/>
                      <a:lumOff val="35000"/>
                    </a:schemeClr>
                  </a:solidFill>
                </a:uFill>
                <a:latin typeface="微软雅黑" panose="020B0503020204020204" pitchFamily="34" charset="-122"/>
                <a:ea typeface="微软雅黑" panose="020B0503020204020204" pitchFamily="34" charset="-122"/>
                <a:cs typeface="+mn-cs"/>
              </a:defRPr>
            </a:pPr>
            <a:endParaRPr lang="zh-CN"/>
          </a:p>
        </c:txPr>
      </c:legendEntry>
      <c:legendEntry>
        <c:idx val="2"/>
        <c:txPr>
          <a:bodyPr rot="0" spcFirstLastPara="1" vertOverflow="ellipsis" vert="horz" wrap="square" anchor="ctr" anchorCtr="1"/>
          <a:lstStyle/>
          <a:p>
            <a:pPr>
              <a:defRPr lang="zh-CN" sz="1200" b="0" i="0" u="none" strike="noStrike" kern="1200" cap="none" spc="0" normalizeH="0" baseline="0">
                <a:solidFill>
                  <a:schemeClr val="tx1">
                    <a:lumMod val="65000"/>
                    <a:lumOff val="35000"/>
                  </a:schemeClr>
                </a:solidFill>
                <a:uFill>
                  <a:solidFill>
                    <a:schemeClr val="tx1">
                      <a:lumMod val="65000"/>
                      <a:lumOff val="35000"/>
                    </a:schemeClr>
                  </a:solidFill>
                </a:uFill>
                <a:latin typeface="微软雅黑" panose="020B0503020204020204" pitchFamily="34" charset="-122"/>
                <a:ea typeface="微软雅黑" panose="020B0503020204020204" pitchFamily="34" charset="-122"/>
                <a:cs typeface="+mn-cs"/>
              </a:defRPr>
            </a:pPr>
            <a:endParaRPr lang="zh-CN"/>
          </a:p>
        </c:txPr>
      </c:legendEntry>
      <c:legendEntry>
        <c:idx val="3"/>
        <c:txPr>
          <a:bodyPr rot="0" spcFirstLastPara="1" vertOverflow="ellipsis" vert="horz" wrap="square" anchor="ctr" anchorCtr="1"/>
          <a:lstStyle/>
          <a:p>
            <a:pPr>
              <a:defRPr lang="zh-CN" sz="1200" b="0" i="0" u="none" strike="noStrike" kern="1200" cap="none" spc="0" normalizeH="0" baseline="0">
                <a:solidFill>
                  <a:schemeClr val="tx1">
                    <a:lumMod val="65000"/>
                    <a:lumOff val="35000"/>
                  </a:schemeClr>
                </a:solidFill>
                <a:uFill>
                  <a:solidFill>
                    <a:schemeClr val="tx1">
                      <a:lumMod val="65000"/>
                      <a:lumOff val="35000"/>
                    </a:schemeClr>
                  </a:solidFill>
                </a:uFill>
                <a:latin typeface="微软雅黑" panose="020B0503020204020204" pitchFamily="34" charset="-122"/>
                <a:ea typeface="微软雅黑" panose="020B0503020204020204" pitchFamily="34" charset="-122"/>
                <a:cs typeface="+mn-cs"/>
              </a:defRPr>
            </a:pPr>
            <a:endParaRPr lang="zh-CN"/>
          </a:p>
        </c:txPr>
      </c:legendEntry>
      <c:overlay val="0"/>
      <c:spPr>
        <a:solidFill>
          <a:schemeClr val="lt1">
            <a:alpha val="50000"/>
          </a:schemeClr>
        </a:solidFill>
        <a:ln>
          <a:noFill/>
        </a:ln>
        <a:effectLst/>
      </c:spPr>
      <c:txPr>
        <a:bodyPr rot="0" spcFirstLastPara="1" vertOverflow="ellipsis" vert="horz" wrap="square" anchor="ctr" anchorCtr="1"/>
        <a:lstStyle/>
        <a:p>
          <a:pPr>
            <a:defRPr lang="zh-CN" sz="1200" b="0" i="0" u="none" strike="noStrike" kern="1200" cap="none" spc="0" normalizeH="0" baseline="0">
              <a:solidFill>
                <a:schemeClr val="tx1">
                  <a:lumMod val="65000"/>
                  <a:lumOff val="35000"/>
                </a:schemeClr>
              </a:solidFill>
              <a:uFill>
                <a:solidFill>
                  <a:schemeClr val="tx1">
                    <a:lumMod val="65000"/>
                    <a:lumOff val="35000"/>
                  </a:schemeClr>
                </a:solidFill>
              </a:uFill>
              <a:latin typeface="微软雅黑" panose="020B0503020204020204" pitchFamily="34" charset="-122"/>
              <a:ea typeface="微软雅黑" panose="020B0503020204020204" pitchFamily="34" charset="-122"/>
              <a:cs typeface="+mn-cs"/>
            </a:defRPr>
          </a:pPr>
          <a:endParaRPr lang="zh-CN"/>
        </a:p>
      </c:txPr>
    </c:legend>
    <c:plotVisOnly val="1"/>
    <c:dispBlanksAs val="gap"/>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lang="zh-CN" sz="1100">
          <a:latin typeface="仿宋" panose="02010609060101010101" pitchFamily="3" charset="-122"/>
          <a:ea typeface="仿宋" panose="02010609060101010101" pitchFamily="3" charset="-122"/>
        </a:defRPr>
      </a:pPr>
      <a:endParaRPr lang="zh-C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100" baseline="0">
                <a:solidFill>
                  <a:schemeClr val="tx1"/>
                </a:solidFill>
                <a:effectLst/>
                <a:latin typeface="微软雅黑" panose="020B0503020204020204" pitchFamily="34" charset="-122"/>
                <a:ea typeface="微软雅黑" panose="020B0503020204020204" pitchFamily="34" charset="-122"/>
                <a:cs typeface="+mn-cs"/>
              </a:defRPr>
            </a:pPr>
            <a:r>
              <a:rPr lang="zh-CN" altLang="en-US" sz="1400" b="0">
                <a:solidFill>
                  <a:schemeClr val="tx1"/>
                </a:solidFill>
                <a:effectLst/>
                <a:latin typeface="微软雅黑" panose="020B0503020204020204" pitchFamily="34" charset="-122"/>
                <a:ea typeface="微软雅黑" panose="020B0503020204020204" pitchFamily="34" charset="-122"/>
              </a:rPr>
              <a:t>图</a:t>
            </a:r>
            <a:r>
              <a:rPr lang="en-US" altLang="zh-CN" sz="1400" b="0">
                <a:solidFill>
                  <a:schemeClr val="tx1"/>
                </a:solidFill>
                <a:effectLst/>
                <a:latin typeface="微软雅黑" panose="020B0503020204020204" pitchFamily="34" charset="-122"/>
                <a:ea typeface="微软雅黑" panose="020B0503020204020204" pitchFamily="34" charset="-122"/>
              </a:rPr>
              <a:t>5-1 </a:t>
            </a:r>
            <a:r>
              <a:rPr lang="zh-CN" sz="1400" b="0">
                <a:solidFill>
                  <a:schemeClr val="tx1"/>
                </a:solidFill>
                <a:effectLst/>
                <a:latin typeface="微软雅黑" panose="020B0503020204020204" pitchFamily="34" charset="-122"/>
                <a:ea typeface="微软雅黑" panose="020B0503020204020204" pitchFamily="34" charset="-122"/>
              </a:rPr>
              <a:t>锅炉点火系统运行故障率</a:t>
            </a:r>
          </a:p>
        </c:rich>
      </c:tx>
      <c:layout>
        <c:manualLayout>
          <c:xMode val="edge"/>
          <c:yMode val="edge"/>
          <c:x val="0.29548965390954002"/>
          <c:y val="2.9154554225000101E-2"/>
        </c:manualLayout>
      </c:layout>
      <c:overlay val="0"/>
      <c:spPr>
        <a:noFill/>
        <a:ln>
          <a:noFill/>
        </a:ln>
        <a:effectLst/>
      </c:spPr>
      <c:txPr>
        <a:bodyPr rot="0" spcFirstLastPara="1" vertOverflow="ellipsis" vert="horz" wrap="square" anchor="ctr" anchorCtr="1"/>
        <a:lstStyle/>
        <a:p>
          <a:pPr>
            <a:defRPr sz="1400" b="0" i="0" u="none" strike="noStrike" kern="1200" spc="100" baseline="0">
              <a:solidFill>
                <a:schemeClr val="tx1"/>
              </a:solidFill>
              <a:effectLst/>
              <a:latin typeface="微软雅黑" panose="020B0503020204020204" pitchFamily="34" charset="-122"/>
              <a:ea typeface="微软雅黑" panose="020B0503020204020204" pitchFamily="34" charset="-122"/>
              <a:cs typeface="+mn-cs"/>
            </a:defRPr>
          </a:pPr>
          <a:endParaRPr lang="zh-CN"/>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锅炉点火装置及油枪调试的故障率</c:v>
                </c:pt>
              </c:strCache>
            </c:strRef>
          </c:tx>
          <c:spPr>
            <a:solidFill>
              <a:srgbClr val="00B0F0"/>
            </a:solidFill>
            <a:ln>
              <a:solidFill>
                <a:srgbClr val="2E74B5"/>
              </a:solid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contourClr>
                <a:srgbClr val="2E74B5"/>
              </a:contourClr>
            </a:sp3d>
          </c:spPr>
          <c:invertIfNegative val="0"/>
          <c:dLbls>
            <c:dLbl>
              <c:idx val="0"/>
              <c:layout>
                <c:manualLayout>
                  <c:x val="1.16279069767442E-2"/>
                  <c:y val="2.42620299231702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8C0-4208-8F86-CA546A55E880}"/>
                </c:ext>
              </c:extLst>
            </c:dLbl>
            <c:dLbl>
              <c:idx val="1"/>
              <c:layout>
                <c:manualLayout>
                  <c:x val="1.3953488372093001E-2"/>
                  <c:y val="1.61746866154467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8C0-4208-8F86-CA546A55E880}"/>
                </c:ext>
              </c:extLst>
            </c:dLbl>
            <c:dLbl>
              <c:idx val="2"/>
              <c:layout>
                <c:manualLayout>
                  <c:x val="1.2790606116096E-2"/>
                  <c:y val="2.02185174689798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8C0-4208-8F86-CA546A55E880}"/>
                </c:ext>
              </c:extLst>
            </c:dLbl>
            <c:spPr>
              <a:noFill/>
              <a:ln>
                <a:noFill/>
              </a:ln>
              <a:effectLst/>
            </c:spPr>
            <c:txPr>
              <a:bodyPr rot="0" spcFirstLastPara="1" vertOverflow="ellipsis" vert="horz" wrap="square" anchor="ctr" anchorCtr="1"/>
              <a:lstStyle/>
              <a:p>
                <a:pPr>
                  <a:defRPr sz="1000" b="1" i="0" u="none" strike="noStrike" kern="1200" baseline="0">
                    <a:solidFill>
                      <a:srgbClr val="00FF00"/>
                    </a:solidFill>
                    <a:latin typeface="+mn-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Sheet1!$A$2:$A$4</c:f>
              <c:strCache>
                <c:ptCount val="3"/>
                <c:pt idx="0">
                  <c:v>组织历史最好水平</c:v>
                </c:pt>
                <c:pt idx="1">
                  <c:v>行业先进水平</c:v>
                </c:pt>
                <c:pt idx="2">
                  <c:v>业主要求</c:v>
                </c:pt>
              </c:strCache>
            </c:strRef>
          </c:cat>
          <c:val>
            <c:numRef>
              <c:f>Sheet1!$B$2:$B$4</c:f>
              <c:numCache>
                <c:formatCode>0.0%</c:formatCode>
                <c:ptCount val="3"/>
                <c:pt idx="0">
                  <c:v>2.4E-2</c:v>
                </c:pt>
                <c:pt idx="1">
                  <c:v>2.4E-2</c:v>
                </c:pt>
                <c:pt idx="2" formatCode="0%">
                  <c:v>0.04</c:v>
                </c:pt>
              </c:numCache>
            </c:numRef>
          </c:val>
          <c:extLst>
            <c:ext xmlns:c16="http://schemas.microsoft.com/office/drawing/2014/chart" uri="{C3380CC4-5D6E-409C-BE32-E72D297353CC}">
              <c16:uniqueId val="{00000003-78C0-4208-8F86-CA546A55E880}"/>
            </c:ext>
          </c:extLst>
        </c:ser>
        <c:dLbls>
          <c:showLegendKey val="0"/>
          <c:showVal val="1"/>
          <c:showCatName val="0"/>
          <c:showSerName val="0"/>
          <c:showPercent val="0"/>
          <c:showBubbleSize val="0"/>
        </c:dLbls>
        <c:gapWidth val="150"/>
        <c:shape val="box"/>
        <c:axId val="124138384"/>
        <c:axId val="124152112"/>
        <c:axId val="0"/>
      </c:bar3DChart>
      <c:catAx>
        <c:axId val="124138384"/>
        <c:scaling>
          <c:orientation val="minMax"/>
        </c:scaling>
        <c:delete val="0"/>
        <c:axPos val="b"/>
        <c:numFmt formatCode="General" sourceLinked="1"/>
        <c:majorTickMark val="in"/>
        <c:minorTickMark val="none"/>
        <c:tickLblPos val="nextTo"/>
        <c:spPr>
          <a:noFill/>
          <a:ln>
            <a:solidFill>
              <a:schemeClr val="bg1">
                <a:lumMod val="50000"/>
              </a:schemeClr>
            </a:solidFill>
            <a:tailEnd type="triangle"/>
          </a:ln>
          <a:effectLst/>
        </c:spPr>
        <c:txPr>
          <a:bodyPr rot="-60000000" spcFirstLastPara="1" vertOverflow="ellipsis" vert="horz" wrap="square" anchor="ctr" anchorCtr="1"/>
          <a:lstStyle/>
          <a:p>
            <a:pPr>
              <a:defRPr sz="1200" b="0" i="0" u="none" strike="noStrike" kern="1200" baseline="0">
                <a:solidFill>
                  <a:schemeClr val="tx1"/>
                </a:solidFill>
                <a:latin typeface="+mn-lt"/>
                <a:ea typeface="微软雅黑" panose="020B0503020204020204" pitchFamily="34" charset="-122"/>
                <a:cs typeface="+mn-cs"/>
              </a:defRPr>
            </a:pPr>
            <a:endParaRPr lang="zh-CN"/>
          </a:p>
        </c:txPr>
        <c:crossAx val="124152112"/>
        <c:crosses val="autoZero"/>
        <c:auto val="1"/>
        <c:lblAlgn val="ctr"/>
        <c:lblOffset val="100"/>
        <c:noMultiLvlLbl val="0"/>
      </c:catAx>
      <c:valAx>
        <c:axId val="124152112"/>
        <c:scaling>
          <c:orientation val="minMax"/>
        </c:scaling>
        <c:delete val="0"/>
        <c:axPos val="l"/>
        <c:majorGridlines>
          <c:spPr>
            <a:ln w="9525" cap="flat" cmpd="sng" algn="ctr">
              <a:solidFill>
                <a:schemeClr val="dk1">
                  <a:lumMod val="50000"/>
                  <a:lumOff val="50000"/>
                </a:schemeClr>
              </a:solidFill>
              <a:round/>
            </a:ln>
            <a:effectLst/>
          </c:spPr>
        </c:majorGridlines>
        <c:numFmt formatCode="0.0%" sourceLinked="1"/>
        <c:majorTickMark val="in"/>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zh-CN"/>
          </a:p>
        </c:txPr>
        <c:crossAx val="124138384"/>
        <c:crosses val="autoZero"/>
        <c:crossBetween val="between"/>
      </c:valAx>
      <c:spPr>
        <a:noFill/>
        <a:ln>
          <a:noFill/>
        </a:ln>
        <a:effectLst/>
      </c:spPr>
    </c:plotArea>
    <c:plotVisOnly val="1"/>
    <c:dispBlanksAs val="gap"/>
    <c:showDLblsOverMax val="0"/>
  </c:chart>
  <c:spPr>
    <a:gradFill flip="none" rotWithShape="1">
      <a:gsLst>
        <a:gs pos="0">
          <a:srgbClr val="F5BE98"/>
        </a:gs>
        <a:gs pos="99000">
          <a:schemeClr val="bg1"/>
        </a:gs>
        <a:gs pos="100000">
          <a:srgbClr val="FADFCC"/>
        </a:gs>
        <a:gs pos="98000">
          <a:srgbClr val="FADFCC"/>
        </a:gs>
        <a:gs pos="62000">
          <a:srgbClr val="F5BE98"/>
        </a:gs>
        <a:gs pos="0">
          <a:srgbClr val="EB7D31"/>
        </a:gs>
      </a:gsLst>
      <a:lin ang="5400000" scaled="1"/>
      <a:tileRect/>
    </a:gradFill>
    <a:ln>
      <a:noFill/>
    </a:ln>
    <a:effectLst/>
  </c:spPr>
  <c:txPr>
    <a:bodyPr/>
    <a:lstStyle/>
    <a:p>
      <a:pPr>
        <a:defRPr>
          <a:solidFill>
            <a:schemeClr val="bg1"/>
          </a:solidFill>
        </a:defRPr>
      </a:pPr>
      <a:endParaRPr lang="zh-C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202898550725"/>
          <c:y val="4.6481856581306172E-2"/>
          <c:w val="0.83991304347826101"/>
          <c:h val="0.86579506647225413"/>
        </c:manualLayout>
      </c:layout>
      <c:barChart>
        <c:barDir val="col"/>
        <c:grouping val="clustered"/>
        <c:varyColors val="0"/>
        <c:ser>
          <c:idx val="0"/>
          <c:order val="0"/>
          <c:tx>
            <c:strRef>
              <c:f>Sheet1!$B$1</c:f>
              <c:strCache>
                <c:ptCount val="1"/>
                <c:pt idx="0">
                  <c:v>系列 1</c:v>
                </c:pt>
              </c:strCache>
            </c:strRef>
          </c:tx>
          <c:spPr>
            <a:solidFill>
              <a:srgbClr val="FFFF99"/>
            </a:solidFill>
            <a:ln w="25400">
              <a:solidFill>
                <a:srgbClr val="2497C0"/>
              </a:solid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spPr>
              <a:solidFill>
                <a:srgbClr val="FBF86E"/>
              </a:solidFill>
              <a:ln w="25400">
                <a:solidFill>
                  <a:srgbClr val="2497C0"/>
                </a:solid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0-FFD4-44D0-85E1-94B7FA45AA65}"/>
              </c:ext>
            </c:extLst>
          </c:dPt>
          <c:dPt>
            <c:idx val="1"/>
            <c:invertIfNegative val="0"/>
            <c:bubble3D val="0"/>
            <c:spPr>
              <a:solidFill>
                <a:srgbClr val="FBF86E"/>
              </a:solidFill>
              <a:ln w="25400">
                <a:solidFill>
                  <a:srgbClr val="2497C0"/>
                </a:solid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FFD4-44D0-85E1-94B7FA45AA65}"/>
              </c:ext>
            </c:extLst>
          </c:dPt>
          <c:dLbls>
            <c:dLbl>
              <c:idx val="0"/>
              <c:layout>
                <c:manualLayout>
                  <c:x val="2.1501682537852899E-2"/>
                  <c:y val="-6.9677636161485146E-2"/>
                </c:manualLayout>
              </c:layout>
              <c:dLblPos val="inEnd"/>
              <c:showLegendKey val="0"/>
              <c:showVal val="1"/>
              <c:showCatName val="0"/>
              <c:showSerName val="0"/>
              <c:showPercent val="0"/>
              <c:showBubbleSize val="0"/>
              <c:extLst>
                <c:ext xmlns:c15="http://schemas.microsoft.com/office/drawing/2012/chart" uri="{CE6537A1-D6FC-4f65-9D91-7224C49458BB}">
                  <c15:layout>
                    <c:manualLayout>
                      <c:w val="0.1028730444092673"/>
                      <c:h val="6.8694196753417508E-2"/>
                    </c:manualLayout>
                  </c15:layout>
                </c:ext>
                <c:ext xmlns:c16="http://schemas.microsoft.com/office/drawing/2014/chart" uri="{C3380CC4-5D6E-409C-BE32-E72D297353CC}">
                  <c16:uniqueId val="{00000000-FFD4-44D0-85E1-94B7FA45AA65}"/>
                </c:ext>
              </c:extLst>
            </c:dLbl>
            <c:dLbl>
              <c:idx val="1"/>
              <c:layout>
                <c:manualLayout>
                  <c:x val="2.02898550724638E-3"/>
                  <c:y val="-7.6867030965391603E-2"/>
                </c:manualLayout>
              </c:layout>
              <c:numFmt formatCode="0.0%" sourceLinked="0"/>
              <c:spPr>
                <a:noFill/>
                <a:ln>
                  <a:noFill/>
                </a:ln>
                <a:effectLst/>
              </c:spPr>
              <c:txPr>
                <a:bodyPr rot="0" spcFirstLastPara="1" vertOverflow="ellipsis" vert="horz" wrap="square" lIns="38100" tIns="19050" rIns="38100" bIns="19050" anchor="ctr" anchorCtr="1"/>
                <a:lstStyle/>
                <a:p>
                  <a:pPr>
                    <a:defRPr lang="zh-CN" sz="1000" b="0"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FD4-44D0-85E1-94B7FA45AA65}"/>
                </c:ext>
              </c:extLst>
            </c:dLbl>
            <c:numFmt formatCode="0.00%" sourceLinked="0"/>
            <c:spPr>
              <a:noFill/>
              <a:ln>
                <a:noFill/>
              </a:ln>
              <a:effectLst/>
            </c:spPr>
            <c:txPr>
              <a:bodyPr rot="0" spcFirstLastPara="1" vertOverflow="ellipsis" vert="horz" wrap="square" lIns="38100" tIns="19050" rIns="38100" bIns="19050" anchor="ctr" anchorCtr="1"/>
              <a:lstStyle/>
              <a:p>
                <a:pPr>
                  <a:defRPr lang="zh-CN" sz="1000" b="0"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Sheet1!$A$2:$A$3</c:f>
              <c:strCache>
                <c:ptCount val="2"/>
                <c:pt idx="0">
                  <c:v>现状值</c:v>
                </c:pt>
                <c:pt idx="1">
                  <c:v>目标值</c:v>
                </c:pt>
              </c:strCache>
            </c:strRef>
          </c:cat>
          <c:val>
            <c:numRef>
              <c:f>Sheet1!$B$2:$B$3</c:f>
              <c:numCache>
                <c:formatCode>0.0%</c:formatCode>
                <c:ptCount val="2"/>
                <c:pt idx="0" formatCode="0.00%">
                  <c:v>7.3800000000000004E-2</c:v>
                </c:pt>
                <c:pt idx="1">
                  <c:v>2.5000000000000001E-2</c:v>
                </c:pt>
              </c:numCache>
            </c:numRef>
          </c:val>
          <c:extLst>
            <c:ext xmlns:c16="http://schemas.microsoft.com/office/drawing/2014/chart" uri="{C3380CC4-5D6E-409C-BE32-E72D297353CC}">
              <c16:uniqueId val="{00000002-FFD4-44D0-85E1-94B7FA45AA65}"/>
            </c:ext>
          </c:extLst>
        </c:ser>
        <c:dLbls>
          <c:showLegendKey val="0"/>
          <c:showVal val="1"/>
          <c:showCatName val="0"/>
          <c:showSerName val="0"/>
          <c:showPercent val="0"/>
          <c:showBubbleSize val="0"/>
        </c:dLbls>
        <c:gapWidth val="100"/>
        <c:overlap val="-24"/>
        <c:axId val="1860435631"/>
        <c:axId val="1860437295"/>
      </c:barChart>
      <c:catAx>
        <c:axId val="1860435631"/>
        <c:scaling>
          <c:orientation val="minMax"/>
        </c:scaling>
        <c:delete val="0"/>
        <c:axPos val="b"/>
        <c:numFmt formatCode="0.0%" sourceLinked="0"/>
        <c:majorTickMark val="in"/>
        <c:minorTickMark val="none"/>
        <c:tickLblPos val="nextTo"/>
        <c:spPr>
          <a:noFill/>
          <a:ln w="9525" cap="flat" cmpd="sng" algn="ctr">
            <a:solidFill>
              <a:schemeClr val="tx1">
                <a:lumMod val="65000"/>
                <a:lumOff val="35000"/>
                <a:alpha val="54000"/>
              </a:schemeClr>
            </a:solidFill>
            <a:round/>
            <a:tailEnd type="triangle"/>
          </a:ln>
          <a:effectLst/>
        </c:spPr>
        <c:txPr>
          <a:bodyPr rot="-60000000" spcFirstLastPara="1" vertOverflow="ellipsis" vert="horz" wrap="square" anchor="ctr" anchorCtr="1"/>
          <a:lstStyle/>
          <a:p>
            <a:pPr>
              <a:defRPr lang="zh-CN" sz="1100" b="0"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crossAx val="1860437295"/>
        <c:crosses val="autoZero"/>
        <c:auto val="1"/>
        <c:lblAlgn val="ctr"/>
        <c:lblOffset val="100"/>
        <c:noMultiLvlLbl val="0"/>
      </c:catAx>
      <c:valAx>
        <c:axId val="1860437295"/>
        <c:scaling>
          <c:orientation val="minMax"/>
          <c:max val="0.1"/>
          <c:min val="0"/>
        </c:scaling>
        <c:delete val="0"/>
        <c:axPos val="l"/>
        <c:majorGridlines>
          <c:spPr>
            <a:ln w="9525" cap="flat" cmpd="sng" algn="ctr">
              <a:solidFill>
                <a:schemeClr val="tx1">
                  <a:alpha val="10000"/>
                </a:schemeClr>
              </a:solidFill>
              <a:round/>
            </a:ln>
            <a:effectLst/>
          </c:spPr>
        </c:majorGridlines>
        <c:title>
          <c:tx>
            <c:rich>
              <a:bodyPr rot="-5400000" spcFirstLastPara="1" vertOverflow="ellipsis" vert="horz" wrap="square" anchor="ctr" anchorCtr="1"/>
              <a:lstStyle/>
              <a:p>
                <a:pPr>
                  <a:defRPr lang="zh-CN" sz="900" b="0" i="0" u="none" strike="noStrike" kern="1200" cap="all" baseline="0">
                    <a:solidFill>
                      <a:schemeClr val="tx1"/>
                    </a:solidFill>
                    <a:latin typeface="微软雅黑" panose="020B0503020204020204" pitchFamily="34" charset="-122"/>
                    <a:ea typeface="微软雅黑" panose="020B0503020204020204" pitchFamily="34" charset="-122"/>
                    <a:cs typeface="+mn-cs"/>
                  </a:defRPr>
                </a:pPr>
                <a:r>
                  <a:rPr lang="zh-CN" b="0">
                    <a:latin typeface="微软雅黑" panose="020B0503020204020204" pitchFamily="34" charset="-122"/>
                    <a:ea typeface="微软雅黑" panose="020B0503020204020204" pitchFamily="34" charset="-122"/>
                  </a:rPr>
                  <a:t>故障率</a:t>
                </a:r>
                <a:r>
                  <a:rPr lang="en-US" b="0">
                    <a:latin typeface="微软雅黑" panose="020B0503020204020204" pitchFamily="34" charset="-122"/>
                    <a:ea typeface="微软雅黑" panose="020B0503020204020204" pitchFamily="34" charset="-122"/>
                  </a:rPr>
                  <a:t>/%</a:t>
                </a:r>
              </a:p>
            </c:rich>
          </c:tx>
          <c:overlay val="0"/>
          <c:spPr>
            <a:noFill/>
            <a:ln>
              <a:noFill/>
            </a:ln>
            <a:effectLst/>
          </c:spPr>
          <c:txPr>
            <a:bodyPr rot="-5400000" spcFirstLastPara="1" vertOverflow="ellipsis" vert="horz" wrap="square" anchor="ctr" anchorCtr="1"/>
            <a:lstStyle/>
            <a:p>
              <a:pPr>
                <a:defRPr lang="zh-CN" sz="900" b="0" i="0" u="none" strike="noStrike" kern="1200" cap="all" baseline="0">
                  <a:solidFill>
                    <a:schemeClr val="tx1"/>
                  </a:solidFill>
                  <a:latin typeface="微软雅黑" panose="020B0503020204020204" pitchFamily="34" charset="-122"/>
                  <a:ea typeface="微软雅黑" panose="020B0503020204020204" pitchFamily="34" charset="-122"/>
                  <a:cs typeface="+mn-cs"/>
                </a:defRPr>
              </a:pPr>
              <a:endParaRPr lang="zh-CN"/>
            </a:p>
          </c:txPr>
        </c:title>
        <c:numFmt formatCode="0%" sourceLinked="0"/>
        <c:majorTickMark val="in"/>
        <c:minorTickMark val="none"/>
        <c:tickLblPos val="nextTo"/>
        <c:spPr>
          <a:noFill/>
          <a:ln>
            <a:solidFill>
              <a:schemeClr val="bg1">
                <a:lumMod val="50000"/>
                <a:alpha val="88000"/>
              </a:schemeClr>
            </a:solidFill>
            <a:tailEnd type="triangle"/>
          </a:ln>
          <a:effectLst/>
        </c:spPr>
        <c:txPr>
          <a:bodyPr rot="-60000000" spcFirstLastPara="1" vertOverflow="ellipsis" vert="horz" wrap="square" anchor="ctr" anchorCtr="1"/>
          <a:lstStyle/>
          <a:p>
            <a:pPr>
              <a:defRPr lang="zh-CN" sz="1000" b="0"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crossAx val="1860435631"/>
        <c:crosses val="autoZero"/>
        <c:crossBetween val="between"/>
      </c:valAx>
      <c:spPr>
        <a:noFill/>
        <a:ln>
          <a:noFill/>
        </a:ln>
        <a:effectLst/>
      </c:spPr>
    </c:plotArea>
    <c:plotVisOnly val="1"/>
    <c:dispBlanksAs val="gap"/>
    <c:showDLblsOverMax val="0"/>
  </c:chart>
  <c:spPr>
    <a:gradFill flip="none" rotWithShape="1">
      <a:gsLst>
        <a:gs pos="100000">
          <a:schemeClr val="bg1"/>
        </a:gs>
        <a:gs pos="99000">
          <a:srgbClr val="FAEAE1"/>
        </a:gs>
        <a:gs pos="98000">
          <a:srgbClr val="F4D5C3"/>
        </a:gs>
        <a:gs pos="100000">
          <a:srgbClr val="F8E3D7"/>
        </a:gs>
        <a:gs pos="100000">
          <a:srgbClr val="F2CEB9"/>
        </a:gs>
        <a:gs pos="77000">
          <a:srgbClr val="F0C6AF"/>
        </a:gs>
        <a:gs pos="30000">
          <a:srgbClr val="E18D5F"/>
        </a:gs>
        <a:gs pos="0">
          <a:srgbClr val="ED7D31"/>
        </a:gs>
        <a:gs pos="100000">
          <a:schemeClr val="bg1"/>
        </a:gs>
      </a:gsLst>
      <a:lin ang="5400000" scaled="1"/>
      <a:tileRect/>
    </a:gradFill>
    <a:ln>
      <a:noFill/>
    </a:ln>
    <a:effectLst/>
  </c:spPr>
  <c:txPr>
    <a:bodyPr/>
    <a:lstStyle/>
    <a:p>
      <a:pPr>
        <a:defRPr lang="zh-CN">
          <a:solidFill>
            <a:schemeClr val="tx1"/>
          </a:solidFill>
          <a:latin typeface="华文仿宋" panose="02010600040101010101" pitchFamily="2" charset="-122"/>
          <a:ea typeface="华文仿宋" panose="02010600040101010101" pitchFamily="2" charset="-122"/>
        </a:defRPr>
      </a:pPr>
      <a:endParaRPr lang="zh-CN"/>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zh-CN" sz="1400" b="1" i="0" u="none" strike="noStrike" kern="1200" cap="none" spc="0" normalizeH="0" baseline="0">
                <a:solidFill>
                  <a:schemeClr val="tx1">
                    <a:lumMod val="75000"/>
                    <a:lumOff val="25000"/>
                  </a:schemeClr>
                </a:solidFill>
                <a:uFill>
                  <a:solidFill>
                    <a:schemeClr val="tx1">
                      <a:lumMod val="75000"/>
                      <a:lumOff val="25000"/>
                    </a:schemeClr>
                  </a:solidFill>
                </a:uFill>
                <a:latin typeface="宋体" panose="02010600030101010101" charset="-122"/>
                <a:ea typeface="宋体" panose="02010600030101010101" charset="-122"/>
                <a:cs typeface="+mn-cs"/>
              </a:defRPr>
            </a:pPr>
            <a:r>
              <a:rPr lang="zh-CN" altLang="en-US" sz="1400" u="none" strike="noStrike" cap="none" normalizeH="0">
                <a:solidFill>
                  <a:schemeClr val="tx1">
                    <a:lumMod val="75000"/>
                    <a:lumOff val="25000"/>
                  </a:schemeClr>
                </a:solidFill>
                <a:uFill>
                  <a:solidFill>
                    <a:schemeClr val="tx1">
                      <a:lumMod val="75000"/>
                      <a:lumOff val="25000"/>
                    </a:schemeClr>
                  </a:solidFill>
                </a:uFill>
                <a:latin typeface="宋体" panose="02010600030101010101" charset="-122"/>
                <a:ea typeface="宋体" panose="02010600030101010101" charset="-122"/>
              </a:rPr>
              <a:t>图</a:t>
            </a:r>
            <a:r>
              <a:rPr lang="en-US" altLang="zh-CN" sz="1400" u="none" strike="noStrike" cap="none" normalizeH="0">
                <a:solidFill>
                  <a:schemeClr val="tx1">
                    <a:lumMod val="75000"/>
                    <a:lumOff val="25000"/>
                  </a:schemeClr>
                </a:solidFill>
                <a:uFill>
                  <a:solidFill>
                    <a:schemeClr val="tx1">
                      <a:lumMod val="75000"/>
                      <a:lumOff val="25000"/>
                    </a:schemeClr>
                  </a:solidFill>
                </a:uFill>
                <a:latin typeface="宋体" panose="02010600030101010101" charset="-122"/>
                <a:ea typeface="宋体" panose="02010600030101010101" charset="-122"/>
              </a:rPr>
              <a:t>7-4 </a:t>
            </a:r>
            <a:r>
              <a:rPr lang="zh-CN" altLang="en-US" sz="1400" u="none" strike="noStrike" cap="none" normalizeH="0">
                <a:solidFill>
                  <a:schemeClr val="tx1">
                    <a:lumMod val="75000"/>
                    <a:lumOff val="25000"/>
                  </a:schemeClr>
                </a:solidFill>
                <a:uFill>
                  <a:solidFill>
                    <a:schemeClr val="tx1">
                      <a:lumMod val="75000"/>
                      <a:lumOff val="25000"/>
                    </a:schemeClr>
                  </a:solidFill>
                </a:uFill>
                <a:latin typeface="宋体" panose="02010600030101010101" charset="-122"/>
                <a:ea typeface="宋体" panose="02010600030101010101" charset="-122"/>
              </a:rPr>
              <a:t>运行</a:t>
            </a:r>
            <a:r>
              <a:rPr lang="zh-CN" sz="1400" u="none" strike="noStrike" cap="none" normalizeH="0">
                <a:solidFill>
                  <a:schemeClr val="tx1">
                    <a:lumMod val="75000"/>
                    <a:lumOff val="25000"/>
                  </a:schemeClr>
                </a:solidFill>
                <a:uFill>
                  <a:solidFill>
                    <a:schemeClr val="tx1">
                      <a:lumMod val="75000"/>
                      <a:lumOff val="25000"/>
                    </a:schemeClr>
                  </a:solidFill>
                </a:uFill>
                <a:latin typeface="宋体" panose="02010600030101010101" charset="-122"/>
                <a:ea typeface="宋体" panose="02010600030101010101" charset="-122"/>
              </a:rPr>
              <a:t>人员</a:t>
            </a:r>
            <a:r>
              <a:rPr lang="zh-CN" altLang="en-US" sz="1400" u="none" strike="noStrike" cap="none" normalizeH="0">
                <a:solidFill>
                  <a:schemeClr val="tx1">
                    <a:lumMod val="75000"/>
                    <a:lumOff val="25000"/>
                  </a:schemeClr>
                </a:solidFill>
                <a:uFill>
                  <a:solidFill>
                    <a:schemeClr val="tx1">
                      <a:lumMod val="75000"/>
                      <a:lumOff val="25000"/>
                    </a:schemeClr>
                  </a:solidFill>
                </a:uFill>
                <a:latin typeface="宋体" panose="02010600030101010101" charset="-122"/>
                <a:ea typeface="宋体" panose="02010600030101010101" charset="-122"/>
              </a:rPr>
              <a:t>班组</a:t>
            </a:r>
            <a:r>
              <a:rPr lang="zh-CN" sz="1400" u="none" strike="noStrike" cap="none" normalizeH="0">
                <a:solidFill>
                  <a:schemeClr val="tx1">
                    <a:lumMod val="75000"/>
                    <a:lumOff val="25000"/>
                  </a:schemeClr>
                </a:solidFill>
                <a:uFill>
                  <a:solidFill>
                    <a:schemeClr val="tx1">
                      <a:lumMod val="75000"/>
                      <a:lumOff val="25000"/>
                    </a:schemeClr>
                  </a:solidFill>
                </a:uFill>
                <a:latin typeface="宋体" panose="02010600030101010101" charset="-122"/>
                <a:ea typeface="宋体" panose="02010600030101010101" charset="-122"/>
              </a:rPr>
              <a:t>属性调查图</a:t>
            </a:r>
          </a:p>
        </c:rich>
      </c:tx>
      <c:overlay val="0"/>
      <c:spPr>
        <a:noFill/>
        <a:ln>
          <a:noFill/>
        </a:ln>
        <a:effectLst/>
      </c:spPr>
      <c:txPr>
        <a:bodyPr rot="0" spcFirstLastPara="1" vertOverflow="ellipsis" vert="horz" wrap="square" anchor="ctr" anchorCtr="1"/>
        <a:lstStyle/>
        <a:p>
          <a:pPr>
            <a:defRPr lang="zh-CN" sz="1400" b="1" i="0" u="none" strike="noStrike" kern="1200" cap="none" spc="0" normalizeH="0" baseline="0">
              <a:solidFill>
                <a:schemeClr val="tx1">
                  <a:lumMod val="75000"/>
                  <a:lumOff val="25000"/>
                </a:schemeClr>
              </a:solidFill>
              <a:uFill>
                <a:solidFill>
                  <a:schemeClr val="tx1">
                    <a:lumMod val="75000"/>
                    <a:lumOff val="25000"/>
                  </a:schemeClr>
                </a:solidFill>
              </a:uFill>
              <a:latin typeface="宋体" panose="02010600030101010101" charset="-122"/>
              <a:ea typeface="宋体" panose="02010600030101010101" charset="-122"/>
              <a:cs typeface="+mn-cs"/>
            </a:defRPr>
          </a:pPr>
          <a:endParaRPr lang="zh-CN"/>
        </a:p>
      </c:txPr>
    </c:title>
    <c:autoTitleDeleted val="0"/>
    <c:plotArea>
      <c:layout/>
      <c:pieChart>
        <c:varyColors val="1"/>
        <c:ser>
          <c:idx val="0"/>
          <c:order val="0"/>
          <c:tx>
            <c:strRef>
              <c:f>Sheet1!$B$1</c:f>
              <c:strCache>
                <c:ptCount val="1"/>
                <c:pt idx="0">
                  <c:v>占比</c:v>
                </c:pt>
              </c:strCache>
            </c:strRef>
          </c:tx>
          <c:dPt>
            <c:idx val="0"/>
            <c:bubble3D val="0"/>
            <c:spPr>
              <a:solidFill>
                <a:srgbClr val="00B0F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7A97-4757-BC69-44AA6E2EB206}"/>
              </c:ext>
            </c:extLst>
          </c:dPt>
          <c:dPt>
            <c:idx val="1"/>
            <c:bubble3D val="0"/>
            <c:spPr>
              <a:solidFill>
                <a:srgbClr val="FF0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7A97-4757-BC69-44AA6E2EB206}"/>
              </c:ext>
            </c:extLst>
          </c:dPt>
          <c:dPt>
            <c:idx val="2"/>
            <c:bubble3D val="0"/>
            <c:spPr>
              <a:solidFill>
                <a:srgbClr val="00FF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7A97-4757-BC69-44AA6E2EB206}"/>
              </c:ext>
            </c:extLst>
          </c:dPt>
          <c:dPt>
            <c:idx val="3"/>
            <c:bubble3D val="0"/>
            <c:spPr>
              <a:solidFill>
                <a:srgbClr val="FFFF00"/>
              </a:solidFill>
              <a:ln w="6350">
                <a:solidFill>
                  <a:schemeClr val="accent1"/>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7A97-4757-BC69-44AA6E2EB206}"/>
              </c:ext>
            </c:extLst>
          </c:dPt>
          <c:dLbls>
            <c:numFmt formatCode="0%" sourceLinked="0"/>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lstStyle/>
              <a:p>
                <a:pPr>
                  <a:defRPr lang="zh-CN" sz="1000" b="1" i="0" u="none" strike="noStrike" kern="1200" baseline="0">
                    <a:solidFill>
                      <a:schemeClr val="lt1"/>
                    </a:solidFill>
                    <a:latin typeface="宋体" panose="02010600030101010101" charset="-122"/>
                    <a:ea typeface="宋体" panose="02010600030101010101" charset="-122"/>
                    <a:cs typeface="+mn-cs"/>
                  </a:defRPr>
                </a:pPr>
                <a:endParaRPr lang="zh-CN"/>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三值</c:v>
                </c:pt>
                <c:pt idx="1">
                  <c:v>二值</c:v>
                </c:pt>
                <c:pt idx="2">
                  <c:v>四值</c:v>
                </c:pt>
                <c:pt idx="3">
                  <c:v>一值</c:v>
                </c:pt>
              </c:strCache>
            </c:strRef>
          </c:cat>
          <c:val>
            <c:numRef>
              <c:f>Sheet1!$B$2:$B$5</c:f>
              <c:numCache>
                <c:formatCode>0%</c:formatCode>
                <c:ptCount val="4"/>
                <c:pt idx="0">
                  <c:v>0.27</c:v>
                </c:pt>
                <c:pt idx="1">
                  <c:v>0.26</c:v>
                </c:pt>
                <c:pt idx="2">
                  <c:v>0.24</c:v>
                </c:pt>
                <c:pt idx="3">
                  <c:v>0.23</c:v>
                </c:pt>
              </c:numCache>
            </c:numRef>
          </c:val>
          <c:extLst>
            <c:ext xmlns:c16="http://schemas.microsoft.com/office/drawing/2014/chart" uri="{C3380CC4-5D6E-409C-BE32-E72D297353CC}">
              <c16:uniqueId val="{00000008-7A97-4757-BC69-44AA6E2EB206}"/>
            </c:ext>
          </c:extLst>
        </c:ser>
        <c:dLbls>
          <c:showLegendKey val="0"/>
          <c:showVal val="0"/>
          <c:showCatName val="0"/>
          <c:showSerName val="0"/>
          <c:showPercent val="1"/>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lang="zh-CN" sz="900" b="0" i="0" u="none" strike="noStrike" kern="1200" cap="none" spc="0" normalizeH="0" baseline="0">
                <a:solidFill>
                  <a:schemeClr val="tx1">
                    <a:lumMod val="75000"/>
                    <a:lumOff val="25000"/>
                  </a:schemeClr>
                </a:solidFill>
                <a:uFill>
                  <a:solidFill>
                    <a:schemeClr val="tx1">
                      <a:lumMod val="75000"/>
                      <a:lumOff val="25000"/>
                    </a:schemeClr>
                  </a:solidFill>
                </a:uFill>
                <a:latin typeface="宋体" panose="02010600030101010101" charset="-122"/>
                <a:ea typeface="宋体" panose="02010600030101010101" charset="-122"/>
                <a:cs typeface="+mn-cs"/>
              </a:defRPr>
            </a:pPr>
            <a:endParaRPr lang="zh-CN"/>
          </a:p>
        </c:txPr>
      </c:legendEntry>
      <c:legendEntry>
        <c:idx val="1"/>
        <c:txPr>
          <a:bodyPr rot="0" spcFirstLastPara="1" vertOverflow="ellipsis" vert="horz" wrap="square" anchor="ctr" anchorCtr="1"/>
          <a:lstStyle/>
          <a:p>
            <a:pPr>
              <a:defRPr lang="zh-CN" sz="900" b="0" i="0" u="none" strike="noStrike" kern="1200" cap="none" spc="0" normalizeH="0" baseline="0">
                <a:solidFill>
                  <a:schemeClr val="tx1">
                    <a:lumMod val="75000"/>
                    <a:lumOff val="25000"/>
                  </a:schemeClr>
                </a:solidFill>
                <a:uFill>
                  <a:solidFill>
                    <a:schemeClr val="tx1">
                      <a:lumMod val="75000"/>
                      <a:lumOff val="25000"/>
                    </a:schemeClr>
                  </a:solidFill>
                </a:uFill>
                <a:latin typeface="宋体" panose="02010600030101010101" charset="-122"/>
                <a:ea typeface="宋体" panose="02010600030101010101" charset="-122"/>
                <a:cs typeface="+mn-cs"/>
              </a:defRPr>
            </a:pPr>
            <a:endParaRPr lang="zh-CN"/>
          </a:p>
        </c:txPr>
      </c:legendEntry>
      <c:legendEntry>
        <c:idx val="2"/>
        <c:txPr>
          <a:bodyPr rot="0" spcFirstLastPara="1" vertOverflow="ellipsis" vert="horz" wrap="square" anchor="ctr" anchorCtr="1"/>
          <a:lstStyle/>
          <a:p>
            <a:pPr>
              <a:defRPr lang="zh-CN" sz="900" b="0" i="0" u="none" strike="noStrike" kern="1200" cap="none" spc="0" normalizeH="0" baseline="0">
                <a:solidFill>
                  <a:schemeClr val="tx1">
                    <a:lumMod val="75000"/>
                    <a:lumOff val="25000"/>
                  </a:schemeClr>
                </a:solidFill>
                <a:uFill>
                  <a:solidFill>
                    <a:schemeClr val="tx1">
                      <a:lumMod val="75000"/>
                      <a:lumOff val="25000"/>
                    </a:schemeClr>
                  </a:solidFill>
                </a:uFill>
                <a:latin typeface="宋体" panose="02010600030101010101" charset="-122"/>
                <a:ea typeface="宋体" panose="02010600030101010101" charset="-122"/>
                <a:cs typeface="+mn-cs"/>
              </a:defRPr>
            </a:pPr>
            <a:endParaRPr lang="zh-CN"/>
          </a:p>
        </c:txPr>
      </c:legendEntry>
      <c:legendEntry>
        <c:idx val="3"/>
        <c:txPr>
          <a:bodyPr rot="0" spcFirstLastPara="1" vertOverflow="ellipsis" vert="horz" wrap="square" anchor="ctr" anchorCtr="1"/>
          <a:lstStyle/>
          <a:p>
            <a:pPr>
              <a:defRPr lang="zh-CN" sz="900" b="0" i="0" u="none" strike="noStrike" kern="1200" cap="none" spc="0" normalizeH="0" baseline="0">
                <a:solidFill>
                  <a:schemeClr val="tx1">
                    <a:lumMod val="75000"/>
                    <a:lumOff val="25000"/>
                  </a:schemeClr>
                </a:solidFill>
                <a:uFill>
                  <a:solidFill>
                    <a:schemeClr val="tx1">
                      <a:lumMod val="75000"/>
                      <a:lumOff val="25000"/>
                    </a:schemeClr>
                  </a:solidFill>
                </a:uFill>
                <a:latin typeface="宋体" panose="02010600030101010101" charset="-122"/>
                <a:ea typeface="宋体" panose="02010600030101010101" charset="-122"/>
                <a:cs typeface="+mn-cs"/>
              </a:defRPr>
            </a:pPr>
            <a:endParaRPr lang="zh-CN"/>
          </a:p>
        </c:txPr>
      </c:legendEntry>
      <c:overlay val="0"/>
      <c:spPr>
        <a:solidFill>
          <a:schemeClr val="lt1">
            <a:lumMod val="95000"/>
            <a:alpha val="39000"/>
          </a:schemeClr>
        </a:solidFill>
        <a:ln>
          <a:noFill/>
        </a:ln>
        <a:effectLst/>
      </c:spPr>
      <c:txPr>
        <a:bodyPr rot="0" spcFirstLastPara="1" vertOverflow="ellipsis" vert="horz" wrap="square" anchor="ctr" anchorCtr="1"/>
        <a:lstStyle/>
        <a:p>
          <a:pPr>
            <a:defRPr lang="zh-CN" sz="900" b="0" i="0" u="none" strike="noStrike" kern="1200" cap="none" spc="0" normalizeH="0" baseline="0">
              <a:solidFill>
                <a:schemeClr val="tx1">
                  <a:lumMod val="75000"/>
                  <a:lumOff val="25000"/>
                </a:schemeClr>
              </a:solidFill>
              <a:uFill>
                <a:solidFill>
                  <a:schemeClr val="tx1">
                    <a:lumMod val="75000"/>
                    <a:lumOff val="25000"/>
                  </a:schemeClr>
                </a:solidFill>
              </a:uFill>
              <a:latin typeface="宋体" panose="02010600030101010101" charset="-122"/>
              <a:ea typeface="宋体" panose="02010600030101010101" charset="-122"/>
              <a:cs typeface="+mn-cs"/>
            </a:defRPr>
          </a:pPr>
          <a:endParaRPr lang="zh-CN"/>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lang="zh-CN">
          <a:latin typeface="华文仿宋" panose="02010600040101010101" pitchFamily="2" charset="-122"/>
          <a:ea typeface="华文仿宋" panose="02010600040101010101" pitchFamily="2" charset="-122"/>
        </a:defRPr>
      </a:pPr>
      <a:endParaRPr lang="zh-CN"/>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400" b="0" i="0" u="none" strike="noStrike" kern="1200" cap="none" baseline="0">
                <a:solidFill>
                  <a:schemeClr val="tx1"/>
                </a:solidFill>
                <a:latin typeface="微软雅黑" panose="020B0503020204020204" pitchFamily="34" charset="-122"/>
                <a:ea typeface="微软雅黑" panose="020B0503020204020204" pitchFamily="34" charset="-122"/>
                <a:cs typeface="+mn-cs"/>
              </a:defRPr>
            </a:pPr>
            <a:r>
              <a:rPr lang="zh-CN" altLang="en-US" b="0">
                <a:latin typeface="微软雅黑" panose="020B0503020204020204" pitchFamily="34" charset="-122"/>
                <a:ea typeface="微软雅黑" panose="020B0503020204020204" pitchFamily="34" charset="-122"/>
              </a:rPr>
              <a:t>图</a:t>
            </a:r>
            <a:r>
              <a:rPr lang="en-US" altLang="zh-CN" b="0">
                <a:latin typeface="微软雅黑" panose="020B0503020204020204" pitchFamily="34" charset="-122"/>
                <a:ea typeface="微软雅黑" panose="020B0503020204020204" pitchFamily="34" charset="-122"/>
              </a:rPr>
              <a:t>7-5 </a:t>
            </a:r>
            <a:r>
              <a:rPr lang="zh-CN" b="0">
                <a:latin typeface="微软雅黑" panose="020B0503020204020204" pitchFamily="34" charset="-122"/>
                <a:ea typeface="微软雅黑" panose="020B0503020204020204" pitchFamily="34" charset="-122"/>
              </a:rPr>
              <a:t>要因确认一症结影响对照图</a:t>
            </a:r>
          </a:p>
        </c:rich>
      </c:tx>
      <c:layout>
        <c:manualLayout>
          <c:xMode val="edge"/>
          <c:yMode val="edge"/>
          <c:x val="0.23227031131359099"/>
          <c:y val="2.0833333333333301E-2"/>
        </c:manualLayout>
      </c:layout>
      <c:overlay val="0"/>
      <c:spPr>
        <a:noFill/>
        <a:ln>
          <a:noFill/>
        </a:ln>
        <a:effectLst/>
      </c:spPr>
      <c:txPr>
        <a:bodyPr rot="0" spcFirstLastPara="1" vertOverflow="ellipsis" vert="horz" wrap="square" anchor="ctr" anchorCtr="1"/>
        <a:lstStyle/>
        <a:p>
          <a:pPr>
            <a:defRPr lang="zh-CN" sz="1400" b="0" i="0" u="none" strike="noStrike" kern="1200" cap="none" baseline="0">
              <a:solidFill>
                <a:schemeClr val="tx1"/>
              </a:solidFill>
              <a:latin typeface="微软雅黑" panose="020B0503020204020204" pitchFamily="34" charset="-122"/>
              <a:ea typeface="微软雅黑" panose="020B0503020204020204" pitchFamily="34" charset="-122"/>
              <a:cs typeface="+mn-cs"/>
            </a:defRPr>
          </a:pPr>
          <a:endParaRPr lang="zh-CN"/>
        </a:p>
      </c:txPr>
    </c:title>
    <c:autoTitleDeleted val="0"/>
    <c:plotArea>
      <c:layout>
        <c:manualLayout>
          <c:layoutTarget val="inner"/>
          <c:xMode val="edge"/>
          <c:yMode val="edge"/>
          <c:x val="0.16744115413819299"/>
          <c:y val="0.15119047619047599"/>
          <c:w val="0.79914958238420697"/>
          <c:h val="0.75325396825396795"/>
        </c:manualLayout>
      </c:layout>
      <c:barChart>
        <c:barDir val="col"/>
        <c:grouping val="clustered"/>
        <c:varyColors val="0"/>
        <c:ser>
          <c:idx val="0"/>
          <c:order val="0"/>
          <c:tx>
            <c:strRef>
              <c:f>Sheet1!$B$1</c:f>
              <c:strCache>
                <c:ptCount val="1"/>
                <c:pt idx="0">
                  <c:v>开关误动占比</c:v>
                </c:pt>
              </c:strCache>
            </c:strRef>
          </c:tx>
          <c:spPr>
            <a:solidFill>
              <a:srgbClr val="FBF86E"/>
            </a:solidFill>
            <a:ln w="25400" cap="flat" cmpd="sng" algn="ctr">
              <a:solidFill>
                <a:srgbClr val="2497C0"/>
              </a:solidFill>
              <a:miter lim="800000"/>
            </a:ln>
            <a:effectLst>
              <a:glow rad="63500">
                <a:schemeClr val="accent1">
                  <a:satMod val="175000"/>
                  <a:alpha val="25000"/>
                </a:schemeClr>
              </a:glow>
            </a:effectLst>
          </c:spPr>
          <c:invertIfNegative val="0"/>
          <c:dLbls>
            <c:spPr>
              <a:noFill/>
              <a:ln>
                <a:noFill/>
              </a:ln>
              <a:effectLst/>
            </c:spPr>
            <c:txPr>
              <a:bodyPr rot="0" spcFirstLastPara="1" vertOverflow="ellipsis" vert="horz" wrap="square" lIns="38100" tIns="19050" rIns="38100" bIns="19050" anchor="ctr" anchorCtr="1"/>
              <a:lstStyle/>
              <a:p>
                <a:pPr>
                  <a:defRPr lang="zh-CN" sz="900" b="0" i="0" u="none" strike="noStrike" kern="1200" baseline="0">
                    <a:solidFill>
                      <a:schemeClr val="tx1"/>
                    </a:solidFill>
                    <a:latin typeface="宋体" panose="02010600030101010101" charset="-122"/>
                    <a:ea typeface="宋体" panose="02010600030101010101" charset="-122"/>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Sheet1!$A$2:$A$3</c:f>
              <c:strCache>
                <c:ptCount val="2"/>
                <c:pt idx="0">
                  <c:v>经过应急演练</c:v>
                </c:pt>
                <c:pt idx="1">
                  <c:v>未经过应急演练</c:v>
                </c:pt>
              </c:strCache>
            </c:strRef>
          </c:cat>
          <c:val>
            <c:numRef>
              <c:f>Sheet1!$B$2:$B$3</c:f>
              <c:numCache>
                <c:formatCode>0.0%</c:formatCode>
                <c:ptCount val="2"/>
                <c:pt idx="0">
                  <c:v>0.245</c:v>
                </c:pt>
                <c:pt idx="1">
                  <c:v>0.25700000000000001</c:v>
                </c:pt>
              </c:numCache>
            </c:numRef>
          </c:val>
          <c:extLst>
            <c:ext xmlns:c16="http://schemas.microsoft.com/office/drawing/2014/chart" uri="{C3380CC4-5D6E-409C-BE32-E72D297353CC}">
              <c16:uniqueId val="{00000000-F00E-4D76-AFB2-E26153207CF8}"/>
            </c:ext>
          </c:extLst>
        </c:ser>
        <c:dLbls>
          <c:showLegendKey val="0"/>
          <c:showVal val="1"/>
          <c:showCatName val="0"/>
          <c:showSerName val="0"/>
          <c:showPercent val="0"/>
          <c:showBubbleSize val="0"/>
        </c:dLbls>
        <c:gapWidth val="100"/>
        <c:overlap val="-24"/>
        <c:axId val="595137184"/>
        <c:axId val="595134688"/>
      </c:barChart>
      <c:catAx>
        <c:axId val="595137184"/>
        <c:scaling>
          <c:orientation val="minMax"/>
        </c:scaling>
        <c:delete val="0"/>
        <c:axPos val="b"/>
        <c:majorGridlines>
          <c:spPr>
            <a:ln w="9525" cap="flat" cmpd="sng" algn="ctr">
              <a:noFill/>
              <a:round/>
            </a:ln>
            <a:effectLst/>
          </c:spPr>
        </c:majorGridlines>
        <c:numFmt formatCode="General" sourceLinked="1"/>
        <c:majorTickMark val="in"/>
        <c:minorTickMark val="none"/>
        <c:tickLblPos val="nextTo"/>
        <c:spPr>
          <a:noFill/>
          <a:ln>
            <a:solidFill>
              <a:schemeClr val="tx1">
                <a:lumMod val="65000"/>
                <a:lumOff val="35000"/>
              </a:schemeClr>
            </a:solidFill>
            <a:tailEnd type="triangle"/>
          </a:ln>
          <a:effectLst/>
        </c:spPr>
        <c:txPr>
          <a:bodyPr rot="-60000000" spcFirstLastPara="1" vertOverflow="ellipsis" vert="horz" wrap="square" anchor="ctr" anchorCtr="1"/>
          <a:lstStyle/>
          <a:p>
            <a:pPr>
              <a:defRPr lang="zh-CN" sz="900" b="0" i="0" u="none" strike="noStrike" kern="1200" baseline="0">
                <a:solidFill>
                  <a:schemeClr val="tx1"/>
                </a:solidFill>
                <a:latin typeface="宋体" panose="02010600030101010101" charset="-122"/>
                <a:ea typeface="宋体" panose="02010600030101010101" charset="-122"/>
                <a:cs typeface="+mn-cs"/>
              </a:defRPr>
            </a:pPr>
            <a:endParaRPr lang="zh-CN"/>
          </a:p>
        </c:txPr>
        <c:crossAx val="595134688"/>
        <c:crosses val="autoZero"/>
        <c:auto val="1"/>
        <c:lblAlgn val="ctr"/>
        <c:lblOffset val="100"/>
        <c:noMultiLvlLbl val="0"/>
      </c:catAx>
      <c:valAx>
        <c:axId val="595134688"/>
        <c:scaling>
          <c:orientation val="minMax"/>
          <c:max val="0.3"/>
        </c:scaling>
        <c:delete val="0"/>
        <c:axPos val="l"/>
        <c:majorGridlines>
          <c:spPr>
            <a:ln w="9525" cap="flat" cmpd="sng" algn="ctr">
              <a:solidFill>
                <a:schemeClr val="tx1">
                  <a:alpha val="10000"/>
                </a:schemeClr>
              </a:solidFill>
              <a:round/>
            </a:ln>
            <a:effectLst/>
          </c:spPr>
        </c:majorGridlines>
        <c:title>
          <c:tx>
            <c:rich>
              <a:bodyPr rot="-5400000" spcFirstLastPara="1" vertOverflow="ellipsis" vert="horz" wrap="square" anchor="ctr" anchorCtr="1"/>
              <a:lstStyle/>
              <a:p>
                <a:pPr>
                  <a:defRPr lang="zh-CN" sz="900" b="0" i="0" u="none" strike="noStrike" kern="1200" baseline="0">
                    <a:solidFill>
                      <a:schemeClr val="tx1"/>
                    </a:solidFill>
                    <a:latin typeface="宋体" panose="02010600030101010101" charset="-122"/>
                    <a:ea typeface="宋体" panose="02010600030101010101" charset="-122"/>
                    <a:cs typeface="+mn-cs"/>
                  </a:defRPr>
                </a:pPr>
                <a:r>
                  <a:rPr lang="zh-CN" b="0"/>
                  <a:t>影响率</a:t>
                </a:r>
                <a:r>
                  <a:rPr lang="en-US" b="0"/>
                  <a:t>/%</a:t>
                </a:r>
              </a:p>
            </c:rich>
          </c:tx>
          <c:overlay val="0"/>
          <c:spPr>
            <a:noFill/>
            <a:ln>
              <a:noFill/>
            </a:ln>
            <a:effectLst/>
          </c:spPr>
          <c:txPr>
            <a:bodyPr rot="-5400000" spcFirstLastPara="1" vertOverflow="ellipsis" vert="horz" wrap="square" anchor="ctr" anchorCtr="1"/>
            <a:lstStyle/>
            <a:p>
              <a:pPr>
                <a:defRPr lang="zh-CN" sz="900" b="0" i="0" u="none" strike="noStrike" kern="1200" baseline="0">
                  <a:solidFill>
                    <a:schemeClr val="tx1"/>
                  </a:solidFill>
                  <a:latin typeface="宋体" panose="02010600030101010101" charset="-122"/>
                  <a:ea typeface="宋体" panose="02010600030101010101" charset="-122"/>
                  <a:cs typeface="+mn-cs"/>
                </a:defRPr>
              </a:pPr>
              <a:endParaRPr lang="zh-CN"/>
            </a:p>
          </c:txPr>
        </c:title>
        <c:numFmt formatCode="0.0%" sourceLinked="1"/>
        <c:majorTickMark val="in"/>
        <c:minorTickMark val="none"/>
        <c:tickLblPos val="nextTo"/>
        <c:spPr>
          <a:noFill/>
          <a:ln>
            <a:solidFill>
              <a:schemeClr val="bg1">
                <a:lumMod val="50000"/>
              </a:schemeClr>
            </a:solidFill>
            <a:tailEnd type="triangle"/>
          </a:ln>
          <a:effectLst/>
        </c:spPr>
        <c:txPr>
          <a:bodyPr rot="-60000000" spcFirstLastPara="1" vertOverflow="ellipsis" vert="horz" wrap="square" anchor="ctr" anchorCtr="1"/>
          <a:lstStyle/>
          <a:p>
            <a:pPr>
              <a:defRPr lang="zh-CN" sz="900" b="0" i="0" u="none" strike="noStrike" kern="1200" baseline="0">
                <a:solidFill>
                  <a:schemeClr val="tx1"/>
                </a:solidFill>
                <a:latin typeface="宋体" panose="02010600030101010101" charset="-122"/>
                <a:ea typeface="宋体" panose="02010600030101010101" charset="-122"/>
                <a:cs typeface="+mn-cs"/>
              </a:defRPr>
            </a:pPr>
            <a:endParaRPr lang="zh-CN"/>
          </a:p>
        </c:txPr>
        <c:crossAx val="595137184"/>
        <c:crosses val="autoZero"/>
        <c:crossBetween val="between"/>
      </c:valAx>
      <c:spPr>
        <a:noFill/>
        <a:ln>
          <a:noFill/>
        </a:ln>
        <a:effectLst/>
      </c:spPr>
    </c:plotArea>
    <c:plotVisOnly val="1"/>
    <c:dispBlanksAs val="gap"/>
    <c:showDLblsOverMax val="0"/>
  </c:chart>
  <c:spPr>
    <a:gradFill>
      <a:gsLst>
        <a:gs pos="0">
          <a:srgbClr val="F3A672"/>
        </a:gs>
        <a:gs pos="0">
          <a:srgbClr val="FDEADE"/>
        </a:gs>
        <a:gs pos="17000">
          <a:srgbClr val="FAD5BC"/>
        </a:gs>
        <a:gs pos="37000">
          <a:srgbClr val="F7C09B"/>
        </a:gs>
        <a:gs pos="67000">
          <a:srgbClr val="F29F66"/>
        </a:gs>
        <a:gs pos="100000">
          <a:srgbClr val="ED7D31"/>
        </a:gs>
      </a:gsLst>
      <a:lin ang="16200000" scaled="1"/>
    </a:gradFill>
    <a:ln w="9525" cap="flat" cmpd="sng" algn="ctr">
      <a:solidFill>
        <a:schemeClr val="dk1">
          <a:lumMod val="15000"/>
          <a:lumOff val="85000"/>
        </a:schemeClr>
      </a:solidFill>
      <a:round/>
    </a:ln>
    <a:effectLst/>
  </c:spPr>
  <c:txPr>
    <a:bodyPr/>
    <a:lstStyle/>
    <a:p>
      <a:pPr>
        <a:defRPr lang="zh-CN">
          <a:solidFill>
            <a:schemeClr val="tx1"/>
          </a:solidFill>
          <a:latin typeface="宋体" panose="02010600030101010101" charset="-122"/>
          <a:ea typeface="宋体" panose="02010600030101010101" charset="-122"/>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10.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1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1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1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14.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15.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16.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17.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18.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19.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5"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3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lt1"/>
    </cs:fontRef>
  </cs:wall>
</cs:chartStyle>
</file>

<file path=ppt/charts/style20.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21.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8.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13">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3" dt="2024-02-22T09:19:50.074" idx="1">
    <p:pos x="10" y="10"/>
    <p:text/>
  </p:cm>
</p:cmLst>
</file>

<file path=ppt/drawings/drawing1.xml><?xml version="1.0" encoding="utf-8"?>
<c:userShapes xmlns:c="http://schemas.openxmlformats.org/drawingml/2006/chart">
  <cdr:relSizeAnchor xmlns:cdr="http://schemas.openxmlformats.org/drawingml/2006/chartDrawing">
    <cdr:from>
      <cdr:x>0.44492</cdr:x>
      <cdr:y>0.47862</cdr:y>
    </cdr:from>
    <cdr:to>
      <cdr:x>0.75082</cdr:x>
      <cdr:y>0.55523</cdr:y>
    </cdr:to>
    <cdr:sp macro="" textlink="">
      <cdr:nvSpPr>
        <cdr:cNvPr id="2" name="燕尾形箭头 1"/>
        <cdr:cNvSpPr/>
      </cdr:nvSpPr>
      <cdr:spPr>
        <a:xfrm xmlns:a="http://schemas.openxmlformats.org/drawingml/2006/main" rot="2328473">
          <a:off x="1949417" y="1563087"/>
          <a:ext cx="1340307" cy="250190"/>
        </a:xfrm>
        <a:prstGeom xmlns:a="http://schemas.openxmlformats.org/drawingml/2006/main" prst="notchedRightArrow">
          <a:avLst/>
        </a:prstGeom>
        <a:solidFill xmlns:a="http://schemas.openxmlformats.org/drawingml/2006/main">
          <a:srgbClr val="FF0000"/>
        </a:solidFill>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noAutofit/>
        </a:bodyPr>
        <a:lstStyle xmlns:a="http://schemas.openxmlformats.org/drawingml/2006/main"/>
        <a:p xmlns:a="http://schemas.openxmlformats.org/drawingml/2006/main">
          <a:endParaRPr lang="zh-CN" alt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marL="0" marR="0" lvl="0" indent="0" algn="r" defTabSz="914400" rtl="0" eaLnBrk="0" fontAlgn="base" latinLnBrk="0" hangingPunct="0">
              <a:lnSpc>
                <a:spcPct val="100000"/>
              </a:lnSpc>
              <a:spcBef>
                <a:spcPct val="0"/>
              </a:spcBef>
              <a:spcAft>
                <a:spcPct val="0"/>
              </a:spcAft>
              <a:buClrTx/>
              <a:buSzTx/>
              <a:buFontTx/>
              <a:buNone/>
              <a:defRPr/>
            </a:pPr>
            <a:fld id="{364CC7FB-F054-4CEE-908A-649AB0B6D3E0}" type="datetimeFigureOut">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2024/8/16</a:t>
            </a:fld>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2"/>
          </p:nvPr>
        </p:nvSpPr>
        <p:spPr>
          <a:xfrm>
            <a:off x="0" y="8685213"/>
            <a:ext cx="2971800" cy="458788"/>
          </a:xfrm>
          <a:prstGeom prst="rect">
            <a:avLst/>
          </a:prstGeom>
        </p:spPr>
        <p:txBody>
          <a:bodyPr vert="horz" lIns="91440" tIns="45720" rIns="91440" bIns="45720" rtlCol="0" anchor="b"/>
          <a:lstStyle>
            <a:lvl1pPr algn="l">
              <a:defRPr sz="1200"/>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3"/>
          </p:nvPr>
        </p:nvSpPr>
        <p:spPr>
          <a:xfrm>
            <a:off x="3884613" y="8685213"/>
            <a:ext cx="2971800" cy="458788"/>
          </a:xfrm>
          <a:prstGeom prst="rect">
            <a:avLst/>
          </a:prstGeom>
        </p:spPr>
        <p:txBody>
          <a:bodyPr vert="horz" wrap="square" lIns="91440" tIns="45720" rIns="91440" bIns="45720" numCol="1" anchor="b" anchorCtr="0" compatLnSpc="1"/>
          <a:lstStyle/>
          <a:p>
            <a:pPr lvl="0" algn="r">
              <a:buNone/>
            </a:pPr>
            <a:fld id="{9A0DB2DC-4C9A-4742-B13C-FB6460FD3503}" type="slidenum">
              <a:rPr lang="zh-CN" altLang="en-US" sz="1200"/>
              <a:t>‹#›</a:t>
            </a:fld>
            <a:endParaRPr lang="zh-CN" altLang="en-US" sz="120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buFont typeface="Arial" panose="020B0604020202020204" pitchFamily="34" charset="0"/>
              <a:buNone/>
              <a:defRPr sz="1200">
                <a:latin typeface="Arial" panose="020B0604020202020204" pitchFamily="34"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buFont typeface="Arial" panose="020B0604020202020204" pitchFamily="34" charset="0"/>
              <a:buNone/>
              <a:defRPr sz="1200">
                <a:latin typeface="Arial" panose="020B0604020202020204" pitchFamily="34" charset="0"/>
                <a:ea typeface="宋体" panose="02010600030101010101" pitchFamily="2" charset="-122"/>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dirty="0">
                <a:ln>
                  <a:noFill/>
                </a:ln>
                <a:solidFill>
                  <a:schemeClr val="tx1"/>
                </a:solidFill>
                <a:effectLst/>
                <a:uLnTx/>
                <a:uFillTx/>
                <a:latin typeface="+mn-lt"/>
                <a:ea typeface="+mn-ea"/>
                <a:cs typeface="+mn-cs"/>
              </a:rPr>
              <a:t>单击此处编辑母版文本样式</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dirty="0">
                <a:ln>
                  <a:noFill/>
                </a:ln>
                <a:solidFill>
                  <a:schemeClr val="tx1"/>
                </a:solidFill>
                <a:effectLst/>
                <a:uLnTx/>
                <a:uFillTx/>
                <a:latin typeface="+mn-lt"/>
                <a:ea typeface="+mn-ea"/>
                <a:cs typeface="+mn-cs"/>
              </a:rPr>
              <a:t>第二级</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dirty="0">
                <a:ln>
                  <a:noFill/>
                </a:ln>
                <a:solidFill>
                  <a:schemeClr val="tx1"/>
                </a:solidFill>
                <a:effectLst/>
                <a:uLnTx/>
                <a:uFillTx/>
                <a:latin typeface="+mn-lt"/>
                <a:ea typeface="+mn-ea"/>
                <a:cs typeface="+mn-cs"/>
              </a:rPr>
              <a:t>第三级</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dirty="0">
                <a:ln>
                  <a:noFill/>
                </a:ln>
                <a:solidFill>
                  <a:schemeClr val="tx1"/>
                </a:solidFill>
                <a:effectLst/>
                <a:uLnTx/>
                <a:uFillTx/>
                <a:latin typeface="+mn-lt"/>
                <a:ea typeface="+mn-ea"/>
                <a:cs typeface="+mn-cs"/>
              </a:rPr>
              <a:t>第四级</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dirty="0">
                <a:ln>
                  <a:noFill/>
                </a:ln>
                <a:solidFill>
                  <a:schemeClr val="tx1"/>
                </a:solidFill>
                <a:effectLst/>
                <a:uLnTx/>
                <a:uFillTx/>
                <a:latin typeface="+mn-lt"/>
                <a:ea typeface="+mn-ea"/>
                <a:cs typeface="+mn-cs"/>
              </a:rPr>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buFont typeface="Arial" panose="020B0604020202020204" pitchFamily="34" charset="0"/>
              <a:buNone/>
              <a:defRPr sz="1200">
                <a:latin typeface="Arial" panose="020B0604020202020204" pitchFamily="34"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p>
            <a:pPr lvl="0" algn="r" eaLnBrk="1" hangingPunct="1">
              <a:buNone/>
            </a:pPr>
            <a:fld id="{9A0DB2DC-4C9A-4742-B13C-FB6460FD3503}" type="slidenum">
              <a:rPr lang="en-US" altLang="en-US" sz="1200"/>
              <a:t>‹#›</a:t>
            </a:fld>
            <a:endParaRPr lang="en-US" altLang="en-US" sz="120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44F346-9435-41B1-AD1D-461963F20BEE}"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9FCD1-D29A-722F-093F-DEF3B69E011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AAA77A7-F36E-CD7D-DAAD-0B107FD4256B}"/>
              </a:ext>
            </a:extLst>
          </p:cNvPr>
          <p:cNvSpPr>
            <a:spLocks noGrp="1" noRot="1" noChangeAspect="1"/>
          </p:cNvSpPr>
          <p:nvPr>
            <p:ph type="sldImg"/>
          </p:nvPr>
        </p:nvSpPr>
        <p:spPr>
          <a:xfrm>
            <a:off x="381000" y="685800"/>
            <a:ext cx="6096000" cy="3429000"/>
          </a:xfrm>
        </p:spPr>
      </p:sp>
      <p:sp>
        <p:nvSpPr>
          <p:cNvPr id="3" name="备注占位符 2">
            <a:extLst>
              <a:ext uri="{FF2B5EF4-FFF2-40B4-BE49-F238E27FC236}">
                <a16:creationId xmlns:a16="http://schemas.microsoft.com/office/drawing/2014/main" id="{2C44300E-561A-C72B-4916-6AAB3972B68D}"/>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2E51C140-4FF1-B309-9D5D-694CE0878A90}"/>
              </a:ext>
            </a:extLst>
          </p:cNvPr>
          <p:cNvSpPr>
            <a:spLocks noGrp="1"/>
          </p:cNvSpPr>
          <p:nvPr>
            <p:ph type="sldNum" sz="quarter" idx="10"/>
          </p:nvPr>
        </p:nvSpPr>
        <p:spPr/>
        <p:txBody>
          <a:bodyPr/>
          <a:lstStyle/>
          <a:p>
            <a:fld id="{41E0E0E2-7263-44C4-AAA9-733DBA7BD205}" type="slidenum">
              <a:rPr lang="zh-CN" altLang="en-US" smtClean="0"/>
              <a:t>24</a:t>
            </a:fld>
            <a:endParaRPr lang="zh-CN" altLang="en-US"/>
          </a:p>
        </p:txBody>
      </p:sp>
    </p:spTree>
    <p:extLst>
      <p:ext uri="{BB962C8B-B14F-4D97-AF65-F5344CB8AC3E}">
        <p14:creationId xmlns:p14="http://schemas.microsoft.com/office/powerpoint/2010/main" val="1702582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10639579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837318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B8D24-4B39-F805-FBEC-311DF0C1F23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FACD0FB-49AE-DCF8-39AB-BE75C8B6A512}"/>
              </a:ext>
            </a:extLst>
          </p:cNvPr>
          <p:cNvSpPr>
            <a:spLocks noGrp="1" noRot="1" noChangeAspect="1"/>
          </p:cNvSpPr>
          <p:nvPr>
            <p:ph type="sldImg"/>
          </p:nvPr>
        </p:nvSpPr>
        <p:spPr>
          <a:xfrm>
            <a:off x="381000" y="685800"/>
            <a:ext cx="6096000" cy="3429000"/>
          </a:xfrm>
        </p:spPr>
      </p:sp>
      <p:sp>
        <p:nvSpPr>
          <p:cNvPr id="3" name="备注占位符 2">
            <a:extLst>
              <a:ext uri="{FF2B5EF4-FFF2-40B4-BE49-F238E27FC236}">
                <a16:creationId xmlns:a16="http://schemas.microsoft.com/office/drawing/2014/main" id="{A48211D9-69F1-7523-906B-E971EA181557}"/>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7880F5D8-E9D8-8E55-FF87-D88D8D3B4473}"/>
              </a:ext>
            </a:extLst>
          </p:cNvPr>
          <p:cNvSpPr>
            <a:spLocks noGrp="1"/>
          </p:cNvSpPr>
          <p:nvPr>
            <p:ph type="sldNum" sz="quarter" idx="10"/>
          </p:nvPr>
        </p:nvSpPr>
        <p:spPr/>
        <p:txBody>
          <a:bodyPr/>
          <a:lstStyle/>
          <a:p>
            <a:fld id="{41E0E0E2-7263-44C4-AAA9-733DBA7BD205}" type="slidenum">
              <a:rPr lang="zh-CN" altLang="en-US" smtClean="0"/>
              <a:t>46</a:t>
            </a:fld>
            <a:endParaRPr lang="zh-CN" altLang="en-US"/>
          </a:p>
        </p:txBody>
      </p:sp>
    </p:spTree>
    <p:extLst>
      <p:ext uri="{BB962C8B-B14F-4D97-AF65-F5344CB8AC3E}">
        <p14:creationId xmlns:p14="http://schemas.microsoft.com/office/powerpoint/2010/main" val="2225626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4D18C-6869-3CE3-387D-D163A4BC81D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C81694F-DD67-015B-1BFE-F231F8FF851B}"/>
              </a:ext>
            </a:extLst>
          </p:cNvPr>
          <p:cNvSpPr>
            <a:spLocks noGrp="1" noRot="1" noChangeAspect="1"/>
          </p:cNvSpPr>
          <p:nvPr>
            <p:ph type="sldImg"/>
          </p:nvPr>
        </p:nvSpPr>
        <p:spPr>
          <a:xfrm>
            <a:off x="381000" y="685800"/>
            <a:ext cx="6096000" cy="3429000"/>
          </a:xfrm>
        </p:spPr>
      </p:sp>
      <p:sp>
        <p:nvSpPr>
          <p:cNvPr id="3" name="备注占位符 2">
            <a:extLst>
              <a:ext uri="{FF2B5EF4-FFF2-40B4-BE49-F238E27FC236}">
                <a16:creationId xmlns:a16="http://schemas.microsoft.com/office/drawing/2014/main" id="{D1300FD6-A66F-AB80-7643-424A3A472512}"/>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02327194-524C-DB75-003E-E7BF9342D92C}"/>
              </a:ext>
            </a:extLst>
          </p:cNvPr>
          <p:cNvSpPr>
            <a:spLocks noGrp="1"/>
          </p:cNvSpPr>
          <p:nvPr>
            <p:ph type="sldNum" sz="quarter" idx="10"/>
          </p:nvPr>
        </p:nvSpPr>
        <p:spPr/>
        <p:txBody>
          <a:bodyPr/>
          <a:lstStyle/>
          <a:p>
            <a:fld id="{41E0E0E2-7263-44C4-AAA9-733DBA7BD205}" type="slidenum">
              <a:rPr lang="zh-CN" altLang="en-US" smtClean="0"/>
              <a:t>48</a:t>
            </a:fld>
            <a:endParaRPr lang="zh-CN" altLang="en-US"/>
          </a:p>
        </p:txBody>
      </p:sp>
    </p:spTree>
    <p:extLst>
      <p:ext uri="{BB962C8B-B14F-4D97-AF65-F5344CB8AC3E}">
        <p14:creationId xmlns:p14="http://schemas.microsoft.com/office/powerpoint/2010/main" val="1949889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430836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8ABC1-C967-5A5B-2ECE-35F3776D3A6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E855E43-7A31-C2D3-8388-800D8A65C722}"/>
              </a:ext>
            </a:extLst>
          </p:cNvPr>
          <p:cNvSpPr>
            <a:spLocks noGrp="1" noRot="1" noChangeAspect="1"/>
          </p:cNvSpPr>
          <p:nvPr>
            <p:ph type="sldImg"/>
          </p:nvPr>
        </p:nvSpPr>
        <p:spPr>
          <a:xfrm>
            <a:off x="381000" y="685800"/>
            <a:ext cx="6096000" cy="3429000"/>
          </a:xfrm>
        </p:spPr>
      </p:sp>
      <p:sp>
        <p:nvSpPr>
          <p:cNvPr id="3" name="备注占位符 2">
            <a:extLst>
              <a:ext uri="{FF2B5EF4-FFF2-40B4-BE49-F238E27FC236}">
                <a16:creationId xmlns:a16="http://schemas.microsoft.com/office/drawing/2014/main" id="{AEEC1507-214B-6D94-06DA-973C80525DC1}"/>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F4C2480E-E762-A8C3-13AA-EFE8D0A3F0D6}"/>
              </a:ext>
            </a:extLst>
          </p:cNvPr>
          <p:cNvSpPr>
            <a:spLocks noGrp="1"/>
          </p:cNvSpPr>
          <p:nvPr>
            <p:ph type="sldNum" sz="quarter" idx="10"/>
          </p:nvPr>
        </p:nvSpPr>
        <p:spPr/>
        <p:txBody>
          <a:bodyPr/>
          <a:lstStyle/>
          <a:p>
            <a:fld id="{41E0E0E2-7263-44C4-AAA9-733DBA7BD205}" type="slidenum">
              <a:rPr lang="zh-CN" altLang="en-US" smtClean="0"/>
              <a:t>55</a:t>
            </a:fld>
            <a:endParaRPr lang="zh-CN" altLang="en-US"/>
          </a:p>
        </p:txBody>
      </p:sp>
    </p:spTree>
    <p:extLst>
      <p:ext uri="{BB962C8B-B14F-4D97-AF65-F5344CB8AC3E}">
        <p14:creationId xmlns:p14="http://schemas.microsoft.com/office/powerpoint/2010/main" val="41576765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6F6F8-249B-C51F-2692-43C7157AF2A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106D252-2E69-25EF-7808-B74045CBB0B2}"/>
              </a:ext>
            </a:extLst>
          </p:cNvPr>
          <p:cNvSpPr>
            <a:spLocks noGrp="1" noRot="1" noChangeAspect="1"/>
          </p:cNvSpPr>
          <p:nvPr>
            <p:ph type="sldImg"/>
          </p:nvPr>
        </p:nvSpPr>
        <p:spPr>
          <a:xfrm>
            <a:off x="381000" y="685800"/>
            <a:ext cx="6096000" cy="3429000"/>
          </a:xfrm>
        </p:spPr>
      </p:sp>
      <p:sp>
        <p:nvSpPr>
          <p:cNvPr id="3" name="备注占位符 2">
            <a:extLst>
              <a:ext uri="{FF2B5EF4-FFF2-40B4-BE49-F238E27FC236}">
                <a16:creationId xmlns:a16="http://schemas.microsoft.com/office/drawing/2014/main" id="{F43D6A0C-2A07-0FC5-9E0A-F9DB1C75994A}"/>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CED313B4-4FA1-27A1-249F-E6C19EDC1F3E}"/>
              </a:ext>
            </a:extLst>
          </p:cNvPr>
          <p:cNvSpPr>
            <a:spLocks noGrp="1"/>
          </p:cNvSpPr>
          <p:nvPr>
            <p:ph type="sldNum" sz="quarter" idx="10"/>
          </p:nvPr>
        </p:nvSpPr>
        <p:spPr/>
        <p:txBody>
          <a:bodyPr/>
          <a:lstStyle/>
          <a:p>
            <a:fld id="{41E0E0E2-7263-44C4-AAA9-733DBA7BD205}" type="slidenum">
              <a:rPr lang="zh-CN" altLang="en-US" smtClean="0"/>
              <a:t>61</a:t>
            </a:fld>
            <a:endParaRPr lang="zh-CN" altLang="en-US"/>
          </a:p>
        </p:txBody>
      </p:sp>
    </p:spTree>
    <p:extLst>
      <p:ext uri="{BB962C8B-B14F-4D97-AF65-F5344CB8AC3E}">
        <p14:creationId xmlns:p14="http://schemas.microsoft.com/office/powerpoint/2010/main" val="8416308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18362842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10E02-CA51-144F-F049-82CFCE0F88F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0D59D3F-441C-E9F2-E21A-9F0BD9DFB0F0}"/>
              </a:ext>
            </a:extLst>
          </p:cNvPr>
          <p:cNvSpPr>
            <a:spLocks noGrp="1" noRot="1" noChangeAspect="1"/>
          </p:cNvSpPr>
          <p:nvPr>
            <p:ph type="sldImg"/>
          </p:nvPr>
        </p:nvSpPr>
        <p:spPr>
          <a:xfrm>
            <a:off x="381000" y="685800"/>
            <a:ext cx="6096000" cy="3429000"/>
          </a:xfrm>
        </p:spPr>
      </p:sp>
      <p:sp>
        <p:nvSpPr>
          <p:cNvPr id="3" name="备注占位符 2">
            <a:extLst>
              <a:ext uri="{FF2B5EF4-FFF2-40B4-BE49-F238E27FC236}">
                <a16:creationId xmlns:a16="http://schemas.microsoft.com/office/drawing/2014/main" id="{6E478A09-8682-B840-B3E4-CCFF6F6AE51B}"/>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0882975D-57C6-F140-107F-F3220C9A00C4}"/>
              </a:ext>
            </a:extLst>
          </p:cNvPr>
          <p:cNvSpPr>
            <a:spLocks noGrp="1"/>
          </p:cNvSpPr>
          <p:nvPr>
            <p:ph type="sldNum" sz="quarter" idx="10"/>
          </p:nvPr>
        </p:nvSpPr>
        <p:spPr/>
        <p:txBody>
          <a:bodyPr/>
          <a:lstStyle/>
          <a:p>
            <a:fld id="{41E0E0E2-7263-44C4-AAA9-733DBA7BD205}" type="slidenum">
              <a:rPr lang="zh-CN" altLang="en-US" smtClean="0"/>
              <a:t>63</a:t>
            </a:fld>
            <a:endParaRPr lang="zh-CN" altLang="en-US"/>
          </a:p>
        </p:txBody>
      </p:sp>
    </p:spTree>
    <p:extLst>
      <p:ext uri="{BB962C8B-B14F-4D97-AF65-F5344CB8AC3E}">
        <p14:creationId xmlns:p14="http://schemas.microsoft.com/office/powerpoint/2010/main" val="1213748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1"/>
          <p:cNvSpPr>
            <a:spLocks noGrp="1" noRot="1" noChangeAspect="1" noTextEdit="1"/>
          </p:cNvSpPr>
          <p:nvPr>
            <p:ph type="sldImg"/>
          </p:nvPr>
        </p:nvSpPr>
        <p:spPr>
          <a:ln>
            <a:solidFill>
              <a:srgbClr val="000000">
                <a:alpha val="100000"/>
              </a:srgbClr>
            </a:solidFill>
            <a:miter lim="800000"/>
          </a:ln>
        </p:spPr>
      </p:sp>
      <p:sp>
        <p:nvSpPr>
          <p:cNvPr id="21507" name="备注占位符 2"/>
          <p:cNvSpPr>
            <a:spLocks noGrp="1"/>
          </p:cNvSpPr>
          <p:nvPr>
            <p:ph type="body" idx="1"/>
          </p:nvPr>
        </p:nvSpPr>
        <p:spPr>
          <a:noFill/>
          <a:ln>
            <a:noFill/>
          </a:ln>
        </p:spPr>
        <p:txBody>
          <a:bodyPr wrap="square" lIns="91440" tIns="45720" rIns="91440" bIns="45720" anchor="t" anchorCtr="0"/>
          <a:lstStyle/>
          <a:p>
            <a:pPr lvl="0"/>
            <a:endParaRPr lang="zh-CN" altLang="en-US"/>
          </a:p>
        </p:txBody>
      </p:sp>
      <p:sp>
        <p:nvSpPr>
          <p:cNvPr id="21508"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fld id="{9A0DB2DC-4C9A-4742-B13C-FB6460FD3503}" type="slidenum">
              <a:rPr lang="en-US" altLang="en-US" sz="1200"/>
              <a:t>5</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10</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13</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6F467-0508-E4E7-B089-3A7DDD359E4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BB513CC-EE60-6E5F-B80A-3E664DE010B4}"/>
              </a:ext>
            </a:extLst>
          </p:cNvPr>
          <p:cNvSpPr>
            <a:spLocks noGrp="1" noRot="1" noChangeAspect="1"/>
          </p:cNvSpPr>
          <p:nvPr>
            <p:ph type="sldImg"/>
          </p:nvPr>
        </p:nvSpPr>
        <p:spPr>
          <a:xfrm>
            <a:off x="381000" y="685800"/>
            <a:ext cx="6096000" cy="3429000"/>
          </a:xfrm>
        </p:spPr>
      </p:sp>
      <p:sp>
        <p:nvSpPr>
          <p:cNvPr id="3" name="备注占位符 2">
            <a:extLst>
              <a:ext uri="{FF2B5EF4-FFF2-40B4-BE49-F238E27FC236}">
                <a16:creationId xmlns:a16="http://schemas.microsoft.com/office/drawing/2014/main" id="{FB6CDA7B-9EE2-2787-DE2A-D17979E4D875}"/>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FBC323E4-528A-9A91-AD1C-8AFFF51DD8B7}"/>
              </a:ext>
            </a:extLst>
          </p:cNvPr>
          <p:cNvSpPr>
            <a:spLocks noGrp="1"/>
          </p:cNvSpPr>
          <p:nvPr>
            <p:ph type="sldNum" sz="quarter" idx="10"/>
          </p:nvPr>
        </p:nvSpPr>
        <p:spPr/>
        <p:txBody>
          <a:bodyPr/>
          <a:lstStyle/>
          <a:p>
            <a:fld id="{41E0E0E2-7263-44C4-AAA9-733DBA7BD205}" type="slidenum">
              <a:rPr lang="zh-CN" altLang="en-US" smtClean="0"/>
              <a:t>18</a:t>
            </a:fld>
            <a:endParaRPr lang="zh-CN" altLang="en-US"/>
          </a:p>
        </p:txBody>
      </p:sp>
    </p:spTree>
    <p:extLst>
      <p:ext uri="{BB962C8B-B14F-4D97-AF65-F5344CB8AC3E}">
        <p14:creationId xmlns:p14="http://schemas.microsoft.com/office/powerpoint/2010/main" val="1212368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65E76-83DC-46A5-27FA-FD752B7526D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A76DD64-F368-10C2-8D42-F751439EF5F9}"/>
              </a:ext>
            </a:extLst>
          </p:cNvPr>
          <p:cNvSpPr>
            <a:spLocks noGrp="1" noRot="1" noChangeAspect="1"/>
          </p:cNvSpPr>
          <p:nvPr>
            <p:ph type="sldImg"/>
          </p:nvPr>
        </p:nvSpPr>
        <p:spPr>
          <a:xfrm>
            <a:off x="381000" y="685800"/>
            <a:ext cx="6096000" cy="3429000"/>
          </a:xfrm>
        </p:spPr>
      </p:sp>
      <p:sp>
        <p:nvSpPr>
          <p:cNvPr id="3" name="备注占位符 2">
            <a:extLst>
              <a:ext uri="{FF2B5EF4-FFF2-40B4-BE49-F238E27FC236}">
                <a16:creationId xmlns:a16="http://schemas.microsoft.com/office/drawing/2014/main" id="{8F0DCAD1-587C-8B07-0FB8-D71818308650}"/>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AFFA1BD7-7D6E-E5EA-F3EE-06D3430C5FDF}"/>
              </a:ext>
            </a:extLst>
          </p:cNvPr>
          <p:cNvSpPr>
            <a:spLocks noGrp="1"/>
          </p:cNvSpPr>
          <p:nvPr>
            <p:ph type="sldNum" sz="quarter" idx="10"/>
          </p:nvPr>
        </p:nvSpPr>
        <p:spPr/>
        <p:txBody>
          <a:bodyPr/>
          <a:lstStyle/>
          <a:p>
            <a:fld id="{41E0E0E2-7263-44C4-AAA9-733DBA7BD205}" type="slidenum">
              <a:rPr lang="zh-CN" altLang="en-US" smtClean="0"/>
              <a:t>22</a:t>
            </a:fld>
            <a:endParaRPr lang="zh-CN" altLang="en-US"/>
          </a:p>
        </p:txBody>
      </p:sp>
    </p:spTree>
    <p:extLst>
      <p:ext uri="{BB962C8B-B14F-4D97-AF65-F5344CB8AC3E}">
        <p14:creationId xmlns:p14="http://schemas.microsoft.com/office/powerpoint/2010/main" val="4161000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
        <p:nvSpPr>
          <p:cNvPr id="7" name="页脚占位符 1"/>
          <p:cNvSpPr>
            <a:spLocks noGrp="1"/>
          </p:cNvSpPr>
          <p:nvPr>
            <p:ph type="ftr" sz="quarter" idx="3"/>
          </p:nvPr>
        </p:nvSpPr>
        <p:spPr>
          <a:xfrm>
            <a:off x="4165600" y="6246813"/>
            <a:ext cx="3860800" cy="476250"/>
          </a:xfrm>
          <a:prstGeom prst="rect">
            <a:avLst/>
          </a:prstGeom>
        </p:spPr>
        <p:txBody>
          <a:bodyPr/>
          <a:lstStyle>
            <a:lvl1pPr eaLnBrk="1" hangingPunct="1">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灯片编号占位符 2"/>
          <p:cNvSpPr>
            <a:spLocks noGrp="1"/>
          </p:cNvSpPr>
          <p:nvPr>
            <p:ph type="sldNum" sz="quarter" idx="4"/>
          </p:nvPr>
        </p:nvSpPr>
        <p:spPr>
          <a:xfrm>
            <a:off x="8737600" y="6246813"/>
            <a:ext cx="2844800" cy="476250"/>
          </a:xfrm>
          <a:prstGeom prst="rect">
            <a:avLst/>
          </a:prstGeom>
        </p:spPr>
        <p:txBody>
          <a:bodyPr vert="horz" wrap="square" lIns="91440" tIns="45720" rIns="91440" bIns="45720" numCol="1" anchor="t" anchorCtr="0" compatLnSpc="1"/>
          <a:lstStyle/>
          <a:p>
            <a:pPr lvl="0" eaLnBrk="1" hangingPunct="1">
              <a:buNone/>
            </a:pPr>
            <a:fld id="{9A0DB2DC-4C9A-4742-B13C-FB6460FD3503}" type="slidenum">
              <a:rPr lang="en-US" altLang="zh-CN"/>
              <a:t>‹#›</a:t>
            </a:fld>
            <a:endParaRPr lang="en-US" altLang="zh-CN"/>
          </a:p>
        </p:txBody>
      </p:sp>
      <p:sp>
        <p:nvSpPr>
          <p:cNvPr id="9" name="日期占位符 3"/>
          <p:cNvSpPr>
            <a:spLocks noGrp="1"/>
          </p:cNvSpPr>
          <p:nvPr>
            <p:ph type="dt" sz="half" idx="2"/>
          </p:nvPr>
        </p:nvSpPr>
        <p:spPr>
          <a:xfrm>
            <a:off x="609600" y="6246813"/>
            <a:ext cx="3373438" cy="476250"/>
          </a:xfrm>
          <a:prstGeom prst="rect">
            <a:avLst/>
          </a:prstGeom>
        </p:spPr>
        <p:txBody>
          <a:bodyPr/>
          <a:lstStyle>
            <a:lvl1pPr eaLnBrk="1" hangingPunct="1">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A078A875-E396-4BA3-A643-3A034CB29176}" type="datetime8">
              <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2024年8月16日9时46分</a:t>
            </a:fld>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blinds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5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6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117600" y="374653"/>
            <a:ext cx="9347200" cy="563563"/>
          </a:xfrm>
          <a:prstGeom prst="rect">
            <a:avLst/>
          </a:prstGeom>
        </p:spPr>
        <p:txBody>
          <a:bodyPr/>
          <a:lstStyle/>
          <a:p>
            <a:r>
              <a:rPr lang="zh-CN" altLang="en-US" noProof="1"/>
              <a:t>单击此处编辑母版标题样式</a:t>
            </a:r>
          </a:p>
        </p:txBody>
      </p:sp>
      <p:sp>
        <p:nvSpPr>
          <p:cNvPr id="7" name="日期占位符 2"/>
          <p:cNvSpPr>
            <a:spLocks noGrp="1"/>
          </p:cNvSpPr>
          <p:nvPr>
            <p:ph type="dt" sz="half" idx="2"/>
          </p:nvPr>
        </p:nvSpPr>
        <p:spPr>
          <a:xfrm>
            <a:off x="609600" y="6400800"/>
            <a:ext cx="2844800" cy="322263"/>
          </a:xfrm>
          <a:prstGeom prst="rect">
            <a:avLst/>
          </a:prstGeom>
        </p:spPr>
        <p:txBody>
          <a:bodyPr/>
          <a:lstStyle>
            <a:lvl1pPr eaLnBrk="1" hangingPunct="1">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页脚占位符 3"/>
          <p:cNvSpPr>
            <a:spLocks noGrp="1"/>
          </p:cNvSpPr>
          <p:nvPr>
            <p:ph type="ftr" sz="quarter" idx="3"/>
          </p:nvPr>
        </p:nvSpPr>
        <p:spPr>
          <a:xfrm>
            <a:off x="4165600" y="6400800"/>
            <a:ext cx="3860800" cy="322263"/>
          </a:xfrm>
          <a:prstGeom prst="rect">
            <a:avLst/>
          </a:prstGeom>
        </p:spPr>
        <p:txBody>
          <a:bodyPr/>
          <a:lstStyle>
            <a:lvl1pPr eaLnBrk="1" hangingPunct="1">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灯片编号占位符 4"/>
          <p:cNvSpPr>
            <a:spLocks noGrp="1"/>
          </p:cNvSpPr>
          <p:nvPr>
            <p:ph type="sldNum" sz="quarter" idx="4"/>
          </p:nvPr>
        </p:nvSpPr>
        <p:spPr>
          <a:xfrm>
            <a:off x="8737600" y="6400800"/>
            <a:ext cx="2844800" cy="322263"/>
          </a:xfrm>
          <a:prstGeom prst="rect">
            <a:avLst/>
          </a:prstGeom>
        </p:spPr>
        <p:txBody>
          <a:bodyPr vert="horz" wrap="square" lIns="91440" tIns="45720" rIns="91440" bIns="45720" numCol="1" anchor="t" anchorCtr="0" compatLnSpc="1"/>
          <a:lstStyle/>
          <a:p>
            <a:pPr lvl="0" eaLnBrk="1" hangingPunct="1">
              <a:buNone/>
            </a:pPr>
            <a:fld id="{9A0DB2DC-4C9A-4742-B13C-FB6460FD3503}" type="slidenum">
              <a:rPr lang="en-US" altLang="zh-CN"/>
              <a:t>‹#›</a:t>
            </a:fld>
            <a:endParaRPr lang="en-US" altLang="zh-CN"/>
          </a:p>
        </p:txBody>
      </p:sp>
    </p:spTree>
  </p:cSld>
  <p:clrMapOvr>
    <a:masterClrMapping/>
  </p:clrMapOvr>
  <p:transition>
    <p:blinds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8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0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3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5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46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8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49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50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51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52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53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54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55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56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57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58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59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60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61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62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63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64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标题幻灯片">
    <p:bg>
      <p:bgPr>
        <a:solidFill>
          <a:schemeClr val="bg1"/>
        </a:solidFill>
        <a:effectLst/>
      </p:bgPr>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3" y="0"/>
            <a:ext cx="12181172" cy="6858000"/>
          </a:xfrm>
          <a:prstGeom prst="rect">
            <a:avLst/>
          </a:prstGeom>
        </p:spPr>
      </p:pic>
    </p:spTree>
  </p:cSld>
  <p:clrMapOvr>
    <a:masterClrMapping/>
  </p:clrMapOvr>
  <p:transition spd="slow">
    <p:split orient="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
        <p:nvSpPr>
          <p:cNvPr id="7" name="页脚占位符 1"/>
          <p:cNvSpPr>
            <a:spLocks noGrp="1"/>
          </p:cNvSpPr>
          <p:nvPr>
            <p:ph type="ftr" sz="quarter" idx="3"/>
          </p:nvPr>
        </p:nvSpPr>
        <p:spPr>
          <a:xfrm>
            <a:off x="4165600" y="6246813"/>
            <a:ext cx="3860800" cy="476250"/>
          </a:xfrm>
          <a:prstGeom prst="rect">
            <a:avLst/>
          </a:prstGeom>
        </p:spPr>
        <p:txBody>
          <a:bodyPr/>
          <a:lstStyle>
            <a:lvl1pPr eaLnBrk="1" hangingPunct="1">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灯片编号占位符 2"/>
          <p:cNvSpPr>
            <a:spLocks noGrp="1"/>
          </p:cNvSpPr>
          <p:nvPr>
            <p:ph type="sldNum" sz="quarter" idx="4"/>
          </p:nvPr>
        </p:nvSpPr>
        <p:spPr>
          <a:xfrm>
            <a:off x="8737600" y="6246813"/>
            <a:ext cx="2844800" cy="476250"/>
          </a:xfrm>
          <a:prstGeom prst="rect">
            <a:avLst/>
          </a:prstGeom>
        </p:spPr>
        <p:txBody>
          <a:bodyPr vert="horz" wrap="square" lIns="91440" tIns="45720" rIns="91440" bIns="45720" numCol="1" anchor="t" anchorCtr="0" compatLnSpc="1"/>
          <a:lstStyle/>
          <a:p>
            <a:pPr lvl="0" eaLnBrk="1" hangingPunct="1">
              <a:buNone/>
            </a:pPr>
            <a:fld id="{9A0DB2DC-4C9A-4742-B13C-FB6460FD3503}" type="slidenum">
              <a:rPr lang="en-US" altLang="zh-CN" sz="2400"/>
              <a:t>‹#›</a:t>
            </a:fld>
            <a:endParaRPr lang="en-US" altLang="zh-CN" sz="2400"/>
          </a:p>
        </p:txBody>
      </p:sp>
      <p:sp>
        <p:nvSpPr>
          <p:cNvPr id="9" name="日期占位符 3"/>
          <p:cNvSpPr>
            <a:spLocks noGrp="1"/>
          </p:cNvSpPr>
          <p:nvPr>
            <p:ph type="dt" sz="half" idx="2"/>
          </p:nvPr>
        </p:nvSpPr>
        <p:spPr>
          <a:xfrm>
            <a:off x="609600" y="6246813"/>
            <a:ext cx="3373438" cy="476250"/>
          </a:xfrm>
          <a:prstGeom prst="rect">
            <a:avLst/>
          </a:prstGeom>
        </p:spPr>
        <p:txBody>
          <a:bodyPr/>
          <a:lstStyle>
            <a:lvl1pPr eaLnBrk="1" hangingPunct="1">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DF357FCC-DFDC-40B7-B7E3-B10CB8A7EDA2}" type="datetime8">
              <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2024年8月16日9时46分</a:t>
            </a:fld>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blinds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117600" y="374653"/>
            <a:ext cx="9347200" cy="563563"/>
          </a:xfrm>
          <a:prstGeom prst="rect">
            <a:avLst/>
          </a:prstGeom>
        </p:spPr>
        <p:txBody>
          <a:bodyPr/>
          <a:lstStyle/>
          <a:p>
            <a:r>
              <a:rPr lang="zh-CN" altLang="en-US" noProof="1"/>
              <a:t>单击此处编辑母版标题样式</a:t>
            </a:r>
          </a:p>
        </p:txBody>
      </p:sp>
      <p:sp>
        <p:nvSpPr>
          <p:cNvPr id="7" name="日期占位符 2"/>
          <p:cNvSpPr>
            <a:spLocks noGrp="1"/>
          </p:cNvSpPr>
          <p:nvPr>
            <p:ph type="dt" sz="half" idx="2"/>
          </p:nvPr>
        </p:nvSpPr>
        <p:spPr>
          <a:xfrm>
            <a:off x="609600" y="6400800"/>
            <a:ext cx="2844800" cy="322263"/>
          </a:xfrm>
          <a:prstGeom prst="rect">
            <a:avLst/>
          </a:prstGeom>
        </p:spPr>
        <p:txBody>
          <a:bodyPr/>
          <a:lstStyle>
            <a:lvl1pPr eaLnBrk="1" hangingPunct="1">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页脚占位符 3"/>
          <p:cNvSpPr>
            <a:spLocks noGrp="1"/>
          </p:cNvSpPr>
          <p:nvPr>
            <p:ph type="ftr" sz="quarter" idx="3"/>
          </p:nvPr>
        </p:nvSpPr>
        <p:spPr>
          <a:xfrm>
            <a:off x="4165600" y="6400800"/>
            <a:ext cx="3860800" cy="322263"/>
          </a:xfrm>
          <a:prstGeom prst="rect">
            <a:avLst/>
          </a:prstGeom>
        </p:spPr>
        <p:txBody>
          <a:bodyPr/>
          <a:lstStyle>
            <a:lvl1pPr eaLnBrk="1" hangingPunct="1">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灯片编号占位符 4"/>
          <p:cNvSpPr>
            <a:spLocks noGrp="1"/>
          </p:cNvSpPr>
          <p:nvPr>
            <p:ph type="sldNum" sz="quarter" idx="4"/>
          </p:nvPr>
        </p:nvSpPr>
        <p:spPr>
          <a:xfrm>
            <a:off x="8737600" y="6400800"/>
            <a:ext cx="2844800" cy="322263"/>
          </a:xfrm>
          <a:prstGeom prst="rect">
            <a:avLst/>
          </a:prstGeom>
        </p:spPr>
        <p:txBody>
          <a:bodyPr vert="horz" wrap="square" lIns="91440" tIns="45720" rIns="91440" bIns="45720" numCol="1" anchor="t" anchorCtr="0" compatLnSpc="1"/>
          <a:lstStyle/>
          <a:p>
            <a:pPr lvl="0" eaLnBrk="1" hangingPunct="1">
              <a:buNone/>
            </a:pPr>
            <a:fld id="{9A0DB2DC-4C9A-4742-B13C-FB6460FD3503}" type="slidenum">
              <a:rPr lang="en-US" altLang="zh-CN" sz="2400"/>
              <a:t>‹#›</a:t>
            </a:fld>
            <a:endParaRPr lang="en-US" altLang="zh-CN" sz="2400"/>
          </a:p>
        </p:txBody>
      </p:sp>
    </p:spTree>
  </p:cSld>
  <p:clrMapOvr>
    <a:masterClrMapping/>
  </p:clrMapOvr>
  <p:transition>
    <p:blinds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
        <p:nvSpPr>
          <p:cNvPr id="7" name="页脚占位符 1"/>
          <p:cNvSpPr>
            <a:spLocks noGrp="1"/>
          </p:cNvSpPr>
          <p:nvPr>
            <p:ph type="ftr" sz="quarter" idx="3"/>
          </p:nvPr>
        </p:nvSpPr>
        <p:spPr>
          <a:xfrm>
            <a:off x="4165600" y="6246813"/>
            <a:ext cx="3860800" cy="476250"/>
          </a:xfrm>
          <a:prstGeom prst="rect">
            <a:avLst/>
          </a:prstGeom>
        </p:spPr>
        <p:txBody>
          <a:bodyPr/>
          <a:lstStyle>
            <a:lvl1pPr eaLnBrk="1" hangingPunct="1">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灯片编号占位符 2"/>
          <p:cNvSpPr>
            <a:spLocks noGrp="1"/>
          </p:cNvSpPr>
          <p:nvPr>
            <p:ph type="sldNum" sz="quarter" idx="4"/>
          </p:nvPr>
        </p:nvSpPr>
        <p:spPr>
          <a:xfrm>
            <a:off x="8737600" y="6246813"/>
            <a:ext cx="2844800" cy="476250"/>
          </a:xfrm>
          <a:prstGeom prst="rect">
            <a:avLst/>
          </a:prstGeom>
        </p:spPr>
        <p:txBody>
          <a:bodyPr vert="horz" wrap="square" lIns="91440" tIns="45720" rIns="91440" bIns="45720" numCol="1" anchor="t" anchorCtr="0" compatLnSpc="1"/>
          <a:lstStyle/>
          <a:p>
            <a:pPr lvl="0" eaLnBrk="1" hangingPunct="1">
              <a:buNone/>
            </a:pPr>
            <a:fld id="{9A0DB2DC-4C9A-4742-B13C-FB6460FD3503}" type="slidenum">
              <a:rPr lang="en-US" altLang="zh-CN" sz="2400"/>
              <a:t>‹#›</a:t>
            </a:fld>
            <a:endParaRPr lang="en-US" altLang="zh-CN" sz="2400"/>
          </a:p>
        </p:txBody>
      </p:sp>
      <p:sp>
        <p:nvSpPr>
          <p:cNvPr id="9" name="日期占位符 3"/>
          <p:cNvSpPr>
            <a:spLocks noGrp="1"/>
          </p:cNvSpPr>
          <p:nvPr>
            <p:ph type="dt" sz="half" idx="2"/>
          </p:nvPr>
        </p:nvSpPr>
        <p:spPr>
          <a:xfrm>
            <a:off x="609600" y="6246813"/>
            <a:ext cx="3373438" cy="476250"/>
          </a:xfrm>
          <a:prstGeom prst="rect">
            <a:avLst/>
          </a:prstGeom>
        </p:spPr>
        <p:txBody>
          <a:bodyPr/>
          <a:lstStyle>
            <a:lvl1pPr eaLnBrk="1" hangingPunct="1">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D81DBE35-41B8-4344-B4DC-A83C272AF06E}" type="datetime8">
              <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2024年8月16日9时46分</a:t>
            </a:fld>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blinds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117600" y="374653"/>
            <a:ext cx="9347200" cy="563563"/>
          </a:xfrm>
          <a:prstGeom prst="rect">
            <a:avLst/>
          </a:prstGeom>
        </p:spPr>
        <p:txBody>
          <a:bodyPr/>
          <a:lstStyle/>
          <a:p>
            <a:r>
              <a:rPr lang="zh-CN" altLang="en-US" noProof="1"/>
              <a:t>单击此处编辑母版标题样式</a:t>
            </a:r>
          </a:p>
        </p:txBody>
      </p:sp>
      <p:sp>
        <p:nvSpPr>
          <p:cNvPr id="7" name="日期占位符 2"/>
          <p:cNvSpPr>
            <a:spLocks noGrp="1"/>
          </p:cNvSpPr>
          <p:nvPr>
            <p:ph type="dt" sz="half" idx="2"/>
          </p:nvPr>
        </p:nvSpPr>
        <p:spPr>
          <a:xfrm>
            <a:off x="609600" y="6400800"/>
            <a:ext cx="2844800" cy="322263"/>
          </a:xfrm>
          <a:prstGeom prst="rect">
            <a:avLst/>
          </a:prstGeom>
        </p:spPr>
        <p:txBody>
          <a:bodyPr/>
          <a:lstStyle>
            <a:lvl1pPr eaLnBrk="1" hangingPunct="1">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页脚占位符 3"/>
          <p:cNvSpPr>
            <a:spLocks noGrp="1"/>
          </p:cNvSpPr>
          <p:nvPr>
            <p:ph type="ftr" sz="quarter" idx="3"/>
          </p:nvPr>
        </p:nvSpPr>
        <p:spPr>
          <a:xfrm>
            <a:off x="4165600" y="6400800"/>
            <a:ext cx="3860800" cy="322263"/>
          </a:xfrm>
          <a:prstGeom prst="rect">
            <a:avLst/>
          </a:prstGeom>
        </p:spPr>
        <p:txBody>
          <a:bodyPr/>
          <a:lstStyle>
            <a:lvl1pPr eaLnBrk="1" hangingPunct="1">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灯片编号占位符 4"/>
          <p:cNvSpPr>
            <a:spLocks noGrp="1"/>
          </p:cNvSpPr>
          <p:nvPr>
            <p:ph type="sldNum" sz="quarter" idx="4"/>
          </p:nvPr>
        </p:nvSpPr>
        <p:spPr>
          <a:xfrm>
            <a:off x="8737600" y="6400800"/>
            <a:ext cx="2844800" cy="322263"/>
          </a:xfrm>
          <a:prstGeom prst="rect">
            <a:avLst/>
          </a:prstGeom>
        </p:spPr>
        <p:txBody>
          <a:bodyPr vert="horz" wrap="square" lIns="91440" tIns="45720" rIns="91440" bIns="45720" numCol="1" anchor="t" anchorCtr="0" compatLnSpc="1"/>
          <a:lstStyle/>
          <a:p>
            <a:pPr lvl="0" eaLnBrk="1" hangingPunct="1">
              <a:buNone/>
            </a:pPr>
            <a:fld id="{9A0DB2DC-4C9A-4742-B13C-FB6460FD3503}" type="slidenum">
              <a:rPr lang="en-US" altLang="zh-CN" sz="2400"/>
              <a:t>‹#›</a:t>
            </a:fld>
            <a:endParaRPr lang="en-US" altLang="zh-CN" sz="2400"/>
          </a:p>
        </p:txBody>
      </p:sp>
    </p:spTree>
  </p:cSld>
  <p:clrMapOvr>
    <a:masterClrMapping/>
  </p:clrMapOvr>
  <p:transition>
    <p:blinds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
        <p:nvSpPr>
          <p:cNvPr id="7" name="页脚占位符 1"/>
          <p:cNvSpPr>
            <a:spLocks noGrp="1"/>
          </p:cNvSpPr>
          <p:nvPr>
            <p:ph type="ftr" sz="quarter" idx="3"/>
          </p:nvPr>
        </p:nvSpPr>
        <p:spPr>
          <a:xfrm>
            <a:off x="4165600" y="6246813"/>
            <a:ext cx="3860800" cy="476250"/>
          </a:xfrm>
          <a:prstGeom prst="rect">
            <a:avLst/>
          </a:prstGeom>
        </p:spPr>
        <p:txBody>
          <a:bodyPr/>
          <a:lstStyle>
            <a:lvl1pPr eaLnBrk="1" hangingPunct="1">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灯片编号占位符 2"/>
          <p:cNvSpPr>
            <a:spLocks noGrp="1"/>
          </p:cNvSpPr>
          <p:nvPr>
            <p:ph type="sldNum" sz="quarter" idx="4"/>
          </p:nvPr>
        </p:nvSpPr>
        <p:spPr>
          <a:xfrm>
            <a:off x="8737600" y="6246813"/>
            <a:ext cx="2844800" cy="476250"/>
          </a:xfrm>
          <a:prstGeom prst="rect">
            <a:avLst/>
          </a:prstGeom>
        </p:spPr>
        <p:txBody>
          <a:bodyPr vert="horz" wrap="square" lIns="91440" tIns="45720" rIns="91440" bIns="45720" numCol="1" anchor="t" anchorCtr="0" compatLnSpc="1"/>
          <a:lstStyle/>
          <a:p>
            <a:pPr lvl="0" eaLnBrk="1" hangingPunct="1">
              <a:buNone/>
            </a:pPr>
            <a:fld id="{9A0DB2DC-4C9A-4742-B13C-FB6460FD3503}" type="slidenum">
              <a:rPr lang="en-US" altLang="zh-CN" sz="2400"/>
              <a:t>‹#›</a:t>
            </a:fld>
            <a:endParaRPr lang="en-US" altLang="zh-CN" sz="2400"/>
          </a:p>
        </p:txBody>
      </p:sp>
      <p:sp>
        <p:nvSpPr>
          <p:cNvPr id="9" name="日期占位符 3"/>
          <p:cNvSpPr>
            <a:spLocks noGrp="1"/>
          </p:cNvSpPr>
          <p:nvPr>
            <p:ph type="dt" sz="half" idx="2"/>
          </p:nvPr>
        </p:nvSpPr>
        <p:spPr>
          <a:xfrm>
            <a:off x="609600" y="6246813"/>
            <a:ext cx="3373438" cy="476250"/>
          </a:xfrm>
          <a:prstGeom prst="rect">
            <a:avLst/>
          </a:prstGeom>
        </p:spPr>
        <p:txBody>
          <a:bodyPr/>
          <a:lstStyle>
            <a:lvl1pPr eaLnBrk="1" hangingPunct="1">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96C44E91-A4AB-471B-96D1-355105E46CCD}" type="datetime8">
              <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2024年8月16日9时46分</a:t>
            </a:fld>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blinds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117600" y="374653"/>
            <a:ext cx="9347200" cy="563563"/>
          </a:xfrm>
          <a:prstGeom prst="rect">
            <a:avLst/>
          </a:prstGeom>
        </p:spPr>
        <p:txBody>
          <a:bodyPr/>
          <a:lstStyle/>
          <a:p>
            <a:r>
              <a:rPr lang="zh-CN" altLang="en-US" noProof="1"/>
              <a:t>单击此处编辑母版标题样式</a:t>
            </a:r>
          </a:p>
        </p:txBody>
      </p:sp>
      <p:sp>
        <p:nvSpPr>
          <p:cNvPr id="7" name="日期占位符 2"/>
          <p:cNvSpPr>
            <a:spLocks noGrp="1"/>
          </p:cNvSpPr>
          <p:nvPr>
            <p:ph type="dt" sz="half" idx="2"/>
          </p:nvPr>
        </p:nvSpPr>
        <p:spPr>
          <a:xfrm>
            <a:off x="609600" y="6400800"/>
            <a:ext cx="2844800" cy="322263"/>
          </a:xfrm>
          <a:prstGeom prst="rect">
            <a:avLst/>
          </a:prstGeom>
        </p:spPr>
        <p:txBody>
          <a:bodyPr/>
          <a:lstStyle>
            <a:lvl1pPr eaLnBrk="1" hangingPunct="1">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页脚占位符 3"/>
          <p:cNvSpPr>
            <a:spLocks noGrp="1"/>
          </p:cNvSpPr>
          <p:nvPr>
            <p:ph type="ftr" sz="quarter" idx="3"/>
          </p:nvPr>
        </p:nvSpPr>
        <p:spPr>
          <a:xfrm>
            <a:off x="4165600" y="6400800"/>
            <a:ext cx="3860800" cy="322263"/>
          </a:xfrm>
          <a:prstGeom prst="rect">
            <a:avLst/>
          </a:prstGeom>
        </p:spPr>
        <p:txBody>
          <a:bodyPr/>
          <a:lstStyle>
            <a:lvl1pPr eaLnBrk="1" hangingPunct="1">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灯片编号占位符 4"/>
          <p:cNvSpPr>
            <a:spLocks noGrp="1"/>
          </p:cNvSpPr>
          <p:nvPr>
            <p:ph type="sldNum" sz="quarter" idx="4"/>
          </p:nvPr>
        </p:nvSpPr>
        <p:spPr>
          <a:xfrm>
            <a:off x="8737600" y="6400800"/>
            <a:ext cx="2844800" cy="322263"/>
          </a:xfrm>
          <a:prstGeom prst="rect">
            <a:avLst/>
          </a:prstGeom>
        </p:spPr>
        <p:txBody>
          <a:bodyPr vert="horz" wrap="square" lIns="91440" tIns="45720" rIns="91440" bIns="45720" numCol="1" anchor="t" anchorCtr="0" compatLnSpc="1"/>
          <a:lstStyle/>
          <a:p>
            <a:pPr lvl="0" eaLnBrk="1" hangingPunct="1">
              <a:buNone/>
            </a:pPr>
            <a:fld id="{9A0DB2DC-4C9A-4742-B13C-FB6460FD3503}" type="slidenum">
              <a:rPr lang="en-US" altLang="zh-CN" sz="2400"/>
              <a:t>‹#›</a:t>
            </a:fld>
            <a:endParaRPr lang="en-US" altLang="zh-CN" sz="2400"/>
          </a:p>
        </p:txBody>
      </p:sp>
    </p:spTree>
  </p:cSld>
  <p:clrMapOvr>
    <a:masterClrMapping/>
  </p:clrMapOvr>
  <p:transition>
    <p:blinds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cSld>
  <p:clrMapOvr>
    <a:masterClrMapping/>
  </p:clrMapOvr>
  <p:transition>
    <p:blinds dir="vert"/>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image" Target="../media/image1.jpe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image" Target="../media/image2.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幻灯片封面内页"/>
          <p:cNvPicPr>
            <a:picLocks noChangeAspect="1"/>
          </p:cNvPicPr>
          <p:nvPr/>
        </p:nvPicPr>
        <p:blipFill>
          <a:blip r:embed="rId68"/>
          <a:stretch>
            <a:fillRect/>
          </a:stretch>
        </p:blipFill>
        <p:spPr>
          <a:xfrm>
            <a:off x="0" y="-1587"/>
            <a:ext cx="12192000" cy="6859587"/>
          </a:xfrm>
          <a:prstGeom prst="rect">
            <a:avLst/>
          </a:prstGeom>
          <a:noFill/>
          <a:ln w="9525">
            <a:noFill/>
          </a:ln>
        </p:spPr>
      </p:pic>
      <p:pic>
        <p:nvPicPr>
          <p:cNvPr id="1027" name="Picture 2" descr="C:\Users\Administrator\Desktop\1708171409463932937.png"/>
          <p:cNvPicPr>
            <a:picLocks noChangeAspect="1"/>
          </p:cNvPicPr>
          <p:nvPr userDrawn="1"/>
        </p:nvPicPr>
        <p:blipFill>
          <a:blip r:embed="rId69"/>
          <a:stretch>
            <a:fillRect/>
          </a:stretch>
        </p:blipFill>
        <p:spPr>
          <a:xfrm>
            <a:off x="239713" y="101600"/>
            <a:ext cx="3786187" cy="795338"/>
          </a:xfrm>
          <a:prstGeom prst="rect">
            <a:avLst/>
          </a:prstGeom>
          <a:noFill/>
          <a:ln w="9525">
            <a:noFill/>
          </a:ln>
        </p:spPr>
      </p:pic>
      <p:sp>
        <p:nvSpPr>
          <p:cNvPr id="6" name="矩形 5"/>
          <p:cNvSpPr/>
          <p:nvPr/>
        </p:nvSpPr>
        <p:spPr>
          <a:xfrm>
            <a:off x="0" y="871538"/>
            <a:ext cx="12192000" cy="95250"/>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29" name="Text Box 5"/>
          <p:cNvSpPr txBox="1">
            <a:spLocks noChangeArrowheads="1"/>
          </p:cNvSpPr>
          <p:nvPr/>
        </p:nvSpPr>
        <p:spPr bwMode="auto">
          <a:xfrm>
            <a:off x="10488613" y="6453188"/>
            <a:ext cx="865188" cy="338138"/>
          </a:xfrm>
          <a:prstGeom prst="rect">
            <a:avLst/>
          </a:prstGeom>
          <a:noFill/>
          <a:ln>
            <a:noFill/>
          </a:ln>
        </p:spPr>
        <p:txBody>
          <a:bodyPr>
            <a:spAutoFit/>
          </a:bodyPr>
          <a:lstStyle/>
          <a:p>
            <a:pPr lvl="0" eaLnBrk="1" hangingPunct="1">
              <a:spcBef>
                <a:spcPct val="50000"/>
              </a:spcBef>
              <a:buNone/>
            </a:pPr>
            <a:fld id="{9A0DB2DC-4C9A-4742-B13C-FB6460FD3503}" type="slidenum">
              <a:rPr lang="zh-CN" altLang="en-US" sz="1600">
                <a:solidFill>
                  <a:schemeClr val="bg1"/>
                </a:solidFill>
                <a:latin typeface="Arial" panose="020B0604020202020204" pitchFamily="34" charset="0"/>
                <a:ea typeface="黑体" panose="02010609060101010101" pitchFamily="49" charset="-122"/>
              </a:rPr>
              <a:t>‹#›</a:t>
            </a:fld>
            <a:endParaRPr lang="zh-CN" altLang="en-US" sz="1600">
              <a:solidFill>
                <a:schemeClr val="bg1"/>
              </a:solidFill>
              <a:latin typeface="Arial" panose="020B0604020202020204" pitchFamily="34" charset="0"/>
              <a:ea typeface="黑体" panose="02010609060101010101" pitchFamily="49"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Lst>
  <p:transition>
    <p:blinds dir="vert"/>
  </p:transition>
  <p:hf sldNum="0" hdr="0" ftr="0" dt="0"/>
  <p:txStyles>
    <p:titleStyle>
      <a:lvl1pPr algn="r" rtl="0" eaLnBrk="0" fontAlgn="base" hangingPunct="0">
        <a:spcBef>
          <a:spcPct val="0"/>
        </a:spcBef>
        <a:spcAft>
          <a:spcPct val="0"/>
        </a:spcAft>
        <a:defRPr sz="5800" b="1">
          <a:solidFill>
            <a:srgbClr val="777777"/>
          </a:solidFill>
          <a:latin typeface="+mj-lt"/>
          <a:ea typeface="+mj-ea"/>
          <a:cs typeface="+mj-cs"/>
        </a:defRPr>
      </a:lvl1pPr>
      <a:lvl2pPr algn="r" rtl="0" eaLnBrk="0" fontAlgn="base" hangingPunct="0">
        <a:spcBef>
          <a:spcPct val="0"/>
        </a:spcBef>
        <a:spcAft>
          <a:spcPct val="0"/>
        </a:spcAft>
        <a:defRPr sz="5800" b="1">
          <a:solidFill>
            <a:srgbClr val="777777"/>
          </a:solidFill>
          <a:latin typeface="Arial" panose="020B0604020202020204" pitchFamily="34" charset="0"/>
          <a:ea typeface="黑体" panose="02010609060101010101" pitchFamily="49" charset="-122"/>
        </a:defRPr>
      </a:lvl2pPr>
      <a:lvl3pPr algn="r" rtl="0" eaLnBrk="0" fontAlgn="base" hangingPunct="0">
        <a:spcBef>
          <a:spcPct val="0"/>
        </a:spcBef>
        <a:spcAft>
          <a:spcPct val="0"/>
        </a:spcAft>
        <a:defRPr sz="5800" b="1">
          <a:solidFill>
            <a:srgbClr val="777777"/>
          </a:solidFill>
          <a:latin typeface="Arial" panose="020B0604020202020204" pitchFamily="34" charset="0"/>
          <a:ea typeface="黑体" panose="02010609060101010101" pitchFamily="49" charset="-122"/>
        </a:defRPr>
      </a:lvl3pPr>
      <a:lvl4pPr algn="r" rtl="0" eaLnBrk="0" fontAlgn="base" hangingPunct="0">
        <a:spcBef>
          <a:spcPct val="0"/>
        </a:spcBef>
        <a:spcAft>
          <a:spcPct val="0"/>
        </a:spcAft>
        <a:defRPr sz="5800" b="1">
          <a:solidFill>
            <a:srgbClr val="777777"/>
          </a:solidFill>
          <a:latin typeface="Arial" panose="020B0604020202020204" pitchFamily="34" charset="0"/>
          <a:ea typeface="黑体" panose="02010609060101010101" pitchFamily="49" charset="-122"/>
        </a:defRPr>
      </a:lvl4pPr>
      <a:lvl5pPr algn="r" rtl="0" eaLnBrk="0" fontAlgn="base" hangingPunct="0">
        <a:spcBef>
          <a:spcPct val="0"/>
        </a:spcBef>
        <a:spcAft>
          <a:spcPct val="0"/>
        </a:spcAft>
        <a:defRPr sz="5800" b="1">
          <a:solidFill>
            <a:srgbClr val="777777"/>
          </a:solidFill>
          <a:latin typeface="Arial" panose="020B0604020202020204" pitchFamily="34" charset="0"/>
          <a:ea typeface="黑体" panose="02010609060101010101" pitchFamily="49" charset="-122"/>
        </a:defRPr>
      </a:lvl5pPr>
      <a:lvl6pPr marL="457200" algn="r" rtl="0" fontAlgn="base">
        <a:spcBef>
          <a:spcPct val="0"/>
        </a:spcBef>
        <a:spcAft>
          <a:spcPct val="0"/>
        </a:spcAft>
        <a:defRPr sz="4400" b="1">
          <a:solidFill>
            <a:srgbClr val="777777"/>
          </a:solidFill>
          <a:latin typeface="Arial" panose="020B0604020202020204" pitchFamily="34" charset="0"/>
          <a:ea typeface="黑体" panose="02010609060101010101" pitchFamily="49" charset="-122"/>
        </a:defRPr>
      </a:lvl6pPr>
      <a:lvl7pPr marL="914400" algn="r" rtl="0" fontAlgn="base">
        <a:spcBef>
          <a:spcPct val="0"/>
        </a:spcBef>
        <a:spcAft>
          <a:spcPct val="0"/>
        </a:spcAft>
        <a:defRPr sz="4400" b="1">
          <a:solidFill>
            <a:srgbClr val="777777"/>
          </a:solidFill>
          <a:latin typeface="Arial" panose="020B0604020202020204" pitchFamily="34" charset="0"/>
          <a:ea typeface="黑体" panose="02010609060101010101" pitchFamily="49" charset="-122"/>
        </a:defRPr>
      </a:lvl7pPr>
      <a:lvl8pPr marL="1371600" algn="r" rtl="0" fontAlgn="base">
        <a:spcBef>
          <a:spcPct val="0"/>
        </a:spcBef>
        <a:spcAft>
          <a:spcPct val="0"/>
        </a:spcAft>
        <a:defRPr sz="4400" b="1">
          <a:solidFill>
            <a:srgbClr val="777777"/>
          </a:solidFill>
          <a:latin typeface="Arial" panose="020B0604020202020204" pitchFamily="34" charset="0"/>
          <a:ea typeface="黑体" panose="02010609060101010101" pitchFamily="49" charset="-122"/>
        </a:defRPr>
      </a:lvl8pPr>
      <a:lvl9pPr marL="1828800" algn="r" rtl="0" fontAlgn="base">
        <a:spcBef>
          <a:spcPct val="0"/>
        </a:spcBef>
        <a:spcAft>
          <a:spcPct val="0"/>
        </a:spcAft>
        <a:defRPr sz="4400" b="1">
          <a:solidFill>
            <a:srgbClr val="777777"/>
          </a:solidFill>
          <a:latin typeface="Arial" panose="020B0604020202020204" pitchFamily="34" charset="0"/>
          <a:ea typeface="黑体" panose="02010609060101010101" pitchFamily="49" charset="-122"/>
        </a:defRPr>
      </a:lvl9pPr>
    </p:titleStyle>
    <p:bodyStyle>
      <a:lvl1pPr marL="812800" indent="-812800" algn="l" rtl="0" eaLnBrk="0" fontAlgn="base" hangingPunct="0">
        <a:spcBef>
          <a:spcPts val="125"/>
        </a:spcBef>
        <a:spcAft>
          <a:spcPct val="0"/>
        </a:spcAft>
        <a:buFont typeface="Wingdings" panose="05000000000000000000" pitchFamily="2" charset="2"/>
        <a:buAutoNum type="arabicPeriod"/>
        <a:defRPr sz="4200" b="1">
          <a:solidFill>
            <a:srgbClr val="777777"/>
          </a:solidFill>
          <a:latin typeface="+mn-lt"/>
          <a:ea typeface="+mn-ea"/>
          <a:cs typeface="+mn-cs"/>
        </a:defRPr>
      </a:lvl1pPr>
      <a:lvl2pPr marL="1422400" indent="-812800" algn="l" rtl="0" eaLnBrk="0" fontAlgn="base" hangingPunct="0">
        <a:spcBef>
          <a:spcPts val="125"/>
        </a:spcBef>
        <a:spcAft>
          <a:spcPct val="0"/>
        </a:spcAft>
        <a:buFont typeface="Wingdings" panose="05000000000000000000" pitchFamily="2" charset="2"/>
        <a:buAutoNum type="arabicPeriod"/>
        <a:defRPr sz="3700" b="1">
          <a:solidFill>
            <a:srgbClr val="777777"/>
          </a:solidFill>
          <a:latin typeface="+mn-lt"/>
          <a:ea typeface="+mn-ea"/>
        </a:defRPr>
      </a:lvl2pPr>
      <a:lvl3pPr marL="2032000" indent="-812800" algn="l" rtl="0" eaLnBrk="0" fontAlgn="base" hangingPunct="0">
        <a:spcBef>
          <a:spcPts val="125"/>
        </a:spcBef>
        <a:spcAft>
          <a:spcPct val="0"/>
        </a:spcAft>
        <a:buFont typeface="Wingdings" panose="05000000000000000000" pitchFamily="2" charset="2"/>
        <a:buAutoNum type="arabicPeriod"/>
        <a:defRPr sz="3200" b="1">
          <a:solidFill>
            <a:srgbClr val="777777"/>
          </a:solidFill>
          <a:latin typeface="+mn-lt"/>
          <a:ea typeface="+mn-ea"/>
        </a:defRPr>
      </a:lvl3pPr>
      <a:lvl4pPr marL="2641600" indent="-812800" algn="l" rtl="0" eaLnBrk="0" fontAlgn="base" hangingPunct="0">
        <a:spcBef>
          <a:spcPts val="125"/>
        </a:spcBef>
        <a:spcAft>
          <a:spcPct val="0"/>
        </a:spcAft>
        <a:buFont typeface="Wingdings" panose="05000000000000000000" pitchFamily="2" charset="2"/>
        <a:buAutoNum type="arabicPeriod"/>
        <a:defRPr sz="2600" b="1">
          <a:solidFill>
            <a:srgbClr val="777777"/>
          </a:solidFill>
          <a:latin typeface="+mn-lt"/>
          <a:ea typeface="+mn-ea"/>
        </a:defRPr>
      </a:lvl4pPr>
      <a:lvl5pPr marL="3251200" indent="-812800" algn="l" rtl="0" eaLnBrk="0" fontAlgn="base" hangingPunct="0">
        <a:spcBef>
          <a:spcPts val="125"/>
        </a:spcBef>
        <a:spcAft>
          <a:spcPct val="0"/>
        </a:spcAft>
        <a:buFont typeface="Wingdings" panose="05000000000000000000" pitchFamily="2" charset="2"/>
        <a:buAutoNum type="arabicPeriod"/>
        <a:defRPr sz="2600" b="1">
          <a:solidFill>
            <a:srgbClr val="777777"/>
          </a:solidFill>
          <a:latin typeface="+mn-lt"/>
          <a:ea typeface="+mn-ea"/>
        </a:defRPr>
      </a:lvl5pPr>
      <a:lvl6pPr marL="3352800" indent="-304800" algn="l" rtl="0" fontAlgn="base">
        <a:spcBef>
          <a:spcPts val="130"/>
        </a:spcBef>
        <a:spcAft>
          <a:spcPct val="0"/>
        </a:spcAft>
        <a:buFont typeface="Wingdings" panose="05000000000000000000" pitchFamily="2" charset="2"/>
        <a:defRPr sz="4265" b="1">
          <a:solidFill>
            <a:srgbClr val="777777"/>
          </a:solidFill>
          <a:latin typeface="+mn-lt"/>
          <a:ea typeface="+mn-ea"/>
        </a:defRPr>
      </a:lvl6pPr>
      <a:lvl7pPr marL="3962400" indent="-304800" algn="l" rtl="0" fontAlgn="base">
        <a:spcBef>
          <a:spcPts val="130"/>
        </a:spcBef>
        <a:spcAft>
          <a:spcPct val="0"/>
        </a:spcAft>
        <a:buFont typeface="Wingdings" panose="05000000000000000000" pitchFamily="2" charset="2"/>
        <a:defRPr sz="4265" b="1">
          <a:solidFill>
            <a:srgbClr val="777777"/>
          </a:solidFill>
          <a:latin typeface="+mn-lt"/>
          <a:ea typeface="+mn-ea"/>
        </a:defRPr>
      </a:lvl7pPr>
      <a:lvl8pPr marL="4572000" indent="-304800" algn="l" rtl="0" fontAlgn="base">
        <a:spcBef>
          <a:spcPts val="130"/>
        </a:spcBef>
        <a:spcAft>
          <a:spcPct val="0"/>
        </a:spcAft>
        <a:buFont typeface="Wingdings" panose="05000000000000000000" pitchFamily="2" charset="2"/>
        <a:defRPr sz="4265" b="1">
          <a:solidFill>
            <a:srgbClr val="777777"/>
          </a:solidFill>
          <a:latin typeface="+mn-lt"/>
          <a:ea typeface="+mn-ea"/>
        </a:defRPr>
      </a:lvl8pPr>
      <a:lvl9pPr marL="5181600" indent="-304800" algn="l" rtl="0" fontAlgn="base">
        <a:spcBef>
          <a:spcPts val="130"/>
        </a:spcBef>
        <a:spcAft>
          <a:spcPct val="0"/>
        </a:spcAft>
        <a:buFont typeface="Wingdings" panose="05000000000000000000" pitchFamily="2" charset="2"/>
        <a:defRPr sz="4265" b="1">
          <a:solidFill>
            <a:srgbClr val="777777"/>
          </a:solidFill>
          <a:latin typeface="+mn-lt"/>
          <a:ea typeface="+mn-ea"/>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幻灯片封面内页"/>
          <p:cNvPicPr>
            <a:picLocks noChangeAspect="1"/>
          </p:cNvPicPr>
          <p:nvPr/>
        </p:nvPicPr>
        <p:blipFill>
          <a:blip r:embed="rId5"/>
          <a:stretch>
            <a:fillRect/>
          </a:stretch>
        </p:blipFill>
        <p:spPr>
          <a:xfrm>
            <a:off x="0" y="11113"/>
            <a:ext cx="12192000" cy="6859587"/>
          </a:xfrm>
          <a:prstGeom prst="rect">
            <a:avLst/>
          </a:prstGeom>
          <a:noFill/>
          <a:ln w="9525">
            <a:noFill/>
          </a:ln>
        </p:spPr>
      </p:pic>
      <p:sp>
        <p:nvSpPr>
          <p:cNvPr id="2051" name="Text Box 5"/>
          <p:cNvSpPr txBox="1">
            <a:spLocks noChangeArrowheads="1"/>
          </p:cNvSpPr>
          <p:nvPr/>
        </p:nvSpPr>
        <p:spPr bwMode="auto">
          <a:xfrm>
            <a:off x="5624513" y="6450013"/>
            <a:ext cx="6853238" cy="336550"/>
          </a:xfrm>
          <a:prstGeom prst="rect">
            <a:avLst/>
          </a:prstGeom>
          <a:noFill/>
          <a:ln>
            <a:noFill/>
          </a:ln>
        </p:spPr>
        <p:txBody>
          <a:bodyPr>
            <a:spAutoFit/>
          </a:bodyPr>
          <a:lstStyle/>
          <a:p>
            <a:pPr lvl="0" eaLnBrk="1" hangingPunct="1">
              <a:spcBef>
                <a:spcPct val="50000"/>
              </a:spcBef>
              <a:buNone/>
            </a:pPr>
            <a:r>
              <a:rPr lang="en-US" altLang="zh-CN" sz="1600">
                <a:solidFill>
                  <a:schemeClr val="bg1"/>
                </a:solidFill>
                <a:latin typeface="Arial" panose="020B0604020202020204" pitchFamily="34" charset="0"/>
                <a:ea typeface="黑体" panose="02010609060101010101" pitchFamily="49" charset="-122"/>
              </a:rPr>
              <a:t>   </a:t>
            </a:r>
            <a:r>
              <a:rPr lang="zh-CN" altLang="en-US" sz="1600">
                <a:solidFill>
                  <a:schemeClr val="bg1"/>
                </a:solidFill>
                <a:latin typeface="Arial" panose="020B0604020202020204" pitchFamily="34" charset="0"/>
                <a:ea typeface="黑体" panose="02010609060101010101" pitchFamily="49" charset="-122"/>
              </a:rPr>
              <a:t>应急能力建设管理人员专项培训                   </a:t>
            </a:r>
            <a:fld id="{9A0DB2DC-4C9A-4742-B13C-FB6460FD3503}" type="slidenum">
              <a:rPr lang="zh-CN" altLang="en-US" sz="1600">
                <a:solidFill>
                  <a:schemeClr val="bg1"/>
                </a:solidFill>
                <a:latin typeface="Arial" panose="020B0604020202020204" pitchFamily="34" charset="0"/>
                <a:ea typeface="黑体" panose="02010609060101010101" pitchFamily="49" charset="-122"/>
              </a:rPr>
              <a:t>‹#›</a:t>
            </a:fld>
            <a:endParaRPr lang="zh-CN" altLang="en-US" sz="1600">
              <a:solidFill>
                <a:schemeClr val="bg1"/>
              </a:solidFill>
              <a:latin typeface="Arial" panose="020B0604020202020204" pitchFamily="34" charset="0"/>
              <a:ea typeface="黑体" panose="02010609060101010101" pitchFamily="49" charset="-122"/>
            </a:endParaRPr>
          </a:p>
        </p:txBody>
      </p:sp>
      <p:pic>
        <p:nvPicPr>
          <p:cNvPr id="2052" name="Picture 2" descr="C:\Users\Administrator\Desktop\1708171409463932937.png"/>
          <p:cNvPicPr>
            <a:picLocks noChangeAspect="1"/>
          </p:cNvPicPr>
          <p:nvPr userDrawn="1"/>
        </p:nvPicPr>
        <p:blipFill>
          <a:blip r:embed="rId6"/>
          <a:stretch>
            <a:fillRect/>
          </a:stretch>
        </p:blipFill>
        <p:spPr>
          <a:xfrm>
            <a:off x="239713" y="101600"/>
            <a:ext cx="3786187" cy="795338"/>
          </a:xfrm>
          <a:prstGeom prst="rect">
            <a:avLst/>
          </a:prstGeom>
          <a:noFill/>
          <a:ln w="9525">
            <a:noFill/>
          </a:ln>
        </p:spPr>
      </p:pic>
      <p:sp>
        <p:nvSpPr>
          <p:cNvPr id="6" name="矩形 5"/>
          <p:cNvSpPr/>
          <p:nvPr/>
        </p:nvSpPr>
        <p:spPr>
          <a:xfrm>
            <a:off x="0" y="871538"/>
            <a:ext cx="12192000" cy="95250"/>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Lst>
  <p:transition>
    <p:blinds dir="vert"/>
  </p:transition>
  <p:hf sldNum="0" hdr="0" ftr="0" dt="0"/>
  <p:txStyles>
    <p:titleStyle>
      <a:lvl1pPr algn="r" rtl="0" eaLnBrk="0" fontAlgn="base" hangingPunct="0">
        <a:spcBef>
          <a:spcPct val="0"/>
        </a:spcBef>
        <a:spcAft>
          <a:spcPct val="0"/>
        </a:spcAft>
        <a:defRPr sz="5800" b="1">
          <a:solidFill>
            <a:srgbClr val="777777"/>
          </a:solidFill>
          <a:latin typeface="+mj-lt"/>
          <a:ea typeface="+mj-ea"/>
          <a:cs typeface="+mj-cs"/>
        </a:defRPr>
      </a:lvl1pPr>
      <a:lvl2pPr algn="r" rtl="0" eaLnBrk="0" fontAlgn="base" hangingPunct="0">
        <a:spcBef>
          <a:spcPct val="0"/>
        </a:spcBef>
        <a:spcAft>
          <a:spcPct val="0"/>
        </a:spcAft>
        <a:defRPr sz="5800" b="1">
          <a:solidFill>
            <a:srgbClr val="777777"/>
          </a:solidFill>
          <a:latin typeface="Arial" panose="020B0604020202020204" pitchFamily="34" charset="0"/>
          <a:ea typeface="黑体" panose="02010609060101010101" pitchFamily="49" charset="-122"/>
        </a:defRPr>
      </a:lvl2pPr>
      <a:lvl3pPr algn="r" rtl="0" eaLnBrk="0" fontAlgn="base" hangingPunct="0">
        <a:spcBef>
          <a:spcPct val="0"/>
        </a:spcBef>
        <a:spcAft>
          <a:spcPct val="0"/>
        </a:spcAft>
        <a:defRPr sz="5800" b="1">
          <a:solidFill>
            <a:srgbClr val="777777"/>
          </a:solidFill>
          <a:latin typeface="Arial" panose="020B0604020202020204" pitchFamily="34" charset="0"/>
          <a:ea typeface="黑体" panose="02010609060101010101" pitchFamily="49" charset="-122"/>
        </a:defRPr>
      </a:lvl3pPr>
      <a:lvl4pPr algn="r" rtl="0" eaLnBrk="0" fontAlgn="base" hangingPunct="0">
        <a:spcBef>
          <a:spcPct val="0"/>
        </a:spcBef>
        <a:spcAft>
          <a:spcPct val="0"/>
        </a:spcAft>
        <a:defRPr sz="5800" b="1">
          <a:solidFill>
            <a:srgbClr val="777777"/>
          </a:solidFill>
          <a:latin typeface="Arial" panose="020B0604020202020204" pitchFamily="34" charset="0"/>
          <a:ea typeface="黑体" panose="02010609060101010101" pitchFamily="49" charset="-122"/>
        </a:defRPr>
      </a:lvl4pPr>
      <a:lvl5pPr algn="r" rtl="0" eaLnBrk="0" fontAlgn="base" hangingPunct="0">
        <a:spcBef>
          <a:spcPct val="0"/>
        </a:spcBef>
        <a:spcAft>
          <a:spcPct val="0"/>
        </a:spcAft>
        <a:defRPr sz="5800" b="1">
          <a:solidFill>
            <a:srgbClr val="777777"/>
          </a:solidFill>
          <a:latin typeface="Arial" panose="020B0604020202020204" pitchFamily="34" charset="0"/>
          <a:ea typeface="黑体" panose="02010609060101010101" pitchFamily="49" charset="-122"/>
        </a:defRPr>
      </a:lvl5pPr>
      <a:lvl6pPr marL="457200" algn="r" rtl="0" fontAlgn="base">
        <a:spcBef>
          <a:spcPct val="0"/>
        </a:spcBef>
        <a:spcAft>
          <a:spcPct val="0"/>
        </a:spcAft>
        <a:defRPr sz="4400" b="1">
          <a:solidFill>
            <a:srgbClr val="777777"/>
          </a:solidFill>
          <a:latin typeface="Arial" panose="020B0604020202020204" pitchFamily="34" charset="0"/>
          <a:ea typeface="黑体" panose="02010609060101010101" pitchFamily="49" charset="-122"/>
        </a:defRPr>
      </a:lvl6pPr>
      <a:lvl7pPr marL="914400" algn="r" rtl="0" fontAlgn="base">
        <a:spcBef>
          <a:spcPct val="0"/>
        </a:spcBef>
        <a:spcAft>
          <a:spcPct val="0"/>
        </a:spcAft>
        <a:defRPr sz="4400" b="1">
          <a:solidFill>
            <a:srgbClr val="777777"/>
          </a:solidFill>
          <a:latin typeface="Arial" panose="020B0604020202020204" pitchFamily="34" charset="0"/>
          <a:ea typeface="黑体" panose="02010609060101010101" pitchFamily="49" charset="-122"/>
        </a:defRPr>
      </a:lvl7pPr>
      <a:lvl8pPr marL="1371600" algn="r" rtl="0" fontAlgn="base">
        <a:spcBef>
          <a:spcPct val="0"/>
        </a:spcBef>
        <a:spcAft>
          <a:spcPct val="0"/>
        </a:spcAft>
        <a:defRPr sz="4400" b="1">
          <a:solidFill>
            <a:srgbClr val="777777"/>
          </a:solidFill>
          <a:latin typeface="Arial" panose="020B0604020202020204" pitchFamily="34" charset="0"/>
          <a:ea typeface="黑体" panose="02010609060101010101" pitchFamily="49" charset="-122"/>
        </a:defRPr>
      </a:lvl8pPr>
      <a:lvl9pPr marL="1828800" algn="r" rtl="0" fontAlgn="base">
        <a:spcBef>
          <a:spcPct val="0"/>
        </a:spcBef>
        <a:spcAft>
          <a:spcPct val="0"/>
        </a:spcAft>
        <a:defRPr sz="4400" b="1">
          <a:solidFill>
            <a:srgbClr val="777777"/>
          </a:solidFill>
          <a:latin typeface="Arial" panose="020B0604020202020204" pitchFamily="34" charset="0"/>
          <a:ea typeface="黑体" panose="02010609060101010101" pitchFamily="49" charset="-122"/>
        </a:defRPr>
      </a:lvl9pPr>
    </p:titleStyle>
    <p:bodyStyle>
      <a:lvl1pPr marL="812800" indent="-812800" algn="l" rtl="0" eaLnBrk="0" fontAlgn="base" hangingPunct="0">
        <a:spcBef>
          <a:spcPts val="125"/>
        </a:spcBef>
        <a:spcAft>
          <a:spcPct val="0"/>
        </a:spcAft>
        <a:buFont typeface="Wingdings" panose="05000000000000000000" pitchFamily="2" charset="2"/>
        <a:buAutoNum type="arabicPeriod"/>
        <a:defRPr sz="4200" b="1">
          <a:solidFill>
            <a:srgbClr val="777777"/>
          </a:solidFill>
          <a:latin typeface="+mn-lt"/>
          <a:ea typeface="+mn-ea"/>
          <a:cs typeface="+mn-cs"/>
        </a:defRPr>
      </a:lvl1pPr>
      <a:lvl2pPr marL="1422400" indent="-812800" algn="l" rtl="0" eaLnBrk="0" fontAlgn="base" hangingPunct="0">
        <a:spcBef>
          <a:spcPts val="125"/>
        </a:spcBef>
        <a:spcAft>
          <a:spcPct val="0"/>
        </a:spcAft>
        <a:buFont typeface="Wingdings" panose="05000000000000000000" pitchFamily="2" charset="2"/>
        <a:buAutoNum type="arabicPeriod"/>
        <a:defRPr sz="3700" b="1">
          <a:solidFill>
            <a:srgbClr val="777777"/>
          </a:solidFill>
          <a:latin typeface="+mn-lt"/>
          <a:ea typeface="+mn-ea"/>
        </a:defRPr>
      </a:lvl2pPr>
      <a:lvl3pPr marL="2032000" indent="-812800" algn="l" rtl="0" eaLnBrk="0" fontAlgn="base" hangingPunct="0">
        <a:spcBef>
          <a:spcPts val="125"/>
        </a:spcBef>
        <a:spcAft>
          <a:spcPct val="0"/>
        </a:spcAft>
        <a:buFont typeface="Wingdings" panose="05000000000000000000" pitchFamily="2" charset="2"/>
        <a:buAutoNum type="arabicPeriod"/>
        <a:defRPr sz="3200" b="1">
          <a:solidFill>
            <a:srgbClr val="777777"/>
          </a:solidFill>
          <a:latin typeface="+mn-lt"/>
          <a:ea typeface="+mn-ea"/>
        </a:defRPr>
      </a:lvl3pPr>
      <a:lvl4pPr marL="2641600" indent="-812800" algn="l" rtl="0" eaLnBrk="0" fontAlgn="base" hangingPunct="0">
        <a:spcBef>
          <a:spcPts val="125"/>
        </a:spcBef>
        <a:spcAft>
          <a:spcPct val="0"/>
        </a:spcAft>
        <a:buFont typeface="Wingdings" panose="05000000000000000000" pitchFamily="2" charset="2"/>
        <a:buAutoNum type="arabicPeriod"/>
        <a:defRPr sz="2600" b="1">
          <a:solidFill>
            <a:srgbClr val="777777"/>
          </a:solidFill>
          <a:latin typeface="+mn-lt"/>
          <a:ea typeface="+mn-ea"/>
        </a:defRPr>
      </a:lvl4pPr>
      <a:lvl5pPr marL="3251200" indent="-812800" algn="l" rtl="0" eaLnBrk="0" fontAlgn="base" hangingPunct="0">
        <a:spcBef>
          <a:spcPts val="125"/>
        </a:spcBef>
        <a:spcAft>
          <a:spcPct val="0"/>
        </a:spcAft>
        <a:buFont typeface="Wingdings" panose="05000000000000000000" pitchFamily="2" charset="2"/>
        <a:buAutoNum type="arabicPeriod"/>
        <a:defRPr sz="2600" b="1">
          <a:solidFill>
            <a:srgbClr val="777777"/>
          </a:solidFill>
          <a:latin typeface="+mn-lt"/>
          <a:ea typeface="+mn-ea"/>
        </a:defRPr>
      </a:lvl5pPr>
      <a:lvl6pPr marL="3352800" indent="-304800" algn="l" rtl="0" fontAlgn="base">
        <a:spcBef>
          <a:spcPts val="130"/>
        </a:spcBef>
        <a:spcAft>
          <a:spcPct val="0"/>
        </a:spcAft>
        <a:buFont typeface="Wingdings" panose="05000000000000000000" pitchFamily="2" charset="2"/>
        <a:defRPr sz="4265" b="1">
          <a:solidFill>
            <a:srgbClr val="777777"/>
          </a:solidFill>
          <a:latin typeface="+mn-lt"/>
          <a:ea typeface="+mn-ea"/>
        </a:defRPr>
      </a:lvl6pPr>
      <a:lvl7pPr marL="3962400" indent="-304800" algn="l" rtl="0" fontAlgn="base">
        <a:spcBef>
          <a:spcPts val="130"/>
        </a:spcBef>
        <a:spcAft>
          <a:spcPct val="0"/>
        </a:spcAft>
        <a:buFont typeface="Wingdings" panose="05000000000000000000" pitchFamily="2" charset="2"/>
        <a:defRPr sz="4265" b="1">
          <a:solidFill>
            <a:srgbClr val="777777"/>
          </a:solidFill>
          <a:latin typeface="+mn-lt"/>
          <a:ea typeface="+mn-ea"/>
        </a:defRPr>
      </a:lvl7pPr>
      <a:lvl8pPr marL="4572000" indent="-304800" algn="l" rtl="0" fontAlgn="base">
        <a:spcBef>
          <a:spcPts val="130"/>
        </a:spcBef>
        <a:spcAft>
          <a:spcPct val="0"/>
        </a:spcAft>
        <a:buFont typeface="Wingdings" panose="05000000000000000000" pitchFamily="2" charset="2"/>
        <a:defRPr sz="4265" b="1">
          <a:solidFill>
            <a:srgbClr val="777777"/>
          </a:solidFill>
          <a:latin typeface="+mn-lt"/>
          <a:ea typeface="+mn-ea"/>
        </a:defRPr>
      </a:lvl8pPr>
      <a:lvl9pPr marL="5181600" indent="-304800" algn="l" rtl="0" fontAlgn="base">
        <a:spcBef>
          <a:spcPts val="130"/>
        </a:spcBef>
        <a:spcAft>
          <a:spcPct val="0"/>
        </a:spcAft>
        <a:buFont typeface="Wingdings" panose="05000000000000000000" pitchFamily="2" charset="2"/>
        <a:defRPr sz="4265" b="1">
          <a:solidFill>
            <a:srgbClr val="777777"/>
          </a:solidFill>
          <a:latin typeface="+mn-lt"/>
          <a:ea typeface="+mn-ea"/>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7" descr="幻灯片封面内页"/>
          <p:cNvPicPr>
            <a:picLocks noChangeAspect="1"/>
          </p:cNvPicPr>
          <p:nvPr/>
        </p:nvPicPr>
        <p:blipFill>
          <a:blip r:embed="rId5"/>
          <a:stretch>
            <a:fillRect/>
          </a:stretch>
        </p:blipFill>
        <p:spPr>
          <a:xfrm>
            <a:off x="0" y="11113"/>
            <a:ext cx="12192000" cy="6859587"/>
          </a:xfrm>
          <a:prstGeom prst="rect">
            <a:avLst/>
          </a:prstGeom>
          <a:noFill/>
          <a:ln w="9525">
            <a:noFill/>
          </a:ln>
        </p:spPr>
      </p:pic>
      <p:sp>
        <p:nvSpPr>
          <p:cNvPr id="3075" name="Text Box 5"/>
          <p:cNvSpPr txBox="1">
            <a:spLocks noChangeArrowheads="1"/>
          </p:cNvSpPr>
          <p:nvPr/>
        </p:nvSpPr>
        <p:spPr bwMode="auto">
          <a:xfrm>
            <a:off x="5715000" y="6450013"/>
            <a:ext cx="6381750" cy="336550"/>
          </a:xfrm>
          <a:prstGeom prst="rect">
            <a:avLst/>
          </a:prstGeom>
          <a:noFill/>
          <a:ln>
            <a:noFill/>
          </a:ln>
        </p:spPr>
        <p:txBody>
          <a:bodyPr>
            <a:spAutoFit/>
          </a:bodyPr>
          <a:lstStyle/>
          <a:p>
            <a:pPr lvl="0" eaLnBrk="1" hangingPunct="1">
              <a:spcBef>
                <a:spcPct val="50000"/>
              </a:spcBef>
              <a:buNone/>
            </a:pPr>
            <a:r>
              <a:rPr lang="zh-CN" altLang="en-US" sz="1600">
                <a:solidFill>
                  <a:schemeClr val="bg1"/>
                </a:solidFill>
                <a:latin typeface="Arial" panose="020B0604020202020204" pitchFamily="34" charset="0"/>
                <a:ea typeface="黑体" panose="02010609060101010101" pitchFamily="49" charset="-122"/>
              </a:rPr>
              <a:t>应急能力建设管理人员专项培训                      </a:t>
            </a:r>
            <a:fld id="{9A0DB2DC-4C9A-4742-B13C-FB6460FD3503}" type="slidenum">
              <a:rPr lang="zh-CN" altLang="en-US" sz="1600">
                <a:solidFill>
                  <a:schemeClr val="bg1"/>
                </a:solidFill>
                <a:latin typeface="Arial" panose="020B0604020202020204" pitchFamily="34" charset="0"/>
                <a:ea typeface="黑体" panose="02010609060101010101" pitchFamily="49" charset="-122"/>
              </a:rPr>
              <a:t>‹#›</a:t>
            </a:fld>
            <a:endParaRPr lang="zh-CN" altLang="en-US" sz="1600">
              <a:solidFill>
                <a:schemeClr val="bg1"/>
              </a:solidFill>
              <a:latin typeface="Arial" panose="020B0604020202020204" pitchFamily="34" charset="0"/>
              <a:ea typeface="黑体" panose="02010609060101010101" pitchFamily="49" charset="-122"/>
            </a:endParaRPr>
          </a:p>
        </p:txBody>
      </p:sp>
      <p:pic>
        <p:nvPicPr>
          <p:cNvPr id="3076" name="Picture 2" descr="C:\Users\Administrator\Desktop\1708171409463932937.png"/>
          <p:cNvPicPr>
            <a:picLocks noChangeAspect="1"/>
          </p:cNvPicPr>
          <p:nvPr userDrawn="1"/>
        </p:nvPicPr>
        <p:blipFill>
          <a:blip r:embed="rId6"/>
          <a:stretch>
            <a:fillRect/>
          </a:stretch>
        </p:blipFill>
        <p:spPr>
          <a:xfrm>
            <a:off x="239713" y="101600"/>
            <a:ext cx="3786187" cy="795338"/>
          </a:xfrm>
          <a:prstGeom prst="rect">
            <a:avLst/>
          </a:prstGeom>
          <a:noFill/>
          <a:ln w="9525">
            <a:noFill/>
          </a:ln>
        </p:spPr>
      </p:pic>
      <p:sp>
        <p:nvSpPr>
          <p:cNvPr id="6" name="矩形 5"/>
          <p:cNvSpPr/>
          <p:nvPr/>
        </p:nvSpPr>
        <p:spPr>
          <a:xfrm>
            <a:off x="0" y="871538"/>
            <a:ext cx="12192000" cy="95250"/>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Lst>
  <p:transition>
    <p:blinds dir="vert"/>
  </p:transition>
  <p:hf sldNum="0" hdr="0" ftr="0" dt="0"/>
  <p:txStyles>
    <p:titleStyle>
      <a:lvl1pPr algn="r" rtl="0" eaLnBrk="0" fontAlgn="base" hangingPunct="0">
        <a:spcBef>
          <a:spcPct val="0"/>
        </a:spcBef>
        <a:spcAft>
          <a:spcPct val="0"/>
        </a:spcAft>
        <a:defRPr sz="5800" b="1">
          <a:solidFill>
            <a:srgbClr val="777777"/>
          </a:solidFill>
          <a:latin typeface="+mj-lt"/>
          <a:ea typeface="+mj-ea"/>
          <a:cs typeface="+mj-cs"/>
        </a:defRPr>
      </a:lvl1pPr>
      <a:lvl2pPr algn="r" rtl="0" eaLnBrk="0" fontAlgn="base" hangingPunct="0">
        <a:spcBef>
          <a:spcPct val="0"/>
        </a:spcBef>
        <a:spcAft>
          <a:spcPct val="0"/>
        </a:spcAft>
        <a:defRPr sz="5800" b="1">
          <a:solidFill>
            <a:srgbClr val="777777"/>
          </a:solidFill>
          <a:latin typeface="Arial" panose="020B0604020202020204" pitchFamily="34" charset="0"/>
          <a:ea typeface="黑体" panose="02010609060101010101" pitchFamily="49" charset="-122"/>
        </a:defRPr>
      </a:lvl2pPr>
      <a:lvl3pPr algn="r" rtl="0" eaLnBrk="0" fontAlgn="base" hangingPunct="0">
        <a:spcBef>
          <a:spcPct val="0"/>
        </a:spcBef>
        <a:spcAft>
          <a:spcPct val="0"/>
        </a:spcAft>
        <a:defRPr sz="5800" b="1">
          <a:solidFill>
            <a:srgbClr val="777777"/>
          </a:solidFill>
          <a:latin typeface="Arial" panose="020B0604020202020204" pitchFamily="34" charset="0"/>
          <a:ea typeface="黑体" panose="02010609060101010101" pitchFamily="49" charset="-122"/>
        </a:defRPr>
      </a:lvl3pPr>
      <a:lvl4pPr algn="r" rtl="0" eaLnBrk="0" fontAlgn="base" hangingPunct="0">
        <a:spcBef>
          <a:spcPct val="0"/>
        </a:spcBef>
        <a:spcAft>
          <a:spcPct val="0"/>
        </a:spcAft>
        <a:defRPr sz="5800" b="1">
          <a:solidFill>
            <a:srgbClr val="777777"/>
          </a:solidFill>
          <a:latin typeface="Arial" panose="020B0604020202020204" pitchFamily="34" charset="0"/>
          <a:ea typeface="黑体" panose="02010609060101010101" pitchFamily="49" charset="-122"/>
        </a:defRPr>
      </a:lvl4pPr>
      <a:lvl5pPr algn="r" rtl="0" eaLnBrk="0" fontAlgn="base" hangingPunct="0">
        <a:spcBef>
          <a:spcPct val="0"/>
        </a:spcBef>
        <a:spcAft>
          <a:spcPct val="0"/>
        </a:spcAft>
        <a:defRPr sz="5800" b="1">
          <a:solidFill>
            <a:srgbClr val="777777"/>
          </a:solidFill>
          <a:latin typeface="Arial" panose="020B0604020202020204" pitchFamily="34" charset="0"/>
          <a:ea typeface="黑体" panose="02010609060101010101" pitchFamily="49" charset="-122"/>
        </a:defRPr>
      </a:lvl5pPr>
      <a:lvl6pPr marL="457200" algn="r" rtl="0" fontAlgn="base">
        <a:spcBef>
          <a:spcPct val="0"/>
        </a:spcBef>
        <a:spcAft>
          <a:spcPct val="0"/>
        </a:spcAft>
        <a:defRPr sz="4400" b="1">
          <a:solidFill>
            <a:srgbClr val="777777"/>
          </a:solidFill>
          <a:latin typeface="Arial" panose="020B0604020202020204" pitchFamily="34" charset="0"/>
          <a:ea typeface="黑体" panose="02010609060101010101" pitchFamily="49" charset="-122"/>
        </a:defRPr>
      </a:lvl6pPr>
      <a:lvl7pPr marL="914400" algn="r" rtl="0" fontAlgn="base">
        <a:spcBef>
          <a:spcPct val="0"/>
        </a:spcBef>
        <a:spcAft>
          <a:spcPct val="0"/>
        </a:spcAft>
        <a:defRPr sz="4400" b="1">
          <a:solidFill>
            <a:srgbClr val="777777"/>
          </a:solidFill>
          <a:latin typeface="Arial" panose="020B0604020202020204" pitchFamily="34" charset="0"/>
          <a:ea typeface="黑体" panose="02010609060101010101" pitchFamily="49" charset="-122"/>
        </a:defRPr>
      </a:lvl7pPr>
      <a:lvl8pPr marL="1371600" algn="r" rtl="0" fontAlgn="base">
        <a:spcBef>
          <a:spcPct val="0"/>
        </a:spcBef>
        <a:spcAft>
          <a:spcPct val="0"/>
        </a:spcAft>
        <a:defRPr sz="4400" b="1">
          <a:solidFill>
            <a:srgbClr val="777777"/>
          </a:solidFill>
          <a:latin typeface="Arial" panose="020B0604020202020204" pitchFamily="34" charset="0"/>
          <a:ea typeface="黑体" panose="02010609060101010101" pitchFamily="49" charset="-122"/>
        </a:defRPr>
      </a:lvl8pPr>
      <a:lvl9pPr marL="1828800" algn="r" rtl="0" fontAlgn="base">
        <a:spcBef>
          <a:spcPct val="0"/>
        </a:spcBef>
        <a:spcAft>
          <a:spcPct val="0"/>
        </a:spcAft>
        <a:defRPr sz="4400" b="1">
          <a:solidFill>
            <a:srgbClr val="777777"/>
          </a:solidFill>
          <a:latin typeface="Arial" panose="020B0604020202020204" pitchFamily="34" charset="0"/>
          <a:ea typeface="黑体" panose="02010609060101010101" pitchFamily="49" charset="-122"/>
        </a:defRPr>
      </a:lvl9pPr>
    </p:titleStyle>
    <p:bodyStyle>
      <a:lvl1pPr marL="812800" indent="-812800" algn="l" rtl="0" eaLnBrk="0" fontAlgn="base" hangingPunct="0">
        <a:spcBef>
          <a:spcPts val="125"/>
        </a:spcBef>
        <a:spcAft>
          <a:spcPct val="0"/>
        </a:spcAft>
        <a:buFont typeface="Wingdings" panose="05000000000000000000" pitchFamily="2" charset="2"/>
        <a:buAutoNum type="arabicPeriod"/>
        <a:defRPr sz="4200" b="1">
          <a:solidFill>
            <a:srgbClr val="777777"/>
          </a:solidFill>
          <a:latin typeface="+mn-lt"/>
          <a:ea typeface="+mn-ea"/>
          <a:cs typeface="+mn-cs"/>
        </a:defRPr>
      </a:lvl1pPr>
      <a:lvl2pPr marL="1422400" indent="-812800" algn="l" rtl="0" eaLnBrk="0" fontAlgn="base" hangingPunct="0">
        <a:spcBef>
          <a:spcPts val="125"/>
        </a:spcBef>
        <a:spcAft>
          <a:spcPct val="0"/>
        </a:spcAft>
        <a:buFont typeface="Wingdings" panose="05000000000000000000" pitchFamily="2" charset="2"/>
        <a:buAutoNum type="arabicPeriod"/>
        <a:defRPr sz="3700" b="1">
          <a:solidFill>
            <a:srgbClr val="777777"/>
          </a:solidFill>
          <a:latin typeface="+mn-lt"/>
          <a:ea typeface="+mn-ea"/>
        </a:defRPr>
      </a:lvl2pPr>
      <a:lvl3pPr marL="2032000" indent="-812800" algn="l" rtl="0" eaLnBrk="0" fontAlgn="base" hangingPunct="0">
        <a:spcBef>
          <a:spcPts val="125"/>
        </a:spcBef>
        <a:spcAft>
          <a:spcPct val="0"/>
        </a:spcAft>
        <a:buFont typeface="Wingdings" panose="05000000000000000000" pitchFamily="2" charset="2"/>
        <a:buAutoNum type="arabicPeriod"/>
        <a:defRPr sz="3200" b="1">
          <a:solidFill>
            <a:srgbClr val="777777"/>
          </a:solidFill>
          <a:latin typeface="+mn-lt"/>
          <a:ea typeface="+mn-ea"/>
        </a:defRPr>
      </a:lvl3pPr>
      <a:lvl4pPr marL="2641600" indent="-812800" algn="l" rtl="0" eaLnBrk="0" fontAlgn="base" hangingPunct="0">
        <a:spcBef>
          <a:spcPts val="125"/>
        </a:spcBef>
        <a:spcAft>
          <a:spcPct val="0"/>
        </a:spcAft>
        <a:buFont typeface="Wingdings" panose="05000000000000000000" pitchFamily="2" charset="2"/>
        <a:buAutoNum type="arabicPeriod"/>
        <a:defRPr sz="2600" b="1">
          <a:solidFill>
            <a:srgbClr val="777777"/>
          </a:solidFill>
          <a:latin typeface="+mn-lt"/>
          <a:ea typeface="+mn-ea"/>
        </a:defRPr>
      </a:lvl4pPr>
      <a:lvl5pPr marL="3251200" indent="-812800" algn="l" rtl="0" eaLnBrk="0" fontAlgn="base" hangingPunct="0">
        <a:spcBef>
          <a:spcPts val="125"/>
        </a:spcBef>
        <a:spcAft>
          <a:spcPct val="0"/>
        </a:spcAft>
        <a:buFont typeface="Wingdings" panose="05000000000000000000" pitchFamily="2" charset="2"/>
        <a:buAutoNum type="arabicPeriod"/>
        <a:defRPr sz="2600" b="1">
          <a:solidFill>
            <a:srgbClr val="777777"/>
          </a:solidFill>
          <a:latin typeface="+mn-lt"/>
          <a:ea typeface="+mn-ea"/>
        </a:defRPr>
      </a:lvl5pPr>
      <a:lvl6pPr marL="3352800" indent="-304800" algn="l" rtl="0" fontAlgn="base">
        <a:spcBef>
          <a:spcPts val="130"/>
        </a:spcBef>
        <a:spcAft>
          <a:spcPct val="0"/>
        </a:spcAft>
        <a:buFont typeface="Wingdings" panose="05000000000000000000" pitchFamily="2" charset="2"/>
        <a:defRPr sz="4265" b="1">
          <a:solidFill>
            <a:srgbClr val="777777"/>
          </a:solidFill>
          <a:latin typeface="+mn-lt"/>
          <a:ea typeface="+mn-ea"/>
        </a:defRPr>
      </a:lvl6pPr>
      <a:lvl7pPr marL="3962400" indent="-304800" algn="l" rtl="0" fontAlgn="base">
        <a:spcBef>
          <a:spcPts val="130"/>
        </a:spcBef>
        <a:spcAft>
          <a:spcPct val="0"/>
        </a:spcAft>
        <a:buFont typeface="Wingdings" panose="05000000000000000000" pitchFamily="2" charset="2"/>
        <a:defRPr sz="4265" b="1">
          <a:solidFill>
            <a:srgbClr val="777777"/>
          </a:solidFill>
          <a:latin typeface="+mn-lt"/>
          <a:ea typeface="+mn-ea"/>
        </a:defRPr>
      </a:lvl7pPr>
      <a:lvl8pPr marL="4572000" indent="-304800" algn="l" rtl="0" fontAlgn="base">
        <a:spcBef>
          <a:spcPts val="130"/>
        </a:spcBef>
        <a:spcAft>
          <a:spcPct val="0"/>
        </a:spcAft>
        <a:buFont typeface="Wingdings" panose="05000000000000000000" pitchFamily="2" charset="2"/>
        <a:defRPr sz="4265" b="1">
          <a:solidFill>
            <a:srgbClr val="777777"/>
          </a:solidFill>
          <a:latin typeface="+mn-lt"/>
          <a:ea typeface="+mn-ea"/>
        </a:defRPr>
      </a:lvl8pPr>
      <a:lvl9pPr marL="5181600" indent="-304800" algn="l" rtl="0" fontAlgn="base">
        <a:spcBef>
          <a:spcPts val="130"/>
        </a:spcBef>
        <a:spcAft>
          <a:spcPct val="0"/>
        </a:spcAft>
        <a:buFont typeface="Wingdings" panose="05000000000000000000" pitchFamily="2" charset="2"/>
        <a:defRPr sz="4265" b="1">
          <a:solidFill>
            <a:srgbClr val="777777"/>
          </a:solidFill>
          <a:latin typeface="+mn-lt"/>
          <a:ea typeface="+mn-ea"/>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7" descr="幻灯片封面内页"/>
          <p:cNvPicPr>
            <a:picLocks noChangeAspect="1"/>
          </p:cNvPicPr>
          <p:nvPr/>
        </p:nvPicPr>
        <p:blipFill>
          <a:blip r:embed="rId5"/>
          <a:stretch>
            <a:fillRect/>
          </a:stretch>
        </p:blipFill>
        <p:spPr>
          <a:xfrm>
            <a:off x="0" y="11113"/>
            <a:ext cx="12192000" cy="6859587"/>
          </a:xfrm>
          <a:prstGeom prst="rect">
            <a:avLst/>
          </a:prstGeom>
          <a:noFill/>
          <a:ln w="9525">
            <a:noFill/>
          </a:ln>
        </p:spPr>
      </p:pic>
      <p:pic>
        <p:nvPicPr>
          <p:cNvPr id="4099" name="Picture 2" descr="C:\Users\Administrator\Desktop\1708171409463932937.png"/>
          <p:cNvPicPr>
            <a:picLocks noChangeAspect="1"/>
          </p:cNvPicPr>
          <p:nvPr userDrawn="1"/>
        </p:nvPicPr>
        <p:blipFill>
          <a:blip r:embed="rId6"/>
          <a:stretch>
            <a:fillRect/>
          </a:stretch>
        </p:blipFill>
        <p:spPr>
          <a:xfrm>
            <a:off x="239713" y="101600"/>
            <a:ext cx="3786187" cy="795338"/>
          </a:xfrm>
          <a:prstGeom prst="rect">
            <a:avLst/>
          </a:prstGeom>
          <a:noFill/>
          <a:ln w="9525">
            <a:noFill/>
          </a:ln>
        </p:spPr>
      </p:pic>
      <p:sp>
        <p:nvSpPr>
          <p:cNvPr id="6" name="矩形 5"/>
          <p:cNvSpPr/>
          <p:nvPr/>
        </p:nvSpPr>
        <p:spPr>
          <a:xfrm>
            <a:off x="0" y="871538"/>
            <a:ext cx="12192000" cy="95250"/>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101" name="Text Box 5"/>
          <p:cNvSpPr txBox="1">
            <a:spLocks noChangeArrowheads="1"/>
          </p:cNvSpPr>
          <p:nvPr/>
        </p:nvSpPr>
        <p:spPr bwMode="auto">
          <a:xfrm>
            <a:off x="5715000" y="6450013"/>
            <a:ext cx="6381750" cy="336550"/>
          </a:xfrm>
          <a:prstGeom prst="rect">
            <a:avLst/>
          </a:prstGeom>
          <a:noFill/>
          <a:ln>
            <a:noFill/>
          </a:ln>
        </p:spPr>
        <p:txBody>
          <a:bodyPr>
            <a:spAutoFit/>
          </a:bodyPr>
          <a:lstStyle/>
          <a:p>
            <a:pPr lvl="0" eaLnBrk="1" hangingPunct="1">
              <a:spcBef>
                <a:spcPct val="50000"/>
              </a:spcBef>
              <a:buNone/>
            </a:pPr>
            <a:r>
              <a:rPr lang="zh-CN" altLang="en-US" sz="1600">
                <a:solidFill>
                  <a:schemeClr val="bg1"/>
                </a:solidFill>
                <a:latin typeface="Arial" panose="020B0604020202020204" pitchFamily="34" charset="0"/>
                <a:ea typeface="黑体" panose="02010609060101010101" pitchFamily="49" charset="-122"/>
              </a:rPr>
              <a:t>应急能力建设管理人员专项培训                      </a:t>
            </a:r>
            <a:fld id="{9A0DB2DC-4C9A-4742-B13C-FB6460FD3503}" type="slidenum">
              <a:rPr lang="zh-CN" altLang="en-US" sz="1600">
                <a:solidFill>
                  <a:schemeClr val="bg1"/>
                </a:solidFill>
                <a:latin typeface="Arial" panose="020B0604020202020204" pitchFamily="34" charset="0"/>
                <a:ea typeface="黑体" panose="02010609060101010101" pitchFamily="49" charset="-122"/>
              </a:rPr>
              <a:t>‹#›</a:t>
            </a:fld>
            <a:endParaRPr lang="zh-CN" altLang="en-US" sz="1600">
              <a:solidFill>
                <a:schemeClr val="bg1"/>
              </a:solidFill>
              <a:latin typeface="Arial" panose="020B0604020202020204" pitchFamily="34" charset="0"/>
              <a:ea typeface="黑体" panose="02010609060101010101" pitchFamily="49" charset="-122"/>
            </a:endParaRPr>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Lst>
  <p:transition>
    <p:blinds dir="vert"/>
  </p:transition>
  <p:hf sldNum="0" hdr="0" ftr="0" dt="0"/>
  <p:txStyles>
    <p:titleStyle>
      <a:lvl1pPr algn="r" rtl="0" eaLnBrk="0" fontAlgn="base" hangingPunct="0">
        <a:spcBef>
          <a:spcPct val="0"/>
        </a:spcBef>
        <a:spcAft>
          <a:spcPct val="0"/>
        </a:spcAft>
        <a:defRPr sz="5800" b="1">
          <a:solidFill>
            <a:srgbClr val="777777"/>
          </a:solidFill>
          <a:latin typeface="+mj-lt"/>
          <a:ea typeface="+mj-ea"/>
          <a:cs typeface="+mj-cs"/>
        </a:defRPr>
      </a:lvl1pPr>
      <a:lvl2pPr algn="r" rtl="0" eaLnBrk="0" fontAlgn="base" hangingPunct="0">
        <a:spcBef>
          <a:spcPct val="0"/>
        </a:spcBef>
        <a:spcAft>
          <a:spcPct val="0"/>
        </a:spcAft>
        <a:defRPr sz="5800" b="1">
          <a:solidFill>
            <a:srgbClr val="777777"/>
          </a:solidFill>
          <a:latin typeface="Arial" panose="020B0604020202020204" pitchFamily="34" charset="0"/>
          <a:ea typeface="黑体" panose="02010609060101010101" pitchFamily="49" charset="-122"/>
        </a:defRPr>
      </a:lvl2pPr>
      <a:lvl3pPr algn="r" rtl="0" eaLnBrk="0" fontAlgn="base" hangingPunct="0">
        <a:spcBef>
          <a:spcPct val="0"/>
        </a:spcBef>
        <a:spcAft>
          <a:spcPct val="0"/>
        </a:spcAft>
        <a:defRPr sz="5800" b="1">
          <a:solidFill>
            <a:srgbClr val="777777"/>
          </a:solidFill>
          <a:latin typeface="Arial" panose="020B0604020202020204" pitchFamily="34" charset="0"/>
          <a:ea typeface="黑体" panose="02010609060101010101" pitchFamily="49" charset="-122"/>
        </a:defRPr>
      </a:lvl3pPr>
      <a:lvl4pPr algn="r" rtl="0" eaLnBrk="0" fontAlgn="base" hangingPunct="0">
        <a:spcBef>
          <a:spcPct val="0"/>
        </a:spcBef>
        <a:spcAft>
          <a:spcPct val="0"/>
        </a:spcAft>
        <a:defRPr sz="5800" b="1">
          <a:solidFill>
            <a:srgbClr val="777777"/>
          </a:solidFill>
          <a:latin typeface="Arial" panose="020B0604020202020204" pitchFamily="34" charset="0"/>
          <a:ea typeface="黑体" panose="02010609060101010101" pitchFamily="49" charset="-122"/>
        </a:defRPr>
      </a:lvl4pPr>
      <a:lvl5pPr algn="r" rtl="0" eaLnBrk="0" fontAlgn="base" hangingPunct="0">
        <a:spcBef>
          <a:spcPct val="0"/>
        </a:spcBef>
        <a:spcAft>
          <a:spcPct val="0"/>
        </a:spcAft>
        <a:defRPr sz="5800" b="1">
          <a:solidFill>
            <a:srgbClr val="777777"/>
          </a:solidFill>
          <a:latin typeface="Arial" panose="020B0604020202020204" pitchFamily="34" charset="0"/>
          <a:ea typeface="黑体" panose="02010609060101010101" pitchFamily="49" charset="-122"/>
        </a:defRPr>
      </a:lvl5pPr>
      <a:lvl6pPr marL="457200" algn="r" rtl="0" fontAlgn="base">
        <a:spcBef>
          <a:spcPct val="0"/>
        </a:spcBef>
        <a:spcAft>
          <a:spcPct val="0"/>
        </a:spcAft>
        <a:defRPr sz="4400" b="1">
          <a:solidFill>
            <a:srgbClr val="777777"/>
          </a:solidFill>
          <a:latin typeface="Arial" panose="020B0604020202020204" pitchFamily="34" charset="0"/>
          <a:ea typeface="黑体" panose="02010609060101010101" pitchFamily="49" charset="-122"/>
        </a:defRPr>
      </a:lvl6pPr>
      <a:lvl7pPr marL="914400" algn="r" rtl="0" fontAlgn="base">
        <a:spcBef>
          <a:spcPct val="0"/>
        </a:spcBef>
        <a:spcAft>
          <a:spcPct val="0"/>
        </a:spcAft>
        <a:defRPr sz="4400" b="1">
          <a:solidFill>
            <a:srgbClr val="777777"/>
          </a:solidFill>
          <a:latin typeface="Arial" panose="020B0604020202020204" pitchFamily="34" charset="0"/>
          <a:ea typeface="黑体" panose="02010609060101010101" pitchFamily="49" charset="-122"/>
        </a:defRPr>
      </a:lvl7pPr>
      <a:lvl8pPr marL="1371600" algn="r" rtl="0" fontAlgn="base">
        <a:spcBef>
          <a:spcPct val="0"/>
        </a:spcBef>
        <a:spcAft>
          <a:spcPct val="0"/>
        </a:spcAft>
        <a:defRPr sz="4400" b="1">
          <a:solidFill>
            <a:srgbClr val="777777"/>
          </a:solidFill>
          <a:latin typeface="Arial" panose="020B0604020202020204" pitchFamily="34" charset="0"/>
          <a:ea typeface="黑体" panose="02010609060101010101" pitchFamily="49" charset="-122"/>
        </a:defRPr>
      </a:lvl8pPr>
      <a:lvl9pPr marL="1828800" algn="r" rtl="0" fontAlgn="base">
        <a:spcBef>
          <a:spcPct val="0"/>
        </a:spcBef>
        <a:spcAft>
          <a:spcPct val="0"/>
        </a:spcAft>
        <a:defRPr sz="4400" b="1">
          <a:solidFill>
            <a:srgbClr val="777777"/>
          </a:solidFill>
          <a:latin typeface="Arial" panose="020B0604020202020204" pitchFamily="34" charset="0"/>
          <a:ea typeface="黑体" panose="02010609060101010101" pitchFamily="49" charset="-122"/>
        </a:defRPr>
      </a:lvl9pPr>
    </p:titleStyle>
    <p:bodyStyle>
      <a:lvl1pPr marL="812800" indent="-812800" algn="l" rtl="0" eaLnBrk="0" fontAlgn="base" hangingPunct="0">
        <a:spcBef>
          <a:spcPts val="125"/>
        </a:spcBef>
        <a:spcAft>
          <a:spcPct val="0"/>
        </a:spcAft>
        <a:buFont typeface="Wingdings" panose="05000000000000000000" pitchFamily="2" charset="2"/>
        <a:buAutoNum type="arabicPeriod"/>
        <a:defRPr sz="4200" b="1">
          <a:solidFill>
            <a:srgbClr val="777777"/>
          </a:solidFill>
          <a:latin typeface="+mn-lt"/>
          <a:ea typeface="+mn-ea"/>
          <a:cs typeface="+mn-cs"/>
        </a:defRPr>
      </a:lvl1pPr>
      <a:lvl2pPr marL="1422400" indent="-812800" algn="l" rtl="0" eaLnBrk="0" fontAlgn="base" hangingPunct="0">
        <a:spcBef>
          <a:spcPts val="125"/>
        </a:spcBef>
        <a:spcAft>
          <a:spcPct val="0"/>
        </a:spcAft>
        <a:buFont typeface="Wingdings" panose="05000000000000000000" pitchFamily="2" charset="2"/>
        <a:buAutoNum type="arabicPeriod"/>
        <a:defRPr sz="3700" b="1">
          <a:solidFill>
            <a:srgbClr val="777777"/>
          </a:solidFill>
          <a:latin typeface="+mn-lt"/>
          <a:ea typeface="+mn-ea"/>
        </a:defRPr>
      </a:lvl2pPr>
      <a:lvl3pPr marL="2032000" indent="-812800" algn="l" rtl="0" eaLnBrk="0" fontAlgn="base" hangingPunct="0">
        <a:spcBef>
          <a:spcPts val="125"/>
        </a:spcBef>
        <a:spcAft>
          <a:spcPct val="0"/>
        </a:spcAft>
        <a:buFont typeface="Wingdings" panose="05000000000000000000" pitchFamily="2" charset="2"/>
        <a:buAutoNum type="arabicPeriod"/>
        <a:defRPr sz="3200" b="1">
          <a:solidFill>
            <a:srgbClr val="777777"/>
          </a:solidFill>
          <a:latin typeface="+mn-lt"/>
          <a:ea typeface="+mn-ea"/>
        </a:defRPr>
      </a:lvl3pPr>
      <a:lvl4pPr marL="2641600" indent="-812800" algn="l" rtl="0" eaLnBrk="0" fontAlgn="base" hangingPunct="0">
        <a:spcBef>
          <a:spcPts val="125"/>
        </a:spcBef>
        <a:spcAft>
          <a:spcPct val="0"/>
        </a:spcAft>
        <a:buFont typeface="Wingdings" panose="05000000000000000000" pitchFamily="2" charset="2"/>
        <a:buAutoNum type="arabicPeriod"/>
        <a:defRPr sz="2600" b="1">
          <a:solidFill>
            <a:srgbClr val="777777"/>
          </a:solidFill>
          <a:latin typeface="+mn-lt"/>
          <a:ea typeface="+mn-ea"/>
        </a:defRPr>
      </a:lvl4pPr>
      <a:lvl5pPr marL="3251200" indent="-812800" algn="l" rtl="0" eaLnBrk="0" fontAlgn="base" hangingPunct="0">
        <a:spcBef>
          <a:spcPts val="125"/>
        </a:spcBef>
        <a:spcAft>
          <a:spcPct val="0"/>
        </a:spcAft>
        <a:buFont typeface="Wingdings" panose="05000000000000000000" pitchFamily="2" charset="2"/>
        <a:buAutoNum type="arabicPeriod"/>
        <a:defRPr sz="2600" b="1">
          <a:solidFill>
            <a:srgbClr val="777777"/>
          </a:solidFill>
          <a:latin typeface="+mn-lt"/>
          <a:ea typeface="+mn-ea"/>
        </a:defRPr>
      </a:lvl5pPr>
      <a:lvl6pPr marL="3352800" indent="-304800" algn="l" rtl="0" fontAlgn="base">
        <a:spcBef>
          <a:spcPts val="130"/>
        </a:spcBef>
        <a:spcAft>
          <a:spcPct val="0"/>
        </a:spcAft>
        <a:buFont typeface="Wingdings" panose="05000000000000000000" pitchFamily="2" charset="2"/>
        <a:defRPr sz="4265" b="1">
          <a:solidFill>
            <a:srgbClr val="777777"/>
          </a:solidFill>
          <a:latin typeface="+mn-lt"/>
          <a:ea typeface="+mn-ea"/>
        </a:defRPr>
      </a:lvl6pPr>
      <a:lvl7pPr marL="3962400" indent="-304800" algn="l" rtl="0" fontAlgn="base">
        <a:spcBef>
          <a:spcPts val="130"/>
        </a:spcBef>
        <a:spcAft>
          <a:spcPct val="0"/>
        </a:spcAft>
        <a:buFont typeface="Wingdings" panose="05000000000000000000" pitchFamily="2" charset="2"/>
        <a:defRPr sz="4265" b="1">
          <a:solidFill>
            <a:srgbClr val="777777"/>
          </a:solidFill>
          <a:latin typeface="+mn-lt"/>
          <a:ea typeface="+mn-ea"/>
        </a:defRPr>
      </a:lvl7pPr>
      <a:lvl8pPr marL="4572000" indent="-304800" algn="l" rtl="0" fontAlgn="base">
        <a:spcBef>
          <a:spcPts val="130"/>
        </a:spcBef>
        <a:spcAft>
          <a:spcPct val="0"/>
        </a:spcAft>
        <a:buFont typeface="Wingdings" panose="05000000000000000000" pitchFamily="2" charset="2"/>
        <a:defRPr sz="4265" b="1">
          <a:solidFill>
            <a:srgbClr val="777777"/>
          </a:solidFill>
          <a:latin typeface="+mn-lt"/>
          <a:ea typeface="+mn-ea"/>
        </a:defRPr>
      </a:lvl8pPr>
      <a:lvl9pPr marL="5181600" indent="-304800" algn="l" rtl="0" fontAlgn="base">
        <a:spcBef>
          <a:spcPts val="130"/>
        </a:spcBef>
        <a:spcAft>
          <a:spcPct val="0"/>
        </a:spcAft>
        <a:buFont typeface="Wingdings" panose="05000000000000000000" pitchFamily="2" charset="2"/>
        <a:defRPr sz="4265" b="1">
          <a:solidFill>
            <a:srgbClr val="777777"/>
          </a:solidFill>
          <a:latin typeface="+mn-lt"/>
          <a:ea typeface="+mn-ea"/>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4.xml"/><Relationship Id="rId7" Type="http://schemas.openxmlformats.org/officeDocument/2006/relationships/image" Target="../media/image5.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notesSlide" Target="../notesSlides/notesSlide1.xml"/><Relationship Id="rId4" Type="http://schemas.openxmlformats.org/officeDocument/2006/relationships/slideLayout" Target="../slideLayouts/slideLayout66.xml"/></Relationships>
</file>

<file path=ppt/slides/_rels/slide10.xml.rels><?xml version="1.0" encoding="UTF-8" standalone="yes"?>
<Relationships xmlns="http://schemas.openxmlformats.org/package/2006/relationships"><Relationship Id="rId13" Type="http://schemas.openxmlformats.org/officeDocument/2006/relationships/tags" Target="../tags/tag190.xml"/><Relationship Id="rId18" Type="http://schemas.openxmlformats.org/officeDocument/2006/relationships/tags" Target="../tags/tag195.xml"/><Relationship Id="rId26" Type="http://schemas.openxmlformats.org/officeDocument/2006/relationships/tags" Target="../tags/tag203.xml"/><Relationship Id="rId39" Type="http://schemas.openxmlformats.org/officeDocument/2006/relationships/tags" Target="../tags/tag216.xml"/><Relationship Id="rId21" Type="http://schemas.openxmlformats.org/officeDocument/2006/relationships/tags" Target="../tags/tag198.xml"/><Relationship Id="rId34" Type="http://schemas.openxmlformats.org/officeDocument/2006/relationships/tags" Target="../tags/tag211.xml"/><Relationship Id="rId42" Type="http://schemas.openxmlformats.org/officeDocument/2006/relationships/tags" Target="../tags/tag219.xml"/><Relationship Id="rId47" Type="http://schemas.openxmlformats.org/officeDocument/2006/relationships/tags" Target="../tags/tag224.xml"/><Relationship Id="rId50" Type="http://schemas.openxmlformats.org/officeDocument/2006/relationships/slideLayout" Target="../slideLayouts/slideLayout1.xml"/><Relationship Id="rId7" Type="http://schemas.openxmlformats.org/officeDocument/2006/relationships/tags" Target="../tags/tag184.xml"/><Relationship Id="rId2" Type="http://schemas.openxmlformats.org/officeDocument/2006/relationships/tags" Target="../tags/tag179.xml"/><Relationship Id="rId16" Type="http://schemas.openxmlformats.org/officeDocument/2006/relationships/tags" Target="../tags/tag193.xml"/><Relationship Id="rId29" Type="http://schemas.openxmlformats.org/officeDocument/2006/relationships/tags" Target="../tags/tag206.xml"/><Relationship Id="rId11" Type="http://schemas.openxmlformats.org/officeDocument/2006/relationships/tags" Target="../tags/tag188.xml"/><Relationship Id="rId24" Type="http://schemas.openxmlformats.org/officeDocument/2006/relationships/tags" Target="../tags/tag201.xml"/><Relationship Id="rId32" Type="http://schemas.openxmlformats.org/officeDocument/2006/relationships/tags" Target="../tags/tag209.xml"/><Relationship Id="rId37" Type="http://schemas.openxmlformats.org/officeDocument/2006/relationships/tags" Target="../tags/tag214.xml"/><Relationship Id="rId40" Type="http://schemas.openxmlformats.org/officeDocument/2006/relationships/tags" Target="../tags/tag217.xml"/><Relationship Id="rId45" Type="http://schemas.openxmlformats.org/officeDocument/2006/relationships/tags" Target="../tags/tag222.xml"/><Relationship Id="rId5" Type="http://schemas.openxmlformats.org/officeDocument/2006/relationships/tags" Target="../tags/tag182.xml"/><Relationship Id="rId15" Type="http://schemas.openxmlformats.org/officeDocument/2006/relationships/tags" Target="../tags/tag192.xml"/><Relationship Id="rId23" Type="http://schemas.openxmlformats.org/officeDocument/2006/relationships/tags" Target="../tags/tag200.xml"/><Relationship Id="rId28" Type="http://schemas.openxmlformats.org/officeDocument/2006/relationships/tags" Target="../tags/tag205.xml"/><Relationship Id="rId36" Type="http://schemas.openxmlformats.org/officeDocument/2006/relationships/tags" Target="../tags/tag213.xml"/><Relationship Id="rId49" Type="http://schemas.openxmlformats.org/officeDocument/2006/relationships/tags" Target="../tags/tag226.xml"/><Relationship Id="rId10" Type="http://schemas.openxmlformats.org/officeDocument/2006/relationships/tags" Target="../tags/tag187.xml"/><Relationship Id="rId19" Type="http://schemas.openxmlformats.org/officeDocument/2006/relationships/tags" Target="../tags/tag196.xml"/><Relationship Id="rId31" Type="http://schemas.openxmlformats.org/officeDocument/2006/relationships/tags" Target="../tags/tag208.xml"/><Relationship Id="rId44" Type="http://schemas.openxmlformats.org/officeDocument/2006/relationships/tags" Target="../tags/tag221.xml"/><Relationship Id="rId4" Type="http://schemas.openxmlformats.org/officeDocument/2006/relationships/tags" Target="../tags/tag181.xml"/><Relationship Id="rId9" Type="http://schemas.openxmlformats.org/officeDocument/2006/relationships/tags" Target="../tags/tag186.xml"/><Relationship Id="rId14" Type="http://schemas.openxmlformats.org/officeDocument/2006/relationships/tags" Target="../tags/tag191.xml"/><Relationship Id="rId22" Type="http://schemas.openxmlformats.org/officeDocument/2006/relationships/tags" Target="../tags/tag199.xml"/><Relationship Id="rId27" Type="http://schemas.openxmlformats.org/officeDocument/2006/relationships/tags" Target="../tags/tag204.xml"/><Relationship Id="rId30" Type="http://schemas.openxmlformats.org/officeDocument/2006/relationships/tags" Target="../tags/tag207.xml"/><Relationship Id="rId35" Type="http://schemas.openxmlformats.org/officeDocument/2006/relationships/tags" Target="../tags/tag212.xml"/><Relationship Id="rId43" Type="http://schemas.openxmlformats.org/officeDocument/2006/relationships/tags" Target="../tags/tag220.xml"/><Relationship Id="rId48" Type="http://schemas.openxmlformats.org/officeDocument/2006/relationships/tags" Target="../tags/tag225.xml"/><Relationship Id="rId8" Type="http://schemas.openxmlformats.org/officeDocument/2006/relationships/tags" Target="../tags/tag185.xml"/><Relationship Id="rId51" Type="http://schemas.openxmlformats.org/officeDocument/2006/relationships/notesSlide" Target="../notesSlides/notesSlide6.xml"/><Relationship Id="rId3" Type="http://schemas.openxmlformats.org/officeDocument/2006/relationships/tags" Target="../tags/tag180.xml"/><Relationship Id="rId12" Type="http://schemas.openxmlformats.org/officeDocument/2006/relationships/tags" Target="../tags/tag189.xml"/><Relationship Id="rId17" Type="http://schemas.openxmlformats.org/officeDocument/2006/relationships/tags" Target="../tags/tag194.xml"/><Relationship Id="rId25" Type="http://schemas.openxmlformats.org/officeDocument/2006/relationships/tags" Target="../tags/tag202.xml"/><Relationship Id="rId33" Type="http://schemas.openxmlformats.org/officeDocument/2006/relationships/tags" Target="../tags/tag210.xml"/><Relationship Id="rId38" Type="http://schemas.openxmlformats.org/officeDocument/2006/relationships/tags" Target="../tags/tag215.xml"/><Relationship Id="rId46" Type="http://schemas.openxmlformats.org/officeDocument/2006/relationships/tags" Target="../tags/tag223.xml"/><Relationship Id="rId20" Type="http://schemas.openxmlformats.org/officeDocument/2006/relationships/tags" Target="../tags/tag197.xml"/><Relationship Id="rId41" Type="http://schemas.openxmlformats.org/officeDocument/2006/relationships/tags" Target="../tags/tag218.xml"/><Relationship Id="rId1" Type="http://schemas.openxmlformats.org/officeDocument/2006/relationships/tags" Target="../tags/tag178.xml"/><Relationship Id="rId6" Type="http://schemas.openxmlformats.org/officeDocument/2006/relationships/tags" Target="../tags/tag183.xml"/></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13" Type="http://schemas.openxmlformats.org/officeDocument/2006/relationships/tags" Target="../tags/tag239.xml"/><Relationship Id="rId18" Type="http://schemas.openxmlformats.org/officeDocument/2006/relationships/tags" Target="../tags/tag244.xml"/><Relationship Id="rId26" Type="http://schemas.openxmlformats.org/officeDocument/2006/relationships/tags" Target="../tags/tag252.xml"/><Relationship Id="rId39" Type="http://schemas.openxmlformats.org/officeDocument/2006/relationships/tags" Target="../tags/tag265.xml"/><Relationship Id="rId21" Type="http://schemas.openxmlformats.org/officeDocument/2006/relationships/tags" Target="../tags/tag247.xml"/><Relationship Id="rId34" Type="http://schemas.openxmlformats.org/officeDocument/2006/relationships/tags" Target="../tags/tag260.xml"/><Relationship Id="rId42" Type="http://schemas.openxmlformats.org/officeDocument/2006/relationships/tags" Target="../tags/tag268.xml"/><Relationship Id="rId47" Type="http://schemas.openxmlformats.org/officeDocument/2006/relationships/tags" Target="../tags/tag273.xml"/><Relationship Id="rId50" Type="http://schemas.openxmlformats.org/officeDocument/2006/relationships/slideLayout" Target="../slideLayouts/slideLayout1.xml"/><Relationship Id="rId7" Type="http://schemas.openxmlformats.org/officeDocument/2006/relationships/tags" Target="../tags/tag233.xml"/><Relationship Id="rId2" Type="http://schemas.openxmlformats.org/officeDocument/2006/relationships/tags" Target="../tags/tag228.xml"/><Relationship Id="rId16" Type="http://schemas.openxmlformats.org/officeDocument/2006/relationships/tags" Target="../tags/tag242.xml"/><Relationship Id="rId29" Type="http://schemas.openxmlformats.org/officeDocument/2006/relationships/tags" Target="../tags/tag255.xml"/><Relationship Id="rId11" Type="http://schemas.openxmlformats.org/officeDocument/2006/relationships/tags" Target="../tags/tag237.xml"/><Relationship Id="rId24" Type="http://schemas.openxmlformats.org/officeDocument/2006/relationships/tags" Target="../tags/tag250.xml"/><Relationship Id="rId32" Type="http://schemas.openxmlformats.org/officeDocument/2006/relationships/tags" Target="../tags/tag258.xml"/><Relationship Id="rId37" Type="http://schemas.openxmlformats.org/officeDocument/2006/relationships/tags" Target="../tags/tag263.xml"/><Relationship Id="rId40" Type="http://schemas.openxmlformats.org/officeDocument/2006/relationships/tags" Target="../tags/tag266.xml"/><Relationship Id="rId45" Type="http://schemas.openxmlformats.org/officeDocument/2006/relationships/tags" Target="../tags/tag271.xml"/><Relationship Id="rId5" Type="http://schemas.openxmlformats.org/officeDocument/2006/relationships/tags" Target="../tags/tag231.xml"/><Relationship Id="rId15" Type="http://schemas.openxmlformats.org/officeDocument/2006/relationships/tags" Target="../tags/tag241.xml"/><Relationship Id="rId23" Type="http://schemas.openxmlformats.org/officeDocument/2006/relationships/tags" Target="../tags/tag249.xml"/><Relationship Id="rId28" Type="http://schemas.openxmlformats.org/officeDocument/2006/relationships/tags" Target="../tags/tag254.xml"/><Relationship Id="rId36" Type="http://schemas.openxmlformats.org/officeDocument/2006/relationships/tags" Target="../tags/tag262.xml"/><Relationship Id="rId49" Type="http://schemas.openxmlformats.org/officeDocument/2006/relationships/tags" Target="../tags/tag275.xml"/><Relationship Id="rId10" Type="http://schemas.openxmlformats.org/officeDocument/2006/relationships/tags" Target="../tags/tag236.xml"/><Relationship Id="rId19" Type="http://schemas.openxmlformats.org/officeDocument/2006/relationships/tags" Target="../tags/tag245.xml"/><Relationship Id="rId31" Type="http://schemas.openxmlformats.org/officeDocument/2006/relationships/tags" Target="../tags/tag257.xml"/><Relationship Id="rId44" Type="http://schemas.openxmlformats.org/officeDocument/2006/relationships/tags" Target="../tags/tag270.xml"/><Relationship Id="rId4" Type="http://schemas.openxmlformats.org/officeDocument/2006/relationships/tags" Target="../tags/tag230.xml"/><Relationship Id="rId9" Type="http://schemas.openxmlformats.org/officeDocument/2006/relationships/tags" Target="../tags/tag235.xml"/><Relationship Id="rId14" Type="http://schemas.openxmlformats.org/officeDocument/2006/relationships/tags" Target="../tags/tag240.xml"/><Relationship Id="rId22" Type="http://schemas.openxmlformats.org/officeDocument/2006/relationships/tags" Target="../tags/tag248.xml"/><Relationship Id="rId27" Type="http://schemas.openxmlformats.org/officeDocument/2006/relationships/tags" Target="../tags/tag253.xml"/><Relationship Id="rId30" Type="http://schemas.openxmlformats.org/officeDocument/2006/relationships/tags" Target="../tags/tag256.xml"/><Relationship Id="rId35" Type="http://schemas.openxmlformats.org/officeDocument/2006/relationships/tags" Target="../tags/tag261.xml"/><Relationship Id="rId43" Type="http://schemas.openxmlformats.org/officeDocument/2006/relationships/tags" Target="../tags/tag269.xml"/><Relationship Id="rId48" Type="http://schemas.openxmlformats.org/officeDocument/2006/relationships/tags" Target="../tags/tag274.xml"/><Relationship Id="rId8" Type="http://schemas.openxmlformats.org/officeDocument/2006/relationships/tags" Target="../tags/tag234.xml"/><Relationship Id="rId51" Type="http://schemas.openxmlformats.org/officeDocument/2006/relationships/notesSlide" Target="../notesSlides/notesSlide7.xml"/><Relationship Id="rId3" Type="http://schemas.openxmlformats.org/officeDocument/2006/relationships/tags" Target="../tags/tag229.xml"/><Relationship Id="rId12" Type="http://schemas.openxmlformats.org/officeDocument/2006/relationships/tags" Target="../tags/tag238.xml"/><Relationship Id="rId17" Type="http://schemas.openxmlformats.org/officeDocument/2006/relationships/tags" Target="../tags/tag243.xml"/><Relationship Id="rId25" Type="http://schemas.openxmlformats.org/officeDocument/2006/relationships/tags" Target="../tags/tag251.xml"/><Relationship Id="rId33" Type="http://schemas.openxmlformats.org/officeDocument/2006/relationships/tags" Target="../tags/tag259.xml"/><Relationship Id="rId38" Type="http://schemas.openxmlformats.org/officeDocument/2006/relationships/tags" Target="../tags/tag264.xml"/><Relationship Id="rId46" Type="http://schemas.openxmlformats.org/officeDocument/2006/relationships/tags" Target="../tags/tag272.xml"/><Relationship Id="rId20" Type="http://schemas.openxmlformats.org/officeDocument/2006/relationships/tags" Target="../tags/tag246.xml"/><Relationship Id="rId41" Type="http://schemas.openxmlformats.org/officeDocument/2006/relationships/tags" Target="../tags/tag267.xml"/><Relationship Id="rId1" Type="http://schemas.openxmlformats.org/officeDocument/2006/relationships/tags" Target="../tags/tag227.xml"/><Relationship Id="rId6" Type="http://schemas.openxmlformats.org/officeDocument/2006/relationships/tags" Target="../tags/tag232.xml"/></Relationships>
</file>

<file path=ppt/slides/_rels/slide1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3" Type="http://schemas.openxmlformats.org/officeDocument/2006/relationships/tags" Target="../tags/tag288.xml"/><Relationship Id="rId18" Type="http://schemas.openxmlformats.org/officeDocument/2006/relationships/tags" Target="../tags/tag293.xml"/><Relationship Id="rId26" Type="http://schemas.openxmlformats.org/officeDocument/2006/relationships/tags" Target="../tags/tag301.xml"/><Relationship Id="rId39" Type="http://schemas.openxmlformats.org/officeDocument/2006/relationships/tags" Target="../tags/tag314.xml"/><Relationship Id="rId21" Type="http://schemas.openxmlformats.org/officeDocument/2006/relationships/tags" Target="../tags/tag296.xml"/><Relationship Id="rId34" Type="http://schemas.openxmlformats.org/officeDocument/2006/relationships/tags" Target="../tags/tag309.xml"/><Relationship Id="rId42" Type="http://schemas.openxmlformats.org/officeDocument/2006/relationships/tags" Target="../tags/tag317.xml"/><Relationship Id="rId47" Type="http://schemas.openxmlformats.org/officeDocument/2006/relationships/tags" Target="../tags/tag322.xml"/><Relationship Id="rId50" Type="http://schemas.openxmlformats.org/officeDocument/2006/relationships/slideLayout" Target="../slideLayouts/slideLayout1.xml"/><Relationship Id="rId7" Type="http://schemas.openxmlformats.org/officeDocument/2006/relationships/tags" Target="../tags/tag282.xml"/><Relationship Id="rId2" Type="http://schemas.openxmlformats.org/officeDocument/2006/relationships/tags" Target="../tags/tag277.xml"/><Relationship Id="rId16" Type="http://schemas.openxmlformats.org/officeDocument/2006/relationships/tags" Target="../tags/tag291.xml"/><Relationship Id="rId29" Type="http://schemas.openxmlformats.org/officeDocument/2006/relationships/tags" Target="../tags/tag304.xml"/><Relationship Id="rId11" Type="http://schemas.openxmlformats.org/officeDocument/2006/relationships/tags" Target="../tags/tag286.xml"/><Relationship Id="rId24" Type="http://schemas.openxmlformats.org/officeDocument/2006/relationships/tags" Target="../tags/tag299.xml"/><Relationship Id="rId32" Type="http://schemas.openxmlformats.org/officeDocument/2006/relationships/tags" Target="../tags/tag307.xml"/><Relationship Id="rId37" Type="http://schemas.openxmlformats.org/officeDocument/2006/relationships/tags" Target="../tags/tag312.xml"/><Relationship Id="rId40" Type="http://schemas.openxmlformats.org/officeDocument/2006/relationships/tags" Target="../tags/tag315.xml"/><Relationship Id="rId45" Type="http://schemas.openxmlformats.org/officeDocument/2006/relationships/tags" Target="../tags/tag320.xml"/><Relationship Id="rId5" Type="http://schemas.openxmlformats.org/officeDocument/2006/relationships/tags" Target="../tags/tag280.xml"/><Relationship Id="rId15" Type="http://schemas.openxmlformats.org/officeDocument/2006/relationships/tags" Target="../tags/tag290.xml"/><Relationship Id="rId23" Type="http://schemas.openxmlformats.org/officeDocument/2006/relationships/tags" Target="../tags/tag298.xml"/><Relationship Id="rId28" Type="http://schemas.openxmlformats.org/officeDocument/2006/relationships/tags" Target="../tags/tag303.xml"/><Relationship Id="rId36" Type="http://schemas.openxmlformats.org/officeDocument/2006/relationships/tags" Target="../tags/tag311.xml"/><Relationship Id="rId49" Type="http://schemas.openxmlformats.org/officeDocument/2006/relationships/tags" Target="../tags/tag324.xml"/><Relationship Id="rId10" Type="http://schemas.openxmlformats.org/officeDocument/2006/relationships/tags" Target="../tags/tag285.xml"/><Relationship Id="rId19" Type="http://schemas.openxmlformats.org/officeDocument/2006/relationships/tags" Target="../tags/tag294.xml"/><Relationship Id="rId31" Type="http://schemas.openxmlformats.org/officeDocument/2006/relationships/tags" Target="../tags/tag306.xml"/><Relationship Id="rId44" Type="http://schemas.openxmlformats.org/officeDocument/2006/relationships/tags" Target="../tags/tag319.xml"/><Relationship Id="rId4" Type="http://schemas.openxmlformats.org/officeDocument/2006/relationships/tags" Target="../tags/tag279.xml"/><Relationship Id="rId9" Type="http://schemas.openxmlformats.org/officeDocument/2006/relationships/tags" Target="../tags/tag284.xml"/><Relationship Id="rId14" Type="http://schemas.openxmlformats.org/officeDocument/2006/relationships/tags" Target="../tags/tag289.xml"/><Relationship Id="rId22" Type="http://schemas.openxmlformats.org/officeDocument/2006/relationships/tags" Target="../tags/tag297.xml"/><Relationship Id="rId27" Type="http://schemas.openxmlformats.org/officeDocument/2006/relationships/tags" Target="../tags/tag302.xml"/><Relationship Id="rId30" Type="http://schemas.openxmlformats.org/officeDocument/2006/relationships/tags" Target="../tags/tag305.xml"/><Relationship Id="rId35" Type="http://schemas.openxmlformats.org/officeDocument/2006/relationships/tags" Target="../tags/tag310.xml"/><Relationship Id="rId43" Type="http://schemas.openxmlformats.org/officeDocument/2006/relationships/tags" Target="../tags/tag318.xml"/><Relationship Id="rId48" Type="http://schemas.openxmlformats.org/officeDocument/2006/relationships/tags" Target="../tags/tag323.xml"/><Relationship Id="rId8" Type="http://schemas.openxmlformats.org/officeDocument/2006/relationships/tags" Target="../tags/tag283.xml"/><Relationship Id="rId51" Type="http://schemas.openxmlformats.org/officeDocument/2006/relationships/notesSlide" Target="../notesSlides/notesSlide8.xml"/><Relationship Id="rId3" Type="http://schemas.openxmlformats.org/officeDocument/2006/relationships/tags" Target="../tags/tag278.xml"/><Relationship Id="rId12" Type="http://schemas.openxmlformats.org/officeDocument/2006/relationships/tags" Target="../tags/tag287.xml"/><Relationship Id="rId17" Type="http://schemas.openxmlformats.org/officeDocument/2006/relationships/tags" Target="../tags/tag292.xml"/><Relationship Id="rId25" Type="http://schemas.openxmlformats.org/officeDocument/2006/relationships/tags" Target="../tags/tag300.xml"/><Relationship Id="rId33" Type="http://schemas.openxmlformats.org/officeDocument/2006/relationships/tags" Target="../tags/tag308.xml"/><Relationship Id="rId38" Type="http://schemas.openxmlformats.org/officeDocument/2006/relationships/tags" Target="../tags/tag313.xml"/><Relationship Id="rId46" Type="http://schemas.openxmlformats.org/officeDocument/2006/relationships/tags" Target="../tags/tag321.xml"/><Relationship Id="rId20" Type="http://schemas.openxmlformats.org/officeDocument/2006/relationships/tags" Target="../tags/tag295.xml"/><Relationship Id="rId41" Type="http://schemas.openxmlformats.org/officeDocument/2006/relationships/tags" Target="../tags/tag316.xml"/><Relationship Id="rId1" Type="http://schemas.openxmlformats.org/officeDocument/2006/relationships/tags" Target="../tags/tag276.xml"/><Relationship Id="rId6" Type="http://schemas.openxmlformats.org/officeDocument/2006/relationships/tags" Target="../tags/tag281.xml"/></Relationships>
</file>

<file path=ppt/slides/_rels/slide1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3" Type="http://schemas.openxmlformats.org/officeDocument/2006/relationships/tags" Target="../tags/tag17.xml"/><Relationship Id="rId18" Type="http://schemas.openxmlformats.org/officeDocument/2006/relationships/tags" Target="../tags/tag22.xml"/><Relationship Id="rId26" Type="http://schemas.openxmlformats.org/officeDocument/2006/relationships/tags" Target="../tags/tag30.xml"/><Relationship Id="rId39" Type="http://schemas.openxmlformats.org/officeDocument/2006/relationships/tags" Target="../tags/tag43.xml"/><Relationship Id="rId21" Type="http://schemas.openxmlformats.org/officeDocument/2006/relationships/tags" Target="../tags/tag25.xml"/><Relationship Id="rId34" Type="http://schemas.openxmlformats.org/officeDocument/2006/relationships/tags" Target="../tags/tag38.xml"/><Relationship Id="rId42" Type="http://schemas.openxmlformats.org/officeDocument/2006/relationships/tags" Target="../tags/tag46.xml"/><Relationship Id="rId47" Type="http://schemas.openxmlformats.org/officeDocument/2006/relationships/tags" Target="../tags/tag51.xml"/><Relationship Id="rId50" Type="http://schemas.openxmlformats.org/officeDocument/2006/relationships/slideLayout" Target="../slideLayouts/slideLayout1.xml"/><Relationship Id="rId7" Type="http://schemas.openxmlformats.org/officeDocument/2006/relationships/tags" Target="../tags/tag11.xml"/><Relationship Id="rId2" Type="http://schemas.openxmlformats.org/officeDocument/2006/relationships/tags" Target="../tags/tag6.xml"/><Relationship Id="rId16" Type="http://schemas.openxmlformats.org/officeDocument/2006/relationships/tags" Target="../tags/tag20.xml"/><Relationship Id="rId29" Type="http://schemas.openxmlformats.org/officeDocument/2006/relationships/tags" Target="../tags/tag33.xml"/><Relationship Id="rId11" Type="http://schemas.openxmlformats.org/officeDocument/2006/relationships/tags" Target="../tags/tag15.xml"/><Relationship Id="rId24" Type="http://schemas.openxmlformats.org/officeDocument/2006/relationships/tags" Target="../tags/tag28.xml"/><Relationship Id="rId32" Type="http://schemas.openxmlformats.org/officeDocument/2006/relationships/tags" Target="../tags/tag36.xml"/><Relationship Id="rId37" Type="http://schemas.openxmlformats.org/officeDocument/2006/relationships/tags" Target="../tags/tag41.xml"/><Relationship Id="rId40" Type="http://schemas.openxmlformats.org/officeDocument/2006/relationships/tags" Target="../tags/tag44.xml"/><Relationship Id="rId45" Type="http://schemas.openxmlformats.org/officeDocument/2006/relationships/tags" Target="../tags/tag49.xml"/><Relationship Id="rId5" Type="http://schemas.openxmlformats.org/officeDocument/2006/relationships/tags" Target="../tags/tag9.xml"/><Relationship Id="rId15" Type="http://schemas.openxmlformats.org/officeDocument/2006/relationships/tags" Target="../tags/tag19.xml"/><Relationship Id="rId23" Type="http://schemas.openxmlformats.org/officeDocument/2006/relationships/tags" Target="../tags/tag27.xml"/><Relationship Id="rId28" Type="http://schemas.openxmlformats.org/officeDocument/2006/relationships/tags" Target="../tags/tag32.xml"/><Relationship Id="rId36" Type="http://schemas.openxmlformats.org/officeDocument/2006/relationships/tags" Target="../tags/tag40.xml"/><Relationship Id="rId49" Type="http://schemas.openxmlformats.org/officeDocument/2006/relationships/tags" Target="../tags/tag53.xml"/><Relationship Id="rId10" Type="http://schemas.openxmlformats.org/officeDocument/2006/relationships/tags" Target="../tags/tag14.xml"/><Relationship Id="rId19" Type="http://schemas.openxmlformats.org/officeDocument/2006/relationships/tags" Target="../tags/tag23.xml"/><Relationship Id="rId31" Type="http://schemas.openxmlformats.org/officeDocument/2006/relationships/tags" Target="../tags/tag35.xml"/><Relationship Id="rId44" Type="http://schemas.openxmlformats.org/officeDocument/2006/relationships/tags" Target="../tags/tag48.xml"/><Relationship Id="rId4" Type="http://schemas.openxmlformats.org/officeDocument/2006/relationships/tags" Target="../tags/tag8.xml"/><Relationship Id="rId9" Type="http://schemas.openxmlformats.org/officeDocument/2006/relationships/tags" Target="../tags/tag13.xml"/><Relationship Id="rId14" Type="http://schemas.openxmlformats.org/officeDocument/2006/relationships/tags" Target="../tags/tag18.xml"/><Relationship Id="rId22" Type="http://schemas.openxmlformats.org/officeDocument/2006/relationships/tags" Target="../tags/tag26.xml"/><Relationship Id="rId27" Type="http://schemas.openxmlformats.org/officeDocument/2006/relationships/tags" Target="../tags/tag31.xml"/><Relationship Id="rId30" Type="http://schemas.openxmlformats.org/officeDocument/2006/relationships/tags" Target="../tags/tag34.xml"/><Relationship Id="rId35" Type="http://schemas.openxmlformats.org/officeDocument/2006/relationships/tags" Target="../tags/tag39.xml"/><Relationship Id="rId43" Type="http://schemas.openxmlformats.org/officeDocument/2006/relationships/tags" Target="../tags/tag47.xml"/><Relationship Id="rId48" Type="http://schemas.openxmlformats.org/officeDocument/2006/relationships/tags" Target="../tags/tag52.xml"/><Relationship Id="rId8" Type="http://schemas.openxmlformats.org/officeDocument/2006/relationships/tags" Target="../tags/tag12.xml"/><Relationship Id="rId51" Type="http://schemas.openxmlformats.org/officeDocument/2006/relationships/notesSlide" Target="../notesSlides/notesSlide2.xml"/><Relationship Id="rId3" Type="http://schemas.openxmlformats.org/officeDocument/2006/relationships/tags" Target="../tags/tag7.xml"/><Relationship Id="rId12" Type="http://schemas.openxmlformats.org/officeDocument/2006/relationships/tags" Target="../tags/tag16.xml"/><Relationship Id="rId17" Type="http://schemas.openxmlformats.org/officeDocument/2006/relationships/tags" Target="../tags/tag21.xml"/><Relationship Id="rId25" Type="http://schemas.openxmlformats.org/officeDocument/2006/relationships/tags" Target="../tags/tag29.xml"/><Relationship Id="rId33" Type="http://schemas.openxmlformats.org/officeDocument/2006/relationships/tags" Target="../tags/tag37.xml"/><Relationship Id="rId38" Type="http://schemas.openxmlformats.org/officeDocument/2006/relationships/tags" Target="../tags/tag42.xml"/><Relationship Id="rId46" Type="http://schemas.openxmlformats.org/officeDocument/2006/relationships/tags" Target="../tags/tag50.xml"/><Relationship Id="rId20" Type="http://schemas.openxmlformats.org/officeDocument/2006/relationships/tags" Target="../tags/tag24.xml"/><Relationship Id="rId41" Type="http://schemas.openxmlformats.org/officeDocument/2006/relationships/tags" Target="../tags/tag45.xml"/><Relationship Id="rId1" Type="http://schemas.openxmlformats.org/officeDocument/2006/relationships/tags" Target="../tags/tag5.xml"/><Relationship Id="rId6" Type="http://schemas.openxmlformats.org/officeDocument/2006/relationships/tags" Target="../tags/tag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3" Type="http://schemas.openxmlformats.org/officeDocument/2006/relationships/tags" Target="../tags/tag337.xml"/><Relationship Id="rId18" Type="http://schemas.openxmlformats.org/officeDocument/2006/relationships/tags" Target="../tags/tag342.xml"/><Relationship Id="rId26" Type="http://schemas.openxmlformats.org/officeDocument/2006/relationships/tags" Target="../tags/tag350.xml"/><Relationship Id="rId39" Type="http://schemas.openxmlformats.org/officeDocument/2006/relationships/tags" Target="../tags/tag363.xml"/><Relationship Id="rId21" Type="http://schemas.openxmlformats.org/officeDocument/2006/relationships/tags" Target="../tags/tag345.xml"/><Relationship Id="rId34" Type="http://schemas.openxmlformats.org/officeDocument/2006/relationships/tags" Target="../tags/tag358.xml"/><Relationship Id="rId42" Type="http://schemas.openxmlformats.org/officeDocument/2006/relationships/tags" Target="../tags/tag366.xml"/><Relationship Id="rId47" Type="http://schemas.openxmlformats.org/officeDocument/2006/relationships/tags" Target="../tags/tag371.xml"/><Relationship Id="rId50" Type="http://schemas.openxmlformats.org/officeDocument/2006/relationships/slideLayout" Target="../slideLayouts/slideLayout1.xml"/><Relationship Id="rId7" Type="http://schemas.openxmlformats.org/officeDocument/2006/relationships/tags" Target="../tags/tag331.xml"/><Relationship Id="rId2" Type="http://schemas.openxmlformats.org/officeDocument/2006/relationships/tags" Target="../tags/tag326.xml"/><Relationship Id="rId16" Type="http://schemas.openxmlformats.org/officeDocument/2006/relationships/tags" Target="../tags/tag340.xml"/><Relationship Id="rId29" Type="http://schemas.openxmlformats.org/officeDocument/2006/relationships/tags" Target="../tags/tag353.xml"/><Relationship Id="rId11" Type="http://schemas.openxmlformats.org/officeDocument/2006/relationships/tags" Target="../tags/tag335.xml"/><Relationship Id="rId24" Type="http://schemas.openxmlformats.org/officeDocument/2006/relationships/tags" Target="../tags/tag348.xml"/><Relationship Id="rId32" Type="http://schemas.openxmlformats.org/officeDocument/2006/relationships/tags" Target="../tags/tag356.xml"/><Relationship Id="rId37" Type="http://schemas.openxmlformats.org/officeDocument/2006/relationships/tags" Target="../tags/tag361.xml"/><Relationship Id="rId40" Type="http://schemas.openxmlformats.org/officeDocument/2006/relationships/tags" Target="../tags/tag364.xml"/><Relationship Id="rId45" Type="http://schemas.openxmlformats.org/officeDocument/2006/relationships/tags" Target="../tags/tag369.xml"/><Relationship Id="rId5" Type="http://schemas.openxmlformats.org/officeDocument/2006/relationships/tags" Target="../tags/tag329.xml"/><Relationship Id="rId15" Type="http://schemas.openxmlformats.org/officeDocument/2006/relationships/tags" Target="../tags/tag339.xml"/><Relationship Id="rId23" Type="http://schemas.openxmlformats.org/officeDocument/2006/relationships/tags" Target="../tags/tag347.xml"/><Relationship Id="rId28" Type="http://schemas.openxmlformats.org/officeDocument/2006/relationships/tags" Target="../tags/tag352.xml"/><Relationship Id="rId36" Type="http://schemas.openxmlformats.org/officeDocument/2006/relationships/tags" Target="../tags/tag360.xml"/><Relationship Id="rId49" Type="http://schemas.openxmlformats.org/officeDocument/2006/relationships/tags" Target="../tags/tag373.xml"/><Relationship Id="rId10" Type="http://schemas.openxmlformats.org/officeDocument/2006/relationships/tags" Target="../tags/tag334.xml"/><Relationship Id="rId19" Type="http://schemas.openxmlformats.org/officeDocument/2006/relationships/tags" Target="../tags/tag343.xml"/><Relationship Id="rId31" Type="http://schemas.openxmlformats.org/officeDocument/2006/relationships/tags" Target="../tags/tag355.xml"/><Relationship Id="rId44" Type="http://schemas.openxmlformats.org/officeDocument/2006/relationships/tags" Target="../tags/tag368.xml"/><Relationship Id="rId4" Type="http://schemas.openxmlformats.org/officeDocument/2006/relationships/tags" Target="../tags/tag328.xml"/><Relationship Id="rId9" Type="http://schemas.openxmlformats.org/officeDocument/2006/relationships/tags" Target="../tags/tag333.xml"/><Relationship Id="rId14" Type="http://schemas.openxmlformats.org/officeDocument/2006/relationships/tags" Target="../tags/tag338.xml"/><Relationship Id="rId22" Type="http://schemas.openxmlformats.org/officeDocument/2006/relationships/tags" Target="../tags/tag346.xml"/><Relationship Id="rId27" Type="http://schemas.openxmlformats.org/officeDocument/2006/relationships/tags" Target="../tags/tag351.xml"/><Relationship Id="rId30" Type="http://schemas.openxmlformats.org/officeDocument/2006/relationships/tags" Target="../tags/tag354.xml"/><Relationship Id="rId35" Type="http://schemas.openxmlformats.org/officeDocument/2006/relationships/tags" Target="../tags/tag359.xml"/><Relationship Id="rId43" Type="http://schemas.openxmlformats.org/officeDocument/2006/relationships/tags" Target="../tags/tag367.xml"/><Relationship Id="rId48" Type="http://schemas.openxmlformats.org/officeDocument/2006/relationships/tags" Target="../tags/tag372.xml"/><Relationship Id="rId8" Type="http://schemas.openxmlformats.org/officeDocument/2006/relationships/tags" Target="../tags/tag332.xml"/><Relationship Id="rId51" Type="http://schemas.openxmlformats.org/officeDocument/2006/relationships/notesSlide" Target="../notesSlides/notesSlide9.xml"/><Relationship Id="rId3" Type="http://schemas.openxmlformats.org/officeDocument/2006/relationships/tags" Target="../tags/tag327.xml"/><Relationship Id="rId12" Type="http://schemas.openxmlformats.org/officeDocument/2006/relationships/tags" Target="../tags/tag336.xml"/><Relationship Id="rId17" Type="http://schemas.openxmlformats.org/officeDocument/2006/relationships/tags" Target="../tags/tag341.xml"/><Relationship Id="rId25" Type="http://schemas.openxmlformats.org/officeDocument/2006/relationships/tags" Target="../tags/tag349.xml"/><Relationship Id="rId33" Type="http://schemas.openxmlformats.org/officeDocument/2006/relationships/tags" Target="../tags/tag357.xml"/><Relationship Id="rId38" Type="http://schemas.openxmlformats.org/officeDocument/2006/relationships/tags" Target="../tags/tag362.xml"/><Relationship Id="rId46" Type="http://schemas.openxmlformats.org/officeDocument/2006/relationships/tags" Target="../tags/tag370.xml"/><Relationship Id="rId20" Type="http://schemas.openxmlformats.org/officeDocument/2006/relationships/tags" Target="../tags/tag344.xml"/><Relationship Id="rId41" Type="http://schemas.openxmlformats.org/officeDocument/2006/relationships/tags" Target="../tags/tag365.xml"/><Relationship Id="rId1" Type="http://schemas.openxmlformats.org/officeDocument/2006/relationships/tags" Target="../tags/tag325.xml"/><Relationship Id="rId6" Type="http://schemas.openxmlformats.org/officeDocument/2006/relationships/tags" Target="../tags/tag330.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3" Type="http://schemas.openxmlformats.org/officeDocument/2006/relationships/tags" Target="../tags/tag386.xml"/><Relationship Id="rId18" Type="http://schemas.openxmlformats.org/officeDocument/2006/relationships/tags" Target="../tags/tag391.xml"/><Relationship Id="rId26" Type="http://schemas.openxmlformats.org/officeDocument/2006/relationships/tags" Target="../tags/tag399.xml"/><Relationship Id="rId39" Type="http://schemas.openxmlformats.org/officeDocument/2006/relationships/tags" Target="../tags/tag412.xml"/><Relationship Id="rId21" Type="http://schemas.openxmlformats.org/officeDocument/2006/relationships/tags" Target="../tags/tag394.xml"/><Relationship Id="rId34" Type="http://schemas.openxmlformats.org/officeDocument/2006/relationships/tags" Target="../tags/tag407.xml"/><Relationship Id="rId42" Type="http://schemas.openxmlformats.org/officeDocument/2006/relationships/tags" Target="../tags/tag415.xml"/><Relationship Id="rId47" Type="http://schemas.openxmlformats.org/officeDocument/2006/relationships/tags" Target="../tags/tag420.xml"/><Relationship Id="rId50" Type="http://schemas.openxmlformats.org/officeDocument/2006/relationships/slideLayout" Target="../slideLayouts/slideLayout1.xml"/><Relationship Id="rId7" Type="http://schemas.openxmlformats.org/officeDocument/2006/relationships/tags" Target="../tags/tag380.xml"/><Relationship Id="rId2" Type="http://schemas.openxmlformats.org/officeDocument/2006/relationships/tags" Target="../tags/tag375.xml"/><Relationship Id="rId16" Type="http://schemas.openxmlformats.org/officeDocument/2006/relationships/tags" Target="../tags/tag389.xml"/><Relationship Id="rId29" Type="http://schemas.openxmlformats.org/officeDocument/2006/relationships/tags" Target="../tags/tag402.xml"/><Relationship Id="rId11" Type="http://schemas.openxmlformats.org/officeDocument/2006/relationships/tags" Target="../tags/tag384.xml"/><Relationship Id="rId24" Type="http://schemas.openxmlformats.org/officeDocument/2006/relationships/tags" Target="../tags/tag397.xml"/><Relationship Id="rId32" Type="http://schemas.openxmlformats.org/officeDocument/2006/relationships/tags" Target="../tags/tag405.xml"/><Relationship Id="rId37" Type="http://schemas.openxmlformats.org/officeDocument/2006/relationships/tags" Target="../tags/tag410.xml"/><Relationship Id="rId40" Type="http://schemas.openxmlformats.org/officeDocument/2006/relationships/tags" Target="../tags/tag413.xml"/><Relationship Id="rId45" Type="http://schemas.openxmlformats.org/officeDocument/2006/relationships/tags" Target="../tags/tag418.xml"/><Relationship Id="rId5" Type="http://schemas.openxmlformats.org/officeDocument/2006/relationships/tags" Target="../tags/tag378.xml"/><Relationship Id="rId15" Type="http://schemas.openxmlformats.org/officeDocument/2006/relationships/tags" Target="../tags/tag388.xml"/><Relationship Id="rId23" Type="http://schemas.openxmlformats.org/officeDocument/2006/relationships/tags" Target="../tags/tag396.xml"/><Relationship Id="rId28" Type="http://schemas.openxmlformats.org/officeDocument/2006/relationships/tags" Target="../tags/tag401.xml"/><Relationship Id="rId36" Type="http://schemas.openxmlformats.org/officeDocument/2006/relationships/tags" Target="../tags/tag409.xml"/><Relationship Id="rId49" Type="http://schemas.openxmlformats.org/officeDocument/2006/relationships/tags" Target="../tags/tag422.xml"/><Relationship Id="rId10" Type="http://schemas.openxmlformats.org/officeDocument/2006/relationships/tags" Target="../tags/tag383.xml"/><Relationship Id="rId19" Type="http://schemas.openxmlformats.org/officeDocument/2006/relationships/tags" Target="../tags/tag392.xml"/><Relationship Id="rId31" Type="http://schemas.openxmlformats.org/officeDocument/2006/relationships/tags" Target="../tags/tag404.xml"/><Relationship Id="rId44" Type="http://schemas.openxmlformats.org/officeDocument/2006/relationships/tags" Target="../tags/tag417.xml"/><Relationship Id="rId4" Type="http://schemas.openxmlformats.org/officeDocument/2006/relationships/tags" Target="../tags/tag377.xml"/><Relationship Id="rId9" Type="http://schemas.openxmlformats.org/officeDocument/2006/relationships/tags" Target="../tags/tag382.xml"/><Relationship Id="rId14" Type="http://schemas.openxmlformats.org/officeDocument/2006/relationships/tags" Target="../tags/tag387.xml"/><Relationship Id="rId22" Type="http://schemas.openxmlformats.org/officeDocument/2006/relationships/tags" Target="../tags/tag395.xml"/><Relationship Id="rId27" Type="http://schemas.openxmlformats.org/officeDocument/2006/relationships/tags" Target="../tags/tag400.xml"/><Relationship Id="rId30" Type="http://schemas.openxmlformats.org/officeDocument/2006/relationships/tags" Target="../tags/tag403.xml"/><Relationship Id="rId35" Type="http://schemas.openxmlformats.org/officeDocument/2006/relationships/tags" Target="../tags/tag408.xml"/><Relationship Id="rId43" Type="http://schemas.openxmlformats.org/officeDocument/2006/relationships/tags" Target="../tags/tag416.xml"/><Relationship Id="rId48" Type="http://schemas.openxmlformats.org/officeDocument/2006/relationships/tags" Target="../tags/tag421.xml"/><Relationship Id="rId8" Type="http://schemas.openxmlformats.org/officeDocument/2006/relationships/tags" Target="../tags/tag381.xml"/><Relationship Id="rId51" Type="http://schemas.openxmlformats.org/officeDocument/2006/relationships/notesSlide" Target="../notesSlides/notesSlide10.xml"/><Relationship Id="rId3" Type="http://schemas.openxmlformats.org/officeDocument/2006/relationships/tags" Target="../tags/tag376.xml"/><Relationship Id="rId12" Type="http://schemas.openxmlformats.org/officeDocument/2006/relationships/tags" Target="../tags/tag385.xml"/><Relationship Id="rId17" Type="http://schemas.openxmlformats.org/officeDocument/2006/relationships/tags" Target="../tags/tag390.xml"/><Relationship Id="rId25" Type="http://schemas.openxmlformats.org/officeDocument/2006/relationships/tags" Target="../tags/tag398.xml"/><Relationship Id="rId33" Type="http://schemas.openxmlformats.org/officeDocument/2006/relationships/tags" Target="../tags/tag406.xml"/><Relationship Id="rId38" Type="http://schemas.openxmlformats.org/officeDocument/2006/relationships/tags" Target="../tags/tag411.xml"/><Relationship Id="rId46" Type="http://schemas.openxmlformats.org/officeDocument/2006/relationships/tags" Target="../tags/tag419.xml"/><Relationship Id="rId20" Type="http://schemas.openxmlformats.org/officeDocument/2006/relationships/tags" Target="../tags/tag393.xml"/><Relationship Id="rId41" Type="http://schemas.openxmlformats.org/officeDocument/2006/relationships/tags" Target="../tags/tag414.xml"/><Relationship Id="rId1" Type="http://schemas.openxmlformats.org/officeDocument/2006/relationships/tags" Target="../tags/tag374.xml"/><Relationship Id="rId6" Type="http://schemas.openxmlformats.org/officeDocument/2006/relationships/tags" Target="../tags/tag37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34.jpeg"/><Relationship Id="rId3" Type="http://schemas.microsoft.com/office/2007/relationships/hdphoto" Target="../media/hdphoto3.wdp"/><Relationship Id="rId7" Type="http://schemas.openxmlformats.org/officeDocument/2006/relationships/image" Target="../media/image33.jpe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32.jpeg"/><Relationship Id="rId5" Type="http://schemas.microsoft.com/office/2007/relationships/hdphoto" Target="../media/hdphoto4.wdp"/><Relationship Id="rId4" Type="http://schemas.openxmlformats.org/officeDocument/2006/relationships/image" Target="../media/image31.png"/><Relationship Id="rId9" Type="http://schemas.openxmlformats.org/officeDocument/2006/relationships/image" Target="../media/image35.jpeg"/></Relationships>
</file>

<file path=ppt/slides/_rels/slide27.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40.jpeg"/><Relationship Id="rId3" Type="http://schemas.microsoft.com/office/2007/relationships/hdphoto" Target="../media/hdphoto5.wdp"/><Relationship Id="rId7" Type="http://schemas.openxmlformats.org/officeDocument/2006/relationships/image" Target="../media/image39.jpeg"/><Relationship Id="rId2"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38.jpeg"/><Relationship Id="rId5" Type="http://schemas.microsoft.com/office/2007/relationships/hdphoto" Target="../media/hdphoto6.wdp"/><Relationship Id="rId10" Type="http://schemas.openxmlformats.org/officeDocument/2006/relationships/image" Target="../media/image42.jpeg"/><Relationship Id="rId4" Type="http://schemas.openxmlformats.org/officeDocument/2006/relationships/image" Target="../media/image37.png"/><Relationship Id="rId9" Type="http://schemas.openxmlformats.org/officeDocument/2006/relationships/image" Target="../media/image41.jpeg"/></Relationships>
</file>

<file path=ppt/slides/_rels/slide3.xml.rels><?xml version="1.0" encoding="UTF-8" standalone="yes"?>
<Relationships xmlns="http://schemas.openxmlformats.org/package/2006/relationships"><Relationship Id="rId13" Type="http://schemas.openxmlformats.org/officeDocument/2006/relationships/tags" Target="../tags/tag66.xml"/><Relationship Id="rId18" Type="http://schemas.openxmlformats.org/officeDocument/2006/relationships/tags" Target="../tags/tag71.xml"/><Relationship Id="rId26" Type="http://schemas.openxmlformats.org/officeDocument/2006/relationships/tags" Target="../tags/tag79.xml"/><Relationship Id="rId39" Type="http://schemas.openxmlformats.org/officeDocument/2006/relationships/tags" Target="../tags/tag92.xml"/><Relationship Id="rId21" Type="http://schemas.openxmlformats.org/officeDocument/2006/relationships/tags" Target="../tags/tag74.xml"/><Relationship Id="rId34" Type="http://schemas.openxmlformats.org/officeDocument/2006/relationships/tags" Target="../tags/tag87.xml"/><Relationship Id="rId42" Type="http://schemas.openxmlformats.org/officeDocument/2006/relationships/tags" Target="../tags/tag95.xml"/><Relationship Id="rId47" Type="http://schemas.openxmlformats.org/officeDocument/2006/relationships/tags" Target="../tags/tag100.xml"/><Relationship Id="rId50" Type="http://schemas.openxmlformats.org/officeDocument/2006/relationships/slideLayout" Target="../slideLayouts/slideLayout1.xml"/><Relationship Id="rId7" Type="http://schemas.openxmlformats.org/officeDocument/2006/relationships/tags" Target="../tags/tag60.xml"/><Relationship Id="rId2" Type="http://schemas.openxmlformats.org/officeDocument/2006/relationships/tags" Target="../tags/tag55.xml"/><Relationship Id="rId16" Type="http://schemas.openxmlformats.org/officeDocument/2006/relationships/tags" Target="../tags/tag69.xml"/><Relationship Id="rId29" Type="http://schemas.openxmlformats.org/officeDocument/2006/relationships/tags" Target="../tags/tag82.xml"/><Relationship Id="rId11" Type="http://schemas.openxmlformats.org/officeDocument/2006/relationships/tags" Target="../tags/tag64.xml"/><Relationship Id="rId24" Type="http://schemas.openxmlformats.org/officeDocument/2006/relationships/tags" Target="../tags/tag77.xml"/><Relationship Id="rId32" Type="http://schemas.openxmlformats.org/officeDocument/2006/relationships/tags" Target="../tags/tag85.xml"/><Relationship Id="rId37" Type="http://schemas.openxmlformats.org/officeDocument/2006/relationships/tags" Target="../tags/tag90.xml"/><Relationship Id="rId40" Type="http://schemas.openxmlformats.org/officeDocument/2006/relationships/tags" Target="../tags/tag93.xml"/><Relationship Id="rId45" Type="http://schemas.openxmlformats.org/officeDocument/2006/relationships/tags" Target="../tags/tag98.xml"/><Relationship Id="rId5" Type="http://schemas.openxmlformats.org/officeDocument/2006/relationships/tags" Target="../tags/tag58.xml"/><Relationship Id="rId15" Type="http://schemas.openxmlformats.org/officeDocument/2006/relationships/tags" Target="../tags/tag68.xml"/><Relationship Id="rId23" Type="http://schemas.openxmlformats.org/officeDocument/2006/relationships/tags" Target="../tags/tag76.xml"/><Relationship Id="rId28" Type="http://schemas.openxmlformats.org/officeDocument/2006/relationships/tags" Target="../tags/tag81.xml"/><Relationship Id="rId36" Type="http://schemas.openxmlformats.org/officeDocument/2006/relationships/tags" Target="../tags/tag89.xml"/><Relationship Id="rId49" Type="http://schemas.openxmlformats.org/officeDocument/2006/relationships/tags" Target="../tags/tag102.xml"/><Relationship Id="rId10" Type="http://schemas.openxmlformats.org/officeDocument/2006/relationships/tags" Target="../tags/tag63.xml"/><Relationship Id="rId19" Type="http://schemas.openxmlformats.org/officeDocument/2006/relationships/tags" Target="../tags/tag72.xml"/><Relationship Id="rId31" Type="http://schemas.openxmlformats.org/officeDocument/2006/relationships/tags" Target="../tags/tag84.xml"/><Relationship Id="rId44" Type="http://schemas.openxmlformats.org/officeDocument/2006/relationships/tags" Target="../tags/tag97.xml"/><Relationship Id="rId4" Type="http://schemas.openxmlformats.org/officeDocument/2006/relationships/tags" Target="../tags/tag57.xml"/><Relationship Id="rId9" Type="http://schemas.openxmlformats.org/officeDocument/2006/relationships/tags" Target="../tags/tag62.xml"/><Relationship Id="rId14" Type="http://schemas.openxmlformats.org/officeDocument/2006/relationships/tags" Target="../tags/tag67.xml"/><Relationship Id="rId22" Type="http://schemas.openxmlformats.org/officeDocument/2006/relationships/tags" Target="../tags/tag75.xml"/><Relationship Id="rId27" Type="http://schemas.openxmlformats.org/officeDocument/2006/relationships/tags" Target="../tags/tag80.xml"/><Relationship Id="rId30" Type="http://schemas.openxmlformats.org/officeDocument/2006/relationships/tags" Target="../tags/tag83.xml"/><Relationship Id="rId35" Type="http://schemas.openxmlformats.org/officeDocument/2006/relationships/tags" Target="../tags/tag88.xml"/><Relationship Id="rId43" Type="http://schemas.openxmlformats.org/officeDocument/2006/relationships/tags" Target="../tags/tag96.xml"/><Relationship Id="rId48" Type="http://schemas.openxmlformats.org/officeDocument/2006/relationships/tags" Target="../tags/tag101.xml"/><Relationship Id="rId8" Type="http://schemas.openxmlformats.org/officeDocument/2006/relationships/tags" Target="../tags/tag61.xml"/><Relationship Id="rId51" Type="http://schemas.openxmlformats.org/officeDocument/2006/relationships/notesSlide" Target="../notesSlides/notesSlide3.xml"/><Relationship Id="rId3" Type="http://schemas.openxmlformats.org/officeDocument/2006/relationships/tags" Target="../tags/tag56.xml"/><Relationship Id="rId12" Type="http://schemas.openxmlformats.org/officeDocument/2006/relationships/tags" Target="../tags/tag65.xml"/><Relationship Id="rId17" Type="http://schemas.openxmlformats.org/officeDocument/2006/relationships/tags" Target="../tags/tag70.xml"/><Relationship Id="rId25" Type="http://schemas.openxmlformats.org/officeDocument/2006/relationships/tags" Target="../tags/tag78.xml"/><Relationship Id="rId33" Type="http://schemas.openxmlformats.org/officeDocument/2006/relationships/tags" Target="../tags/tag86.xml"/><Relationship Id="rId38" Type="http://schemas.openxmlformats.org/officeDocument/2006/relationships/tags" Target="../tags/tag91.xml"/><Relationship Id="rId46" Type="http://schemas.openxmlformats.org/officeDocument/2006/relationships/tags" Target="../tags/tag99.xml"/><Relationship Id="rId20" Type="http://schemas.openxmlformats.org/officeDocument/2006/relationships/tags" Target="../tags/tag73.xml"/><Relationship Id="rId41" Type="http://schemas.openxmlformats.org/officeDocument/2006/relationships/tags" Target="../tags/tag94.xml"/><Relationship Id="rId1" Type="http://schemas.openxmlformats.org/officeDocument/2006/relationships/tags" Target="../tags/tag54.xml"/><Relationship Id="rId6" Type="http://schemas.openxmlformats.org/officeDocument/2006/relationships/tags" Target="../tags/tag59.xml"/></Relationships>
</file>

<file path=ppt/slides/_rels/slide3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microsoft.com/office/2007/relationships/hdphoto" Target="../media/hdphoto7.wdp"/><Relationship Id="rId7" Type="http://schemas.openxmlformats.org/officeDocument/2006/relationships/image" Target="../media/image47.jpeg"/><Relationship Id="rId2"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chart" Target="../charts/chart11.xml"/><Relationship Id="rId7"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0.jpeg"/><Relationship Id="rId3" Type="http://schemas.microsoft.com/office/2007/relationships/hdphoto" Target="../media/hdphoto8.wdp"/><Relationship Id="rId7" Type="http://schemas.microsoft.com/office/2007/relationships/hdphoto" Target="../media/hdphoto10.wdp"/><Relationship Id="rId12" Type="http://schemas.openxmlformats.org/officeDocument/2006/relationships/image" Target="../media/image59.jpeg"/><Relationship Id="rId2"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image" Target="../media/image55.png"/><Relationship Id="rId11" Type="http://schemas.openxmlformats.org/officeDocument/2006/relationships/image" Target="../media/image58.jpeg"/><Relationship Id="rId5" Type="http://schemas.microsoft.com/office/2007/relationships/hdphoto" Target="../media/hdphoto9.wdp"/><Relationship Id="rId10" Type="http://schemas.openxmlformats.org/officeDocument/2006/relationships/image" Target="../media/image57.jpeg"/><Relationship Id="rId4" Type="http://schemas.openxmlformats.org/officeDocument/2006/relationships/image" Target="../media/image54.png"/><Relationship Id="rId9" Type="http://schemas.microsoft.com/office/2007/relationships/hdphoto" Target="../media/hdphoto11.wdp"/><Relationship Id="rId14" Type="http://schemas.openxmlformats.org/officeDocument/2006/relationships/image" Target="../media/image61.jpeg"/></Relationships>
</file>

<file path=ppt/slides/_rels/slide34.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microsoft.com/office/2007/relationships/hdphoto" Target="../media/hdphoto14.wdp"/><Relationship Id="rId13" Type="http://schemas.openxmlformats.org/officeDocument/2006/relationships/image" Target="../media/image69.jpeg"/><Relationship Id="rId3" Type="http://schemas.openxmlformats.org/officeDocument/2006/relationships/image" Target="../media/image62.png"/><Relationship Id="rId7" Type="http://schemas.openxmlformats.org/officeDocument/2006/relationships/image" Target="../media/image64.png"/><Relationship Id="rId12" Type="http://schemas.openxmlformats.org/officeDocument/2006/relationships/image" Target="../media/image68.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microsoft.com/office/2007/relationships/hdphoto" Target="../media/hdphoto13.wdp"/><Relationship Id="rId11" Type="http://schemas.openxmlformats.org/officeDocument/2006/relationships/image" Target="../media/image67.jpeg"/><Relationship Id="rId5" Type="http://schemas.openxmlformats.org/officeDocument/2006/relationships/image" Target="../media/image63.png"/><Relationship Id="rId10" Type="http://schemas.openxmlformats.org/officeDocument/2006/relationships/image" Target="../media/image66.jpeg"/><Relationship Id="rId4" Type="http://schemas.microsoft.com/office/2007/relationships/hdphoto" Target="../media/hdphoto12.wdp"/><Relationship Id="rId9" Type="http://schemas.openxmlformats.org/officeDocument/2006/relationships/image" Target="../media/image65.jpeg"/></Relationships>
</file>

<file path=ppt/slides/_rels/slide36.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1.png"/><Relationship Id="rId7" Type="http://schemas.openxmlformats.org/officeDocument/2006/relationships/image" Target="../media/image74.jpeg"/><Relationship Id="rId2" Type="http://schemas.openxmlformats.org/officeDocument/2006/relationships/image" Target="../media/image70.jpeg"/><Relationship Id="rId1" Type="http://schemas.openxmlformats.org/officeDocument/2006/relationships/slideLayout" Target="../slideLayouts/slideLayout6.xml"/><Relationship Id="rId6" Type="http://schemas.openxmlformats.org/officeDocument/2006/relationships/image" Target="../media/image73.jpeg"/><Relationship Id="rId5" Type="http://schemas.openxmlformats.org/officeDocument/2006/relationships/image" Target="../media/image72.jpeg"/><Relationship Id="rId4" Type="http://schemas.microsoft.com/office/2007/relationships/hdphoto" Target="../media/hdphoto15.wdp"/><Relationship Id="rId9" Type="http://schemas.openxmlformats.org/officeDocument/2006/relationships/image" Target="../media/image76.jpeg"/></Relationships>
</file>

<file path=ppt/slides/_rels/slide38.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image" Target="../media/image77.jpeg"/><Relationship Id="rId1" Type="http://schemas.openxmlformats.org/officeDocument/2006/relationships/slideLayout" Target="../slideLayouts/slideLayout6.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 Id="rId9" Type="http://schemas.openxmlformats.org/officeDocument/2006/relationships/image" Target="../media/image84.jpeg"/></Relationships>
</file>

<file path=ppt/slides/_rels/slide4.xml.rels><?xml version="1.0" encoding="UTF-8" standalone="yes"?>
<Relationships xmlns="http://schemas.openxmlformats.org/package/2006/relationships"><Relationship Id="rId8" Type="http://schemas.openxmlformats.org/officeDocument/2006/relationships/tags" Target="../tags/tag110.xml"/><Relationship Id="rId13" Type="http://schemas.openxmlformats.org/officeDocument/2006/relationships/image" Target="../media/image9.png"/><Relationship Id="rId3" Type="http://schemas.openxmlformats.org/officeDocument/2006/relationships/tags" Target="../tags/tag105.xml"/><Relationship Id="rId7" Type="http://schemas.openxmlformats.org/officeDocument/2006/relationships/tags" Target="../tags/tag109.xml"/><Relationship Id="rId12" Type="http://schemas.openxmlformats.org/officeDocument/2006/relationships/image" Target="../media/image8.png"/><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tags" Target="../tags/tag108.xml"/><Relationship Id="rId11" Type="http://schemas.openxmlformats.org/officeDocument/2006/relationships/image" Target="../media/image7.jpeg"/><Relationship Id="rId5" Type="http://schemas.openxmlformats.org/officeDocument/2006/relationships/tags" Target="../tags/tag107.xml"/><Relationship Id="rId10" Type="http://schemas.openxmlformats.org/officeDocument/2006/relationships/slideLayout" Target="../slideLayouts/slideLayout4.xml"/><Relationship Id="rId4" Type="http://schemas.openxmlformats.org/officeDocument/2006/relationships/tags" Target="../tags/tag106.xml"/><Relationship Id="rId9" Type="http://schemas.openxmlformats.org/officeDocument/2006/relationships/tags" Target="../tags/tag111.xml"/><Relationship Id="rId14" Type="http://schemas.microsoft.com/office/2007/relationships/hdphoto" Target="../media/hdphoto1.wdp"/></Relationships>
</file>

<file path=ppt/slides/_rels/slide40.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85.jpeg"/><Relationship Id="rId1" Type="http://schemas.openxmlformats.org/officeDocument/2006/relationships/slideLayout" Target="../slideLayouts/slideLayout6.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42.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image" Target="../media/image92.jpeg"/><Relationship Id="rId1" Type="http://schemas.openxmlformats.org/officeDocument/2006/relationships/slideLayout" Target="../slideLayouts/slideLayout6.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44.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chart" Target="../charts/chart17.xml"/><Relationship Id="rId1" Type="http://schemas.openxmlformats.org/officeDocument/2006/relationships/slideLayout" Target="../slideLayouts/slideLayout6.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 Id="rId9" Type="http://schemas.openxmlformats.org/officeDocument/2006/relationships/image" Target="../media/image10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3" Type="http://schemas.openxmlformats.org/officeDocument/2006/relationships/tags" Target="../tags/tag435.xml"/><Relationship Id="rId18" Type="http://schemas.openxmlformats.org/officeDocument/2006/relationships/tags" Target="../tags/tag440.xml"/><Relationship Id="rId26" Type="http://schemas.openxmlformats.org/officeDocument/2006/relationships/tags" Target="../tags/tag448.xml"/><Relationship Id="rId39" Type="http://schemas.openxmlformats.org/officeDocument/2006/relationships/tags" Target="../tags/tag461.xml"/><Relationship Id="rId21" Type="http://schemas.openxmlformats.org/officeDocument/2006/relationships/tags" Target="../tags/tag443.xml"/><Relationship Id="rId34" Type="http://schemas.openxmlformats.org/officeDocument/2006/relationships/tags" Target="../tags/tag456.xml"/><Relationship Id="rId42" Type="http://schemas.openxmlformats.org/officeDocument/2006/relationships/tags" Target="../tags/tag464.xml"/><Relationship Id="rId47" Type="http://schemas.openxmlformats.org/officeDocument/2006/relationships/tags" Target="../tags/tag469.xml"/><Relationship Id="rId50" Type="http://schemas.openxmlformats.org/officeDocument/2006/relationships/slideLayout" Target="../slideLayouts/slideLayout1.xml"/><Relationship Id="rId7" Type="http://schemas.openxmlformats.org/officeDocument/2006/relationships/tags" Target="../tags/tag429.xml"/><Relationship Id="rId2" Type="http://schemas.openxmlformats.org/officeDocument/2006/relationships/tags" Target="../tags/tag424.xml"/><Relationship Id="rId16" Type="http://schemas.openxmlformats.org/officeDocument/2006/relationships/tags" Target="../tags/tag438.xml"/><Relationship Id="rId29" Type="http://schemas.openxmlformats.org/officeDocument/2006/relationships/tags" Target="../tags/tag451.xml"/><Relationship Id="rId11" Type="http://schemas.openxmlformats.org/officeDocument/2006/relationships/tags" Target="../tags/tag433.xml"/><Relationship Id="rId24" Type="http://schemas.openxmlformats.org/officeDocument/2006/relationships/tags" Target="../tags/tag446.xml"/><Relationship Id="rId32" Type="http://schemas.openxmlformats.org/officeDocument/2006/relationships/tags" Target="../tags/tag454.xml"/><Relationship Id="rId37" Type="http://schemas.openxmlformats.org/officeDocument/2006/relationships/tags" Target="../tags/tag459.xml"/><Relationship Id="rId40" Type="http://schemas.openxmlformats.org/officeDocument/2006/relationships/tags" Target="../tags/tag462.xml"/><Relationship Id="rId45" Type="http://schemas.openxmlformats.org/officeDocument/2006/relationships/tags" Target="../tags/tag467.xml"/><Relationship Id="rId5" Type="http://schemas.openxmlformats.org/officeDocument/2006/relationships/tags" Target="../tags/tag427.xml"/><Relationship Id="rId15" Type="http://schemas.openxmlformats.org/officeDocument/2006/relationships/tags" Target="../tags/tag437.xml"/><Relationship Id="rId23" Type="http://schemas.openxmlformats.org/officeDocument/2006/relationships/tags" Target="../tags/tag445.xml"/><Relationship Id="rId28" Type="http://schemas.openxmlformats.org/officeDocument/2006/relationships/tags" Target="../tags/tag450.xml"/><Relationship Id="rId36" Type="http://schemas.openxmlformats.org/officeDocument/2006/relationships/tags" Target="../tags/tag458.xml"/><Relationship Id="rId49" Type="http://schemas.openxmlformats.org/officeDocument/2006/relationships/tags" Target="../tags/tag471.xml"/><Relationship Id="rId10" Type="http://schemas.openxmlformats.org/officeDocument/2006/relationships/tags" Target="../tags/tag432.xml"/><Relationship Id="rId19" Type="http://schemas.openxmlformats.org/officeDocument/2006/relationships/tags" Target="../tags/tag441.xml"/><Relationship Id="rId31" Type="http://schemas.openxmlformats.org/officeDocument/2006/relationships/tags" Target="../tags/tag453.xml"/><Relationship Id="rId44" Type="http://schemas.openxmlformats.org/officeDocument/2006/relationships/tags" Target="../tags/tag466.xml"/><Relationship Id="rId4" Type="http://schemas.openxmlformats.org/officeDocument/2006/relationships/tags" Target="../tags/tag426.xml"/><Relationship Id="rId9" Type="http://schemas.openxmlformats.org/officeDocument/2006/relationships/tags" Target="../tags/tag431.xml"/><Relationship Id="rId14" Type="http://schemas.openxmlformats.org/officeDocument/2006/relationships/tags" Target="../tags/tag436.xml"/><Relationship Id="rId22" Type="http://schemas.openxmlformats.org/officeDocument/2006/relationships/tags" Target="../tags/tag444.xml"/><Relationship Id="rId27" Type="http://schemas.openxmlformats.org/officeDocument/2006/relationships/tags" Target="../tags/tag449.xml"/><Relationship Id="rId30" Type="http://schemas.openxmlformats.org/officeDocument/2006/relationships/tags" Target="../tags/tag452.xml"/><Relationship Id="rId35" Type="http://schemas.openxmlformats.org/officeDocument/2006/relationships/tags" Target="../tags/tag457.xml"/><Relationship Id="rId43" Type="http://schemas.openxmlformats.org/officeDocument/2006/relationships/tags" Target="../tags/tag465.xml"/><Relationship Id="rId48" Type="http://schemas.openxmlformats.org/officeDocument/2006/relationships/tags" Target="../tags/tag470.xml"/><Relationship Id="rId8" Type="http://schemas.openxmlformats.org/officeDocument/2006/relationships/tags" Target="../tags/tag430.xml"/><Relationship Id="rId51" Type="http://schemas.openxmlformats.org/officeDocument/2006/relationships/notesSlide" Target="../notesSlides/notesSlide13.xml"/><Relationship Id="rId3" Type="http://schemas.openxmlformats.org/officeDocument/2006/relationships/tags" Target="../tags/tag425.xml"/><Relationship Id="rId12" Type="http://schemas.openxmlformats.org/officeDocument/2006/relationships/tags" Target="../tags/tag434.xml"/><Relationship Id="rId17" Type="http://schemas.openxmlformats.org/officeDocument/2006/relationships/tags" Target="../tags/tag439.xml"/><Relationship Id="rId25" Type="http://schemas.openxmlformats.org/officeDocument/2006/relationships/tags" Target="../tags/tag447.xml"/><Relationship Id="rId33" Type="http://schemas.openxmlformats.org/officeDocument/2006/relationships/tags" Target="../tags/tag455.xml"/><Relationship Id="rId38" Type="http://schemas.openxmlformats.org/officeDocument/2006/relationships/tags" Target="../tags/tag460.xml"/><Relationship Id="rId46" Type="http://schemas.openxmlformats.org/officeDocument/2006/relationships/tags" Target="../tags/tag468.xml"/><Relationship Id="rId20" Type="http://schemas.openxmlformats.org/officeDocument/2006/relationships/tags" Target="../tags/tag442.xml"/><Relationship Id="rId41" Type="http://schemas.openxmlformats.org/officeDocument/2006/relationships/tags" Target="../tags/tag463.xml"/><Relationship Id="rId1" Type="http://schemas.openxmlformats.org/officeDocument/2006/relationships/tags" Target="../tags/tag423.xml"/><Relationship Id="rId6" Type="http://schemas.openxmlformats.org/officeDocument/2006/relationships/tags" Target="../tags/tag42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3" Type="http://schemas.openxmlformats.org/officeDocument/2006/relationships/tags" Target="../tags/tag484.xml"/><Relationship Id="rId18" Type="http://schemas.openxmlformats.org/officeDocument/2006/relationships/tags" Target="../tags/tag489.xml"/><Relationship Id="rId26" Type="http://schemas.openxmlformats.org/officeDocument/2006/relationships/tags" Target="../tags/tag497.xml"/><Relationship Id="rId39" Type="http://schemas.openxmlformats.org/officeDocument/2006/relationships/tags" Target="../tags/tag510.xml"/><Relationship Id="rId21" Type="http://schemas.openxmlformats.org/officeDocument/2006/relationships/tags" Target="../tags/tag492.xml"/><Relationship Id="rId34" Type="http://schemas.openxmlformats.org/officeDocument/2006/relationships/tags" Target="../tags/tag505.xml"/><Relationship Id="rId42" Type="http://schemas.openxmlformats.org/officeDocument/2006/relationships/tags" Target="../tags/tag513.xml"/><Relationship Id="rId47" Type="http://schemas.openxmlformats.org/officeDocument/2006/relationships/tags" Target="../tags/tag518.xml"/><Relationship Id="rId50" Type="http://schemas.openxmlformats.org/officeDocument/2006/relationships/slideLayout" Target="../slideLayouts/slideLayout1.xml"/><Relationship Id="rId7" Type="http://schemas.openxmlformats.org/officeDocument/2006/relationships/tags" Target="../tags/tag478.xml"/><Relationship Id="rId2" Type="http://schemas.openxmlformats.org/officeDocument/2006/relationships/tags" Target="../tags/tag473.xml"/><Relationship Id="rId16" Type="http://schemas.openxmlformats.org/officeDocument/2006/relationships/tags" Target="../tags/tag487.xml"/><Relationship Id="rId29" Type="http://schemas.openxmlformats.org/officeDocument/2006/relationships/tags" Target="../tags/tag500.xml"/><Relationship Id="rId11" Type="http://schemas.openxmlformats.org/officeDocument/2006/relationships/tags" Target="../tags/tag482.xml"/><Relationship Id="rId24" Type="http://schemas.openxmlformats.org/officeDocument/2006/relationships/tags" Target="../tags/tag495.xml"/><Relationship Id="rId32" Type="http://schemas.openxmlformats.org/officeDocument/2006/relationships/tags" Target="../tags/tag503.xml"/><Relationship Id="rId37" Type="http://schemas.openxmlformats.org/officeDocument/2006/relationships/tags" Target="../tags/tag508.xml"/><Relationship Id="rId40" Type="http://schemas.openxmlformats.org/officeDocument/2006/relationships/tags" Target="../tags/tag511.xml"/><Relationship Id="rId45" Type="http://schemas.openxmlformats.org/officeDocument/2006/relationships/tags" Target="../tags/tag516.xml"/><Relationship Id="rId5" Type="http://schemas.openxmlformats.org/officeDocument/2006/relationships/tags" Target="../tags/tag476.xml"/><Relationship Id="rId15" Type="http://schemas.openxmlformats.org/officeDocument/2006/relationships/tags" Target="../tags/tag486.xml"/><Relationship Id="rId23" Type="http://schemas.openxmlformats.org/officeDocument/2006/relationships/tags" Target="../tags/tag494.xml"/><Relationship Id="rId28" Type="http://schemas.openxmlformats.org/officeDocument/2006/relationships/tags" Target="../tags/tag499.xml"/><Relationship Id="rId36" Type="http://schemas.openxmlformats.org/officeDocument/2006/relationships/tags" Target="../tags/tag507.xml"/><Relationship Id="rId49" Type="http://schemas.openxmlformats.org/officeDocument/2006/relationships/tags" Target="../tags/tag520.xml"/><Relationship Id="rId10" Type="http://schemas.openxmlformats.org/officeDocument/2006/relationships/tags" Target="../tags/tag481.xml"/><Relationship Id="rId19" Type="http://schemas.openxmlformats.org/officeDocument/2006/relationships/tags" Target="../tags/tag490.xml"/><Relationship Id="rId31" Type="http://schemas.openxmlformats.org/officeDocument/2006/relationships/tags" Target="../tags/tag502.xml"/><Relationship Id="rId44" Type="http://schemas.openxmlformats.org/officeDocument/2006/relationships/tags" Target="../tags/tag515.xml"/><Relationship Id="rId4" Type="http://schemas.openxmlformats.org/officeDocument/2006/relationships/tags" Target="../tags/tag475.xml"/><Relationship Id="rId9" Type="http://schemas.openxmlformats.org/officeDocument/2006/relationships/tags" Target="../tags/tag480.xml"/><Relationship Id="rId14" Type="http://schemas.openxmlformats.org/officeDocument/2006/relationships/tags" Target="../tags/tag485.xml"/><Relationship Id="rId22" Type="http://schemas.openxmlformats.org/officeDocument/2006/relationships/tags" Target="../tags/tag493.xml"/><Relationship Id="rId27" Type="http://schemas.openxmlformats.org/officeDocument/2006/relationships/tags" Target="../tags/tag498.xml"/><Relationship Id="rId30" Type="http://schemas.openxmlformats.org/officeDocument/2006/relationships/tags" Target="../tags/tag501.xml"/><Relationship Id="rId35" Type="http://schemas.openxmlformats.org/officeDocument/2006/relationships/tags" Target="../tags/tag506.xml"/><Relationship Id="rId43" Type="http://schemas.openxmlformats.org/officeDocument/2006/relationships/tags" Target="../tags/tag514.xml"/><Relationship Id="rId48" Type="http://schemas.openxmlformats.org/officeDocument/2006/relationships/tags" Target="../tags/tag519.xml"/><Relationship Id="rId8" Type="http://schemas.openxmlformats.org/officeDocument/2006/relationships/tags" Target="../tags/tag479.xml"/><Relationship Id="rId51" Type="http://schemas.openxmlformats.org/officeDocument/2006/relationships/notesSlide" Target="../notesSlides/notesSlide14.xml"/><Relationship Id="rId3" Type="http://schemas.openxmlformats.org/officeDocument/2006/relationships/tags" Target="../tags/tag474.xml"/><Relationship Id="rId12" Type="http://schemas.openxmlformats.org/officeDocument/2006/relationships/tags" Target="../tags/tag483.xml"/><Relationship Id="rId17" Type="http://schemas.openxmlformats.org/officeDocument/2006/relationships/tags" Target="../tags/tag488.xml"/><Relationship Id="rId25" Type="http://schemas.openxmlformats.org/officeDocument/2006/relationships/tags" Target="../tags/tag496.xml"/><Relationship Id="rId33" Type="http://schemas.openxmlformats.org/officeDocument/2006/relationships/tags" Target="../tags/tag504.xml"/><Relationship Id="rId38" Type="http://schemas.openxmlformats.org/officeDocument/2006/relationships/tags" Target="../tags/tag509.xml"/><Relationship Id="rId46" Type="http://schemas.openxmlformats.org/officeDocument/2006/relationships/tags" Target="../tags/tag517.xml"/><Relationship Id="rId20" Type="http://schemas.openxmlformats.org/officeDocument/2006/relationships/tags" Target="../tags/tag491.xml"/><Relationship Id="rId41" Type="http://schemas.openxmlformats.org/officeDocument/2006/relationships/tags" Target="../tags/tag512.xml"/><Relationship Id="rId1" Type="http://schemas.openxmlformats.org/officeDocument/2006/relationships/tags" Target="../tags/tag472.xml"/><Relationship Id="rId6" Type="http://schemas.openxmlformats.org/officeDocument/2006/relationships/tags" Target="../tags/tag477.xml"/></Relationships>
</file>

<file path=ppt/slides/_rels/slide4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5.xml.rels><?xml version="1.0" encoding="UTF-8" standalone="yes"?>
<Relationships xmlns="http://schemas.openxmlformats.org/package/2006/relationships"><Relationship Id="rId8" Type="http://schemas.openxmlformats.org/officeDocument/2006/relationships/tags" Target="../tags/tag119.xml"/><Relationship Id="rId13" Type="http://schemas.openxmlformats.org/officeDocument/2006/relationships/image" Target="../media/image10.png"/><Relationship Id="rId3" Type="http://schemas.openxmlformats.org/officeDocument/2006/relationships/tags" Target="../tags/tag114.xml"/><Relationship Id="rId7" Type="http://schemas.openxmlformats.org/officeDocument/2006/relationships/tags" Target="../tags/tag118.xml"/><Relationship Id="rId12" Type="http://schemas.openxmlformats.org/officeDocument/2006/relationships/notesSlide" Target="../notesSlides/notesSlide4.xml"/><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tags" Target="../tags/tag117.xml"/><Relationship Id="rId11" Type="http://schemas.openxmlformats.org/officeDocument/2006/relationships/slideLayout" Target="../slideLayouts/slideLayout6.xml"/><Relationship Id="rId5" Type="http://schemas.openxmlformats.org/officeDocument/2006/relationships/tags" Target="../tags/tag116.xml"/><Relationship Id="rId10" Type="http://schemas.openxmlformats.org/officeDocument/2006/relationships/tags" Target="../tags/tag121.xml"/><Relationship Id="rId4" Type="http://schemas.openxmlformats.org/officeDocument/2006/relationships/tags" Target="../tags/tag115.xml"/><Relationship Id="rId9" Type="http://schemas.openxmlformats.org/officeDocument/2006/relationships/tags" Target="../tags/tag120.xml"/></Relationships>
</file>

<file path=ppt/slides/_rels/slide5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6.xml"/><Relationship Id="rId5" Type="http://schemas.openxmlformats.org/officeDocument/2006/relationships/image" Target="../media/image112.jpeg"/><Relationship Id="rId4" Type="http://schemas.openxmlformats.org/officeDocument/2006/relationships/image" Target="../media/image111.jpeg"/></Relationships>
</file>

<file path=ppt/slides/_rels/slide51.xml.rels><?xml version="1.0" encoding="UTF-8" standalone="yes"?>
<Relationships xmlns="http://schemas.openxmlformats.org/package/2006/relationships"><Relationship Id="rId8" Type="http://schemas.openxmlformats.org/officeDocument/2006/relationships/chart" Target="../charts/chart18.xml"/><Relationship Id="rId3" Type="http://schemas.openxmlformats.org/officeDocument/2006/relationships/image" Target="../media/image114.jpeg"/><Relationship Id="rId7" Type="http://schemas.openxmlformats.org/officeDocument/2006/relationships/image" Target="../media/image118.jpeg"/><Relationship Id="rId2" Type="http://schemas.openxmlformats.org/officeDocument/2006/relationships/image" Target="../media/image113.jpeg"/><Relationship Id="rId1" Type="http://schemas.openxmlformats.org/officeDocument/2006/relationships/slideLayout" Target="../slideLayouts/slideLayout6.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52.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120.jpeg"/><Relationship Id="rId7" Type="http://schemas.openxmlformats.org/officeDocument/2006/relationships/image" Target="../media/image124.jpeg"/><Relationship Id="rId2" Type="http://schemas.openxmlformats.org/officeDocument/2006/relationships/image" Target="../media/image119.jpeg"/><Relationship Id="rId1" Type="http://schemas.openxmlformats.org/officeDocument/2006/relationships/slideLayout" Target="../slideLayouts/slideLayout6.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 Id="rId9" Type="http://schemas.openxmlformats.org/officeDocument/2006/relationships/image" Target="../media/image126.jpeg"/></Relationships>
</file>

<file path=ppt/slides/_rels/slide5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6.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s>
</file>

<file path=ppt/slides/_rels/slide5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6.xml"/><Relationship Id="rId4" Type="http://schemas.openxmlformats.org/officeDocument/2006/relationships/chart" Target="../charts/chart19.xml"/></Relationships>
</file>

<file path=ppt/slides/_rels/slide55.xml.rels><?xml version="1.0" encoding="UTF-8" standalone="yes"?>
<Relationships xmlns="http://schemas.openxmlformats.org/package/2006/relationships"><Relationship Id="rId13" Type="http://schemas.openxmlformats.org/officeDocument/2006/relationships/tags" Target="../tags/tag533.xml"/><Relationship Id="rId18" Type="http://schemas.openxmlformats.org/officeDocument/2006/relationships/tags" Target="../tags/tag538.xml"/><Relationship Id="rId26" Type="http://schemas.openxmlformats.org/officeDocument/2006/relationships/tags" Target="../tags/tag546.xml"/><Relationship Id="rId39" Type="http://schemas.openxmlformats.org/officeDocument/2006/relationships/tags" Target="../tags/tag559.xml"/><Relationship Id="rId21" Type="http://schemas.openxmlformats.org/officeDocument/2006/relationships/tags" Target="../tags/tag541.xml"/><Relationship Id="rId34" Type="http://schemas.openxmlformats.org/officeDocument/2006/relationships/tags" Target="../tags/tag554.xml"/><Relationship Id="rId42" Type="http://schemas.openxmlformats.org/officeDocument/2006/relationships/tags" Target="../tags/tag562.xml"/><Relationship Id="rId47" Type="http://schemas.openxmlformats.org/officeDocument/2006/relationships/tags" Target="../tags/tag567.xml"/><Relationship Id="rId50" Type="http://schemas.openxmlformats.org/officeDocument/2006/relationships/slideLayout" Target="../slideLayouts/slideLayout1.xml"/><Relationship Id="rId7" Type="http://schemas.openxmlformats.org/officeDocument/2006/relationships/tags" Target="../tags/tag527.xml"/><Relationship Id="rId2" Type="http://schemas.openxmlformats.org/officeDocument/2006/relationships/tags" Target="../tags/tag522.xml"/><Relationship Id="rId16" Type="http://schemas.openxmlformats.org/officeDocument/2006/relationships/tags" Target="../tags/tag536.xml"/><Relationship Id="rId29" Type="http://schemas.openxmlformats.org/officeDocument/2006/relationships/tags" Target="../tags/tag549.xml"/><Relationship Id="rId11" Type="http://schemas.openxmlformats.org/officeDocument/2006/relationships/tags" Target="../tags/tag531.xml"/><Relationship Id="rId24" Type="http://schemas.openxmlformats.org/officeDocument/2006/relationships/tags" Target="../tags/tag544.xml"/><Relationship Id="rId32" Type="http://schemas.openxmlformats.org/officeDocument/2006/relationships/tags" Target="../tags/tag552.xml"/><Relationship Id="rId37" Type="http://schemas.openxmlformats.org/officeDocument/2006/relationships/tags" Target="../tags/tag557.xml"/><Relationship Id="rId40" Type="http://schemas.openxmlformats.org/officeDocument/2006/relationships/tags" Target="../tags/tag560.xml"/><Relationship Id="rId45" Type="http://schemas.openxmlformats.org/officeDocument/2006/relationships/tags" Target="../tags/tag565.xml"/><Relationship Id="rId5" Type="http://schemas.openxmlformats.org/officeDocument/2006/relationships/tags" Target="../tags/tag525.xml"/><Relationship Id="rId15" Type="http://schemas.openxmlformats.org/officeDocument/2006/relationships/tags" Target="../tags/tag535.xml"/><Relationship Id="rId23" Type="http://schemas.openxmlformats.org/officeDocument/2006/relationships/tags" Target="../tags/tag543.xml"/><Relationship Id="rId28" Type="http://schemas.openxmlformats.org/officeDocument/2006/relationships/tags" Target="../tags/tag548.xml"/><Relationship Id="rId36" Type="http://schemas.openxmlformats.org/officeDocument/2006/relationships/tags" Target="../tags/tag556.xml"/><Relationship Id="rId49" Type="http://schemas.openxmlformats.org/officeDocument/2006/relationships/tags" Target="../tags/tag569.xml"/><Relationship Id="rId10" Type="http://schemas.openxmlformats.org/officeDocument/2006/relationships/tags" Target="../tags/tag530.xml"/><Relationship Id="rId19" Type="http://schemas.openxmlformats.org/officeDocument/2006/relationships/tags" Target="../tags/tag539.xml"/><Relationship Id="rId31" Type="http://schemas.openxmlformats.org/officeDocument/2006/relationships/tags" Target="../tags/tag551.xml"/><Relationship Id="rId44" Type="http://schemas.openxmlformats.org/officeDocument/2006/relationships/tags" Target="../tags/tag564.xml"/><Relationship Id="rId4" Type="http://schemas.openxmlformats.org/officeDocument/2006/relationships/tags" Target="../tags/tag524.xml"/><Relationship Id="rId9" Type="http://schemas.openxmlformats.org/officeDocument/2006/relationships/tags" Target="../tags/tag529.xml"/><Relationship Id="rId14" Type="http://schemas.openxmlformats.org/officeDocument/2006/relationships/tags" Target="../tags/tag534.xml"/><Relationship Id="rId22" Type="http://schemas.openxmlformats.org/officeDocument/2006/relationships/tags" Target="../tags/tag542.xml"/><Relationship Id="rId27" Type="http://schemas.openxmlformats.org/officeDocument/2006/relationships/tags" Target="../tags/tag547.xml"/><Relationship Id="rId30" Type="http://schemas.openxmlformats.org/officeDocument/2006/relationships/tags" Target="../tags/tag550.xml"/><Relationship Id="rId35" Type="http://schemas.openxmlformats.org/officeDocument/2006/relationships/tags" Target="../tags/tag555.xml"/><Relationship Id="rId43" Type="http://schemas.openxmlformats.org/officeDocument/2006/relationships/tags" Target="../tags/tag563.xml"/><Relationship Id="rId48" Type="http://schemas.openxmlformats.org/officeDocument/2006/relationships/tags" Target="../tags/tag568.xml"/><Relationship Id="rId8" Type="http://schemas.openxmlformats.org/officeDocument/2006/relationships/tags" Target="../tags/tag528.xml"/><Relationship Id="rId51" Type="http://schemas.openxmlformats.org/officeDocument/2006/relationships/notesSlide" Target="../notesSlides/notesSlide16.xml"/><Relationship Id="rId3" Type="http://schemas.openxmlformats.org/officeDocument/2006/relationships/tags" Target="../tags/tag523.xml"/><Relationship Id="rId12" Type="http://schemas.openxmlformats.org/officeDocument/2006/relationships/tags" Target="../tags/tag532.xml"/><Relationship Id="rId17" Type="http://schemas.openxmlformats.org/officeDocument/2006/relationships/tags" Target="../tags/tag537.xml"/><Relationship Id="rId25" Type="http://schemas.openxmlformats.org/officeDocument/2006/relationships/tags" Target="../tags/tag545.xml"/><Relationship Id="rId33" Type="http://schemas.openxmlformats.org/officeDocument/2006/relationships/tags" Target="../tags/tag553.xml"/><Relationship Id="rId38" Type="http://schemas.openxmlformats.org/officeDocument/2006/relationships/tags" Target="../tags/tag558.xml"/><Relationship Id="rId46" Type="http://schemas.openxmlformats.org/officeDocument/2006/relationships/tags" Target="../tags/tag566.xml"/><Relationship Id="rId20" Type="http://schemas.openxmlformats.org/officeDocument/2006/relationships/tags" Target="../tags/tag540.xml"/><Relationship Id="rId41" Type="http://schemas.openxmlformats.org/officeDocument/2006/relationships/tags" Target="../tags/tag561.xml"/><Relationship Id="rId1" Type="http://schemas.openxmlformats.org/officeDocument/2006/relationships/tags" Target="../tags/tag521.xml"/><Relationship Id="rId6" Type="http://schemas.openxmlformats.org/officeDocument/2006/relationships/tags" Target="../tags/tag526.xml"/></Relationships>
</file>

<file path=ppt/slides/_rels/slide56.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png"/><Relationship Id="rId1" Type="http://schemas.openxmlformats.org/officeDocument/2006/relationships/slideLayout" Target="../slideLayouts/slideLayout6.xml"/><Relationship Id="rId6" Type="http://schemas.openxmlformats.org/officeDocument/2006/relationships/image" Target="../media/image138.png"/><Relationship Id="rId5" Type="http://schemas.openxmlformats.org/officeDocument/2006/relationships/image" Target="../media/image137.jpeg"/><Relationship Id="rId4" Type="http://schemas.openxmlformats.org/officeDocument/2006/relationships/chart" Target="../charts/chart20.xml"/></Relationships>
</file>

<file path=ppt/slides/_rels/slide58.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chart" Target="../charts/chart21.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3" Type="http://schemas.openxmlformats.org/officeDocument/2006/relationships/tags" Target="../tags/tag134.xml"/><Relationship Id="rId18" Type="http://schemas.openxmlformats.org/officeDocument/2006/relationships/tags" Target="../tags/tag139.xml"/><Relationship Id="rId26" Type="http://schemas.openxmlformats.org/officeDocument/2006/relationships/tags" Target="../tags/tag147.xml"/><Relationship Id="rId39" Type="http://schemas.openxmlformats.org/officeDocument/2006/relationships/tags" Target="../tags/tag160.xml"/><Relationship Id="rId21" Type="http://schemas.openxmlformats.org/officeDocument/2006/relationships/tags" Target="../tags/tag142.xml"/><Relationship Id="rId34" Type="http://schemas.openxmlformats.org/officeDocument/2006/relationships/tags" Target="../tags/tag155.xml"/><Relationship Id="rId42" Type="http://schemas.openxmlformats.org/officeDocument/2006/relationships/tags" Target="../tags/tag163.xml"/><Relationship Id="rId47" Type="http://schemas.openxmlformats.org/officeDocument/2006/relationships/tags" Target="../tags/tag168.xml"/><Relationship Id="rId50" Type="http://schemas.openxmlformats.org/officeDocument/2006/relationships/slideLayout" Target="../slideLayouts/slideLayout1.xml"/><Relationship Id="rId7" Type="http://schemas.openxmlformats.org/officeDocument/2006/relationships/tags" Target="../tags/tag128.xml"/><Relationship Id="rId2" Type="http://schemas.openxmlformats.org/officeDocument/2006/relationships/tags" Target="../tags/tag123.xml"/><Relationship Id="rId16" Type="http://schemas.openxmlformats.org/officeDocument/2006/relationships/tags" Target="../tags/tag137.xml"/><Relationship Id="rId29" Type="http://schemas.openxmlformats.org/officeDocument/2006/relationships/tags" Target="../tags/tag150.xml"/><Relationship Id="rId11" Type="http://schemas.openxmlformats.org/officeDocument/2006/relationships/tags" Target="../tags/tag132.xml"/><Relationship Id="rId24" Type="http://schemas.openxmlformats.org/officeDocument/2006/relationships/tags" Target="../tags/tag145.xml"/><Relationship Id="rId32" Type="http://schemas.openxmlformats.org/officeDocument/2006/relationships/tags" Target="../tags/tag153.xml"/><Relationship Id="rId37" Type="http://schemas.openxmlformats.org/officeDocument/2006/relationships/tags" Target="../tags/tag158.xml"/><Relationship Id="rId40" Type="http://schemas.openxmlformats.org/officeDocument/2006/relationships/tags" Target="../tags/tag161.xml"/><Relationship Id="rId45" Type="http://schemas.openxmlformats.org/officeDocument/2006/relationships/tags" Target="../tags/tag166.xml"/><Relationship Id="rId5" Type="http://schemas.openxmlformats.org/officeDocument/2006/relationships/tags" Target="../tags/tag126.xml"/><Relationship Id="rId15" Type="http://schemas.openxmlformats.org/officeDocument/2006/relationships/tags" Target="../tags/tag136.xml"/><Relationship Id="rId23" Type="http://schemas.openxmlformats.org/officeDocument/2006/relationships/tags" Target="../tags/tag144.xml"/><Relationship Id="rId28" Type="http://schemas.openxmlformats.org/officeDocument/2006/relationships/tags" Target="../tags/tag149.xml"/><Relationship Id="rId36" Type="http://schemas.openxmlformats.org/officeDocument/2006/relationships/tags" Target="../tags/tag157.xml"/><Relationship Id="rId49" Type="http://schemas.openxmlformats.org/officeDocument/2006/relationships/tags" Target="../tags/tag170.xml"/><Relationship Id="rId10" Type="http://schemas.openxmlformats.org/officeDocument/2006/relationships/tags" Target="../tags/tag131.xml"/><Relationship Id="rId19" Type="http://schemas.openxmlformats.org/officeDocument/2006/relationships/tags" Target="../tags/tag140.xml"/><Relationship Id="rId31" Type="http://schemas.openxmlformats.org/officeDocument/2006/relationships/tags" Target="../tags/tag152.xml"/><Relationship Id="rId44" Type="http://schemas.openxmlformats.org/officeDocument/2006/relationships/tags" Target="../tags/tag165.xml"/><Relationship Id="rId4" Type="http://schemas.openxmlformats.org/officeDocument/2006/relationships/tags" Target="../tags/tag125.xml"/><Relationship Id="rId9" Type="http://schemas.openxmlformats.org/officeDocument/2006/relationships/tags" Target="../tags/tag130.xml"/><Relationship Id="rId14" Type="http://schemas.openxmlformats.org/officeDocument/2006/relationships/tags" Target="../tags/tag135.xml"/><Relationship Id="rId22" Type="http://schemas.openxmlformats.org/officeDocument/2006/relationships/tags" Target="../tags/tag143.xml"/><Relationship Id="rId27" Type="http://schemas.openxmlformats.org/officeDocument/2006/relationships/tags" Target="../tags/tag148.xml"/><Relationship Id="rId30" Type="http://schemas.openxmlformats.org/officeDocument/2006/relationships/tags" Target="../tags/tag151.xml"/><Relationship Id="rId35" Type="http://schemas.openxmlformats.org/officeDocument/2006/relationships/tags" Target="../tags/tag156.xml"/><Relationship Id="rId43" Type="http://schemas.openxmlformats.org/officeDocument/2006/relationships/tags" Target="../tags/tag164.xml"/><Relationship Id="rId48" Type="http://schemas.openxmlformats.org/officeDocument/2006/relationships/tags" Target="../tags/tag169.xml"/><Relationship Id="rId8" Type="http://schemas.openxmlformats.org/officeDocument/2006/relationships/tags" Target="../tags/tag129.xml"/><Relationship Id="rId51" Type="http://schemas.openxmlformats.org/officeDocument/2006/relationships/notesSlide" Target="../notesSlides/notesSlide5.xml"/><Relationship Id="rId3" Type="http://schemas.openxmlformats.org/officeDocument/2006/relationships/tags" Target="../tags/tag124.xml"/><Relationship Id="rId12" Type="http://schemas.openxmlformats.org/officeDocument/2006/relationships/tags" Target="../tags/tag133.xml"/><Relationship Id="rId17" Type="http://schemas.openxmlformats.org/officeDocument/2006/relationships/tags" Target="../tags/tag138.xml"/><Relationship Id="rId25" Type="http://schemas.openxmlformats.org/officeDocument/2006/relationships/tags" Target="../tags/tag146.xml"/><Relationship Id="rId33" Type="http://schemas.openxmlformats.org/officeDocument/2006/relationships/tags" Target="../tags/tag154.xml"/><Relationship Id="rId38" Type="http://schemas.openxmlformats.org/officeDocument/2006/relationships/tags" Target="../tags/tag159.xml"/><Relationship Id="rId46" Type="http://schemas.openxmlformats.org/officeDocument/2006/relationships/tags" Target="../tags/tag167.xml"/><Relationship Id="rId20" Type="http://schemas.openxmlformats.org/officeDocument/2006/relationships/tags" Target="../tags/tag141.xml"/><Relationship Id="rId41" Type="http://schemas.openxmlformats.org/officeDocument/2006/relationships/tags" Target="../tags/tag162.xml"/><Relationship Id="rId1" Type="http://schemas.openxmlformats.org/officeDocument/2006/relationships/tags" Target="../tags/tag122.xml"/><Relationship Id="rId6" Type="http://schemas.openxmlformats.org/officeDocument/2006/relationships/tags" Target="../tags/tag127.xml"/></Relationships>
</file>

<file path=ppt/slides/_rels/slide60.xml.rels><?xml version="1.0" encoding="UTF-8" standalone="yes"?>
<Relationships xmlns="http://schemas.openxmlformats.org/package/2006/relationships"><Relationship Id="rId3" Type="http://schemas.openxmlformats.org/officeDocument/2006/relationships/image" Target="../media/image141.png"/><Relationship Id="rId7" Type="http://schemas.microsoft.com/office/2007/relationships/hdphoto" Target="../media/hdphoto17.wdp"/><Relationship Id="rId2" Type="http://schemas.openxmlformats.org/officeDocument/2006/relationships/image" Target="../media/image140.jpeg"/><Relationship Id="rId1" Type="http://schemas.openxmlformats.org/officeDocument/2006/relationships/slideLayout" Target="../slideLayouts/slideLayout6.xml"/><Relationship Id="rId6" Type="http://schemas.openxmlformats.org/officeDocument/2006/relationships/image" Target="../media/image143.png"/><Relationship Id="rId5" Type="http://schemas.microsoft.com/office/2007/relationships/hdphoto" Target="../media/hdphoto16.wdp"/><Relationship Id="rId4" Type="http://schemas.openxmlformats.org/officeDocument/2006/relationships/image" Target="../media/image142.png"/></Relationships>
</file>

<file path=ppt/slides/_rels/slide61.xml.rels><?xml version="1.0" encoding="UTF-8" standalone="yes"?>
<Relationships xmlns="http://schemas.openxmlformats.org/package/2006/relationships"><Relationship Id="rId13" Type="http://schemas.openxmlformats.org/officeDocument/2006/relationships/tags" Target="../tags/tag582.xml"/><Relationship Id="rId18" Type="http://schemas.openxmlformats.org/officeDocument/2006/relationships/tags" Target="../tags/tag587.xml"/><Relationship Id="rId26" Type="http://schemas.openxmlformats.org/officeDocument/2006/relationships/tags" Target="../tags/tag595.xml"/><Relationship Id="rId39" Type="http://schemas.openxmlformats.org/officeDocument/2006/relationships/tags" Target="../tags/tag608.xml"/><Relationship Id="rId21" Type="http://schemas.openxmlformats.org/officeDocument/2006/relationships/tags" Target="../tags/tag590.xml"/><Relationship Id="rId34" Type="http://schemas.openxmlformats.org/officeDocument/2006/relationships/tags" Target="../tags/tag603.xml"/><Relationship Id="rId42" Type="http://schemas.openxmlformats.org/officeDocument/2006/relationships/tags" Target="../tags/tag611.xml"/><Relationship Id="rId47" Type="http://schemas.openxmlformats.org/officeDocument/2006/relationships/tags" Target="../tags/tag616.xml"/><Relationship Id="rId50" Type="http://schemas.openxmlformats.org/officeDocument/2006/relationships/slideLayout" Target="../slideLayouts/slideLayout1.xml"/><Relationship Id="rId7" Type="http://schemas.openxmlformats.org/officeDocument/2006/relationships/tags" Target="../tags/tag576.xml"/><Relationship Id="rId2" Type="http://schemas.openxmlformats.org/officeDocument/2006/relationships/tags" Target="../tags/tag571.xml"/><Relationship Id="rId16" Type="http://schemas.openxmlformats.org/officeDocument/2006/relationships/tags" Target="../tags/tag585.xml"/><Relationship Id="rId29" Type="http://schemas.openxmlformats.org/officeDocument/2006/relationships/tags" Target="../tags/tag598.xml"/><Relationship Id="rId11" Type="http://schemas.openxmlformats.org/officeDocument/2006/relationships/tags" Target="../tags/tag580.xml"/><Relationship Id="rId24" Type="http://schemas.openxmlformats.org/officeDocument/2006/relationships/tags" Target="../tags/tag593.xml"/><Relationship Id="rId32" Type="http://schemas.openxmlformats.org/officeDocument/2006/relationships/tags" Target="../tags/tag601.xml"/><Relationship Id="rId37" Type="http://schemas.openxmlformats.org/officeDocument/2006/relationships/tags" Target="../tags/tag606.xml"/><Relationship Id="rId40" Type="http://schemas.openxmlformats.org/officeDocument/2006/relationships/tags" Target="../tags/tag609.xml"/><Relationship Id="rId45" Type="http://schemas.openxmlformats.org/officeDocument/2006/relationships/tags" Target="../tags/tag614.xml"/><Relationship Id="rId5" Type="http://schemas.openxmlformats.org/officeDocument/2006/relationships/tags" Target="../tags/tag574.xml"/><Relationship Id="rId15" Type="http://schemas.openxmlformats.org/officeDocument/2006/relationships/tags" Target="../tags/tag584.xml"/><Relationship Id="rId23" Type="http://schemas.openxmlformats.org/officeDocument/2006/relationships/tags" Target="../tags/tag592.xml"/><Relationship Id="rId28" Type="http://schemas.openxmlformats.org/officeDocument/2006/relationships/tags" Target="../tags/tag597.xml"/><Relationship Id="rId36" Type="http://schemas.openxmlformats.org/officeDocument/2006/relationships/tags" Target="../tags/tag605.xml"/><Relationship Id="rId49" Type="http://schemas.openxmlformats.org/officeDocument/2006/relationships/tags" Target="../tags/tag618.xml"/><Relationship Id="rId10" Type="http://schemas.openxmlformats.org/officeDocument/2006/relationships/tags" Target="../tags/tag579.xml"/><Relationship Id="rId19" Type="http://schemas.openxmlformats.org/officeDocument/2006/relationships/tags" Target="../tags/tag588.xml"/><Relationship Id="rId31" Type="http://schemas.openxmlformats.org/officeDocument/2006/relationships/tags" Target="../tags/tag600.xml"/><Relationship Id="rId44" Type="http://schemas.openxmlformats.org/officeDocument/2006/relationships/tags" Target="../tags/tag613.xml"/><Relationship Id="rId4" Type="http://schemas.openxmlformats.org/officeDocument/2006/relationships/tags" Target="../tags/tag573.xml"/><Relationship Id="rId9" Type="http://schemas.openxmlformats.org/officeDocument/2006/relationships/tags" Target="../tags/tag578.xml"/><Relationship Id="rId14" Type="http://schemas.openxmlformats.org/officeDocument/2006/relationships/tags" Target="../tags/tag583.xml"/><Relationship Id="rId22" Type="http://schemas.openxmlformats.org/officeDocument/2006/relationships/tags" Target="../tags/tag591.xml"/><Relationship Id="rId27" Type="http://schemas.openxmlformats.org/officeDocument/2006/relationships/tags" Target="../tags/tag596.xml"/><Relationship Id="rId30" Type="http://schemas.openxmlformats.org/officeDocument/2006/relationships/tags" Target="../tags/tag599.xml"/><Relationship Id="rId35" Type="http://schemas.openxmlformats.org/officeDocument/2006/relationships/tags" Target="../tags/tag604.xml"/><Relationship Id="rId43" Type="http://schemas.openxmlformats.org/officeDocument/2006/relationships/tags" Target="../tags/tag612.xml"/><Relationship Id="rId48" Type="http://schemas.openxmlformats.org/officeDocument/2006/relationships/tags" Target="../tags/tag617.xml"/><Relationship Id="rId8" Type="http://schemas.openxmlformats.org/officeDocument/2006/relationships/tags" Target="../tags/tag577.xml"/><Relationship Id="rId51" Type="http://schemas.openxmlformats.org/officeDocument/2006/relationships/notesSlide" Target="../notesSlides/notesSlide17.xml"/><Relationship Id="rId3" Type="http://schemas.openxmlformats.org/officeDocument/2006/relationships/tags" Target="../tags/tag572.xml"/><Relationship Id="rId12" Type="http://schemas.openxmlformats.org/officeDocument/2006/relationships/tags" Target="../tags/tag581.xml"/><Relationship Id="rId17" Type="http://schemas.openxmlformats.org/officeDocument/2006/relationships/tags" Target="../tags/tag586.xml"/><Relationship Id="rId25" Type="http://schemas.openxmlformats.org/officeDocument/2006/relationships/tags" Target="../tags/tag594.xml"/><Relationship Id="rId33" Type="http://schemas.openxmlformats.org/officeDocument/2006/relationships/tags" Target="../tags/tag602.xml"/><Relationship Id="rId38" Type="http://schemas.openxmlformats.org/officeDocument/2006/relationships/tags" Target="../tags/tag607.xml"/><Relationship Id="rId46" Type="http://schemas.openxmlformats.org/officeDocument/2006/relationships/tags" Target="../tags/tag615.xml"/><Relationship Id="rId20" Type="http://schemas.openxmlformats.org/officeDocument/2006/relationships/tags" Target="../tags/tag589.xml"/><Relationship Id="rId41" Type="http://schemas.openxmlformats.org/officeDocument/2006/relationships/tags" Target="../tags/tag610.xml"/><Relationship Id="rId1" Type="http://schemas.openxmlformats.org/officeDocument/2006/relationships/tags" Target="../tags/tag570.xml"/><Relationship Id="rId6" Type="http://schemas.openxmlformats.org/officeDocument/2006/relationships/tags" Target="../tags/tag575.xml"/></Relationships>
</file>

<file path=ppt/slides/_rels/slide62.xml.rels><?xml version="1.0" encoding="UTF-8" standalone="yes"?>
<Relationships xmlns="http://schemas.openxmlformats.org/package/2006/relationships"><Relationship Id="rId3" Type="http://schemas.openxmlformats.org/officeDocument/2006/relationships/image" Target="../media/image144.jpeg"/><Relationship Id="rId7" Type="http://schemas.openxmlformats.org/officeDocument/2006/relationships/image" Target="../media/image148.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5.jpeg"/></Relationships>
</file>

<file path=ppt/slides/_rels/slide63.xml.rels><?xml version="1.0" encoding="UTF-8" standalone="yes"?>
<Relationships xmlns="http://schemas.openxmlformats.org/package/2006/relationships"><Relationship Id="rId13" Type="http://schemas.openxmlformats.org/officeDocument/2006/relationships/tags" Target="../tags/tag631.xml"/><Relationship Id="rId18" Type="http://schemas.openxmlformats.org/officeDocument/2006/relationships/tags" Target="../tags/tag636.xml"/><Relationship Id="rId26" Type="http://schemas.openxmlformats.org/officeDocument/2006/relationships/tags" Target="../tags/tag644.xml"/><Relationship Id="rId39" Type="http://schemas.openxmlformats.org/officeDocument/2006/relationships/tags" Target="../tags/tag657.xml"/><Relationship Id="rId21" Type="http://schemas.openxmlformats.org/officeDocument/2006/relationships/tags" Target="../tags/tag639.xml"/><Relationship Id="rId34" Type="http://schemas.openxmlformats.org/officeDocument/2006/relationships/tags" Target="../tags/tag652.xml"/><Relationship Id="rId42" Type="http://schemas.openxmlformats.org/officeDocument/2006/relationships/tags" Target="../tags/tag660.xml"/><Relationship Id="rId47" Type="http://schemas.openxmlformats.org/officeDocument/2006/relationships/tags" Target="../tags/tag665.xml"/><Relationship Id="rId50" Type="http://schemas.openxmlformats.org/officeDocument/2006/relationships/slideLayout" Target="../slideLayouts/slideLayout1.xml"/><Relationship Id="rId7" Type="http://schemas.openxmlformats.org/officeDocument/2006/relationships/tags" Target="../tags/tag625.xml"/><Relationship Id="rId2" Type="http://schemas.openxmlformats.org/officeDocument/2006/relationships/tags" Target="../tags/tag620.xml"/><Relationship Id="rId16" Type="http://schemas.openxmlformats.org/officeDocument/2006/relationships/tags" Target="../tags/tag634.xml"/><Relationship Id="rId29" Type="http://schemas.openxmlformats.org/officeDocument/2006/relationships/tags" Target="../tags/tag647.xml"/><Relationship Id="rId11" Type="http://schemas.openxmlformats.org/officeDocument/2006/relationships/tags" Target="../tags/tag629.xml"/><Relationship Id="rId24" Type="http://schemas.openxmlformats.org/officeDocument/2006/relationships/tags" Target="../tags/tag642.xml"/><Relationship Id="rId32" Type="http://schemas.openxmlformats.org/officeDocument/2006/relationships/tags" Target="../tags/tag650.xml"/><Relationship Id="rId37" Type="http://schemas.openxmlformats.org/officeDocument/2006/relationships/tags" Target="../tags/tag655.xml"/><Relationship Id="rId40" Type="http://schemas.openxmlformats.org/officeDocument/2006/relationships/tags" Target="../tags/tag658.xml"/><Relationship Id="rId45" Type="http://schemas.openxmlformats.org/officeDocument/2006/relationships/tags" Target="../tags/tag663.xml"/><Relationship Id="rId5" Type="http://schemas.openxmlformats.org/officeDocument/2006/relationships/tags" Target="../tags/tag623.xml"/><Relationship Id="rId15" Type="http://schemas.openxmlformats.org/officeDocument/2006/relationships/tags" Target="../tags/tag633.xml"/><Relationship Id="rId23" Type="http://schemas.openxmlformats.org/officeDocument/2006/relationships/tags" Target="../tags/tag641.xml"/><Relationship Id="rId28" Type="http://schemas.openxmlformats.org/officeDocument/2006/relationships/tags" Target="../tags/tag646.xml"/><Relationship Id="rId36" Type="http://schemas.openxmlformats.org/officeDocument/2006/relationships/tags" Target="../tags/tag654.xml"/><Relationship Id="rId49" Type="http://schemas.openxmlformats.org/officeDocument/2006/relationships/tags" Target="../tags/tag667.xml"/><Relationship Id="rId10" Type="http://schemas.openxmlformats.org/officeDocument/2006/relationships/tags" Target="../tags/tag628.xml"/><Relationship Id="rId19" Type="http://schemas.openxmlformats.org/officeDocument/2006/relationships/tags" Target="../tags/tag637.xml"/><Relationship Id="rId31" Type="http://schemas.openxmlformats.org/officeDocument/2006/relationships/tags" Target="../tags/tag649.xml"/><Relationship Id="rId44" Type="http://schemas.openxmlformats.org/officeDocument/2006/relationships/tags" Target="../tags/tag662.xml"/><Relationship Id="rId4" Type="http://schemas.openxmlformats.org/officeDocument/2006/relationships/tags" Target="../tags/tag622.xml"/><Relationship Id="rId9" Type="http://schemas.openxmlformats.org/officeDocument/2006/relationships/tags" Target="../tags/tag627.xml"/><Relationship Id="rId14" Type="http://schemas.openxmlformats.org/officeDocument/2006/relationships/tags" Target="../tags/tag632.xml"/><Relationship Id="rId22" Type="http://schemas.openxmlformats.org/officeDocument/2006/relationships/tags" Target="../tags/tag640.xml"/><Relationship Id="rId27" Type="http://schemas.openxmlformats.org/officeDocument/2006/relationships/tags" Target="../tags/tag645.xml"/><Relationship Id="rId30" Type="http://schemas.openxmlformats.org/officeDocument/2006/relationships/tags" Target="../tags/tag648.xml"/><Relationship Id="rId35" Type="http://schemas.openxmlformats.org/officeDocument/2006/relationships/tags" Target="../tags/tag653.xml"/><Relationship Id="rId43" Type="http://schemas.openxmlformats.org/officeDocument/2006/relationships/tags" Target="../tags/tag661.xml"/><Relationship Id="rId48" Type="http://schemas.openxmlformats.org/officeDocument/2006/relationships/tags" Target="../tags/tag666.xml"/><Relationship Id="rId8" Type="http://schemas.openxmlformats.org/officeDocument/2006/relationships/tags" Target="../tags/tag626.xml"/><Relationship Id="rId51" Type="http://schemas.openxmlformats.org/officeDocument/2006/relationships/notesSlide" Target="../notesSlides/notesSlide19.xml"/><Relationship Id="rId3" Type="http://schemas.openxmlformats.org/officeDocument/2006/relationships/tags" Target="../tags/tag621.xml"/><Relationship Id="rId12" Type="http://schemas.openxmlformats.org/officeDocument/2006/relationships/tags" Target="../tags/tag630.xml"/><Relationship Id="rId17" Type="http://schemas.openxmlformats.org/officeDocument/2006/relationships/tags" Target="../tags/tag635.xml"/><Relationship Id="rId25" Type="http://schemas.openxmlformats.org/officeDocument/2006/relationships/tags" Target="../tags/tag643.xml"/><Relationship Id="rId33" Type="http://schemas.openxmlformats.org/officeDocument/2006/relationships/tags" Target="../tags/tag651.xml"/><Relationship Id="rId38" Type="http://schemas.openxmlformats.org/officeDocument/2006/relationships/tags" Target="../tags/tag656.xml"/><Relationship Id="rId46" Type="http://schemas.openxmlformats.org/officeDocument/2006/relationships/tags" Target="../tags/tag664.xml"/><Relationship Id="rId20" Type="http://schemas.openxmlformats.org/officeDocument/2006/relationships/tags" Target="../tags/tag638.xml"/><Relationship Id="rId41" Type="http://schemas.openxmlformats.org/officeDocument/2006/relationships/tags" Target="../tags/tag659.xml"/><Relationship Id="rId1" Type="http://schemas.openxmlformats.org/officeDocument/2006/relationships/tags" Target="../tags/tag619.xml"/><Relationship Id="rId6" Type="http://schemas.openxmlformats.org/officeDocument/2006/relationships/tags" Target="../tags/tag62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tags" Target="../tags/tag173.xml"/><Relationship Id="rId2" Type="http://schemas.openxmlformats.org/officeDocument/2006/relationships/tags" Target="../tags/tag172.xml"/><Relationship Id="rId1" Type="http://schemas.openxmlformats.org/officeDocument/2006/relationships/tags" Target="../tags/tag171.xml"/><Relationship Id="rId6" Type="http://schemas.openxmlformats.org/officeDocument/2006/relationships/slideLayout" Target="../slideLayouts/slideLayout6.xml"/><Relationship Id="rId5" Type="http://schemas.openxmlformats.org/officeDocument/2006/relationships/tags" Target="../tags/tag175.xml"/><Relationship Id="rId4" Type="http://schemas.openxmlformats.org/officeDocument/2006/relationships/tags" Target="../tags/tag174.xml"/></Relationships>
</file>

<file path=ppt/slides/_rels/slide8.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eg"/><Relationship Id="rId7" Type="http://schemas.openxmlformats.org/officeDocument/2006/relationships/image" Target="../media/image15.jpg"/><Relationship Id="rId12" Type="http://schemas.openxmlformats.org/officeDocument/2006/relationships/image" Target="../media/image20.jpg"/><Relationship Id="rId2" Type="http://schemas.openxmlformats.org/officeDocument/2006/relationships/slideLayout" Target="../slideLayouts/slideLayout6.xml"/><Relationship Id="rId1" Type="http://schemas.openxmlformats.org/officeDocument/2006/relationships/tags" Target="../tags/tag176.xml"/><Relationship Id="rId6" Type="http://schemas.openxmlformats.org/officeDocument/2006/relationships/image" Target="../media/image14.jpg"/><Relationship Id="rId11" Type="http://schemas.openxmlformats.org/officeDocument/2006/relationships/image" Target="../media/image19.jpg"/><Relationship Id="rId5" Type="http://schemas.openxmlformats.org/officeDocument/2006/relationships/image" Target="../media/image13.jpg"/><Relationship Id="rId10" Type="http://schemas.openxmlformats.org/officeDocument/2006/relationships/image" Target="../media/image18.jpg"/><Relationship Id="rId4" Type="http://schemas.openxmlformats.org/officeDocument/2006/relationships/image" Target="../media/image12.jpg"/><Relationship Id="rId9" Type="http://schemas.openxmlformats.org/officeDocument/2006/relationships/image" Target="../media/image17.jp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7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197" descr="红丝带长"/>
          <p:cNvPicPr>
            <a:picLocks noChangeAspect="1" noChangeArrowheads="1"/>
          </p:cNvPicPr>
          <p:nvPr/>
        </p:nvPicPr>
        <p:blipFill>
          <a:blip r:embed="rId6" cstate="print">
            <a:lum bright="-6000" contrast="6000"/>
            <a:extLst>
              <a:ext uri="{28A0092B-C50C-407E-A947-70E740481C1C}">
                <a14:useLocalDpi xmlns:a14="http://schemas.microsoft.com/office/drawing/2010/main" val="0"/>
              </a:ext>
            </a:extLst>
          </a:blip>
          <a:srcRect r="4762"/>
          <a:stretch>
            <a:fillRect/>
          </a:stretch>
        </p:blipFill>
        <p:spPr bwMode="auto">
          <a:xfrm>
            <a:off x="-10160" y="-507437"/>
            <a:ext cx="12209696" cy="4108449"/>
          </a:xfrm>
          <a:prstGeom prst="rect">
            <a:avLst/>
          </a:prstGeom>
          <a:noFill/>
          <a:extLst>
            <a:ext uri="{909E8E84-426E-40DD-AFC4-6F175D3DCCD1}">
              <a14:hiddenFill xmlns:a14="http://schemas.microsoft.com/office/drawing/2010/main">
                <a:solidFill>
                  <a:srgbClr val="FFFFFF"/>
                </a:solidFill>
              </a14:hiddenFill>
            </a:ext>
          </a:extLst>
        </p:spPr>
      </p:pic>
      <p:pic>
        <p:nvPicPr>
          <p:cNvPr id="81" name="图片 6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60" y="3305810"/>
            <a:ext cx="12199620" cy="3552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TextBox 82"/>
          <p:cNvSpPr txBox="1"/>
          <p:nvPr/>
        </p:nvSpPr>
        <p:spPr>
          <a:xfrm>
            <a:off x="649605" y="3837940"/>
            <a:ext cx="11163300" cy="944245"/>
          </a:xfrm>
          <a:prstGeom prst="rect">
            <a:avLst/>
          </a:prstGeom>
          <a:noFill/>
        </p:spPr>
        <p:txBody>
          <a:bodyPr wrap="square" lIns="91428" tIns="45713" rIns="91428" bIns="45713" rtlCol="0">
            <a:noAutofit/>
          </a:bodyPr>
          <a:lstStyle/>
          <a:p>
            <a:pPr algn="ctr"/>
            <a:r>
              <a:rPr lang="zh-CN" altLang="en-US" sz="4000" b="1">
                <a:solidFill>
                  <a:schemeClr val="bg1"/>
                </a:solidFill>
                <a:latin typeface="+mn-ea"/>
                <a:cs typeface="+mn-ea"/>
                <a:sym typeface="+mn-lt"/>
              </a:rPr>
              <a:t>降低大型燃煤机组锅炉点火系统运行的故障率</a:t>
            </a:r>
            <a:r>
              <a:rPr lang="en-US" altLang="zh-CN" sz="4800" b="1">
                <a:solidFill>
                  <a:schemeClr val="bg1"/>
                </a:solidFill>
                <a:latin typeface="+mn-ea"/>
                <a:cs typeface="+mn-ea"/>
                <a:sym typeface="+mn-lt"/>
              </a:rPr>
              <a:t>            </a:t>
            </a:r>
            <a:endParaRPr lang="zh-CN" altLang="en-US" sz="4800" b="1">
              <a:solidFill>
                <a:schemeClr val="bg1"/>
              </a:solidFill>
              <a:latin typeface="+mn-ea"/>
              <a:cs typeface="+mn-ea"/>
              <a:sym typeface="+mn-lt"/>
            </a:endParaRPr>
          </a:p>
        </p:txBody>
      </p:sp>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34139" y="356659"/>
            <a:ext cx="3590053" cy="2771531"/>
          </a:xfrm>
          <a:prstGeom prst="rect">
            <a:avLst/>
          </a:prstGeom>
        </p:spPr>
      </p:pic>
      <p:grpSp>
        <p:nvGrpSpPr>
          <p:cNvPr id="91" name="Group 550"/>
          <p:cNvGrpSpPr/>
          <p:nvPr/>
        </p:nvGrpSpPr>
        <p:grpSpPr bwMode="auto">
          <a:xfrm>
            <a:off x="4569989" y="166312"/>
            <a:ext cx="3059557" cy="2782312"/>
            <a:chOff x="295" y="3475"/>
            <a:chExt cx="1407" cy="1407"/>
          </a:xfrm>
        </p:grpSpPr>
        <p:sp>
          <p:nvSpPr>
            <p:cNvPr id="92" name="Oval 551"/>
            <p:cNvSpPr>
              <a:spLocks noChangeArrowheads="1"/>
            </p:cNvSpPr>
            <p:nvPr/>
          </p:nvSpPr>
          <p:spPr bwMode="auto">
            <a:xfrm>
              <a:off x="295" y="3475"/>
              <a:ext cx="1407" cy="1407"/>
            </a:xfrm>
            <a:prstGeom prst="ellipse">
              <a:avLst/>
            </a:prstGeom>
            <a:gradFill rotWithShape="1">
              <a:gsLst>
                <a:gs pos="0">
                  <a:schemeClr val="bg1">
                    <a:alpha val="0"/>
                  </a:schemeClr>
                </a:gs>
                <a:gs pos="100000">
                  <a:schemeClr val="bg1">
                    <a:gamma/>
                    <a:shade val="81961"/>
                    <a:invGamma/>
                    <a:alpha val="12000"/>
                  </a:schemeClr>
                </a:gs>
              </a:gsLst>
              <a:path path="shape">
                <a:fillToRect l="50000" t="50000" r="50000" b="50000"/>
              </a:path>
            </a:gradFill>
            <a:ln>
              <a:noFill/>
            </a:ln>
            <a:effectLst/>
          </p:spPr>
          <p:txBody>
            <a:bodyPr wrap="none" anchor="ctr"/>
            <a:lstStyle/>
            <a:p>
              <a:pPr>
                <a:defRPr/>
              </a:pPr>
              <a:endParaRPr lang="zh-CN" altLang="en-US" sz="2400"/>
            </a:p>
          </p:txBody>
        </p:sp>
        <p:grpSp>
          <p:nvGrpSpPr>
            <p:cNvPr id="93" name="Group 552"/>
            <p:cNvGrpSpPr/>
            <p:nvPr/>
          </p:nvGrpSpPr>
          <p:grpSpPr bwMode="auto">
            <a:xfrm>
              <a:off x="476" y="3657"/>
              <a:ext cx="1050" cy="1050"/>
              <a:chOff x="-6056" y="-2208"/>
              <a:chExt cx="2208" cy="2208"/>
            </a:xfrm>
          </p:grpSpPr>
          <p:sp>
            <p:nvSpPr>
              <p:cNvPr id="94" name="Oval 553"/>
              <p:cNvSpPr>
                <a:spLocks noChangeArrowheads="1"/>
              </p:cNvSpPr>
              <p:nvPr/>
            </p:nvSpPr>
            <p:spPr bwMode="auto">
              <a:xfrm>
                <a:off x="-6056" y="-2132"/>
                <a:ext cx="2132" cy="2132"/>
              </a:xfrm>
              <a:prstGeom prst="ellipse">
                <a:avLst/>
              </a:prstGeom>
              <a:gradFill rotWithShape="1">
                <a:gsLst>
                  <a:gs pos="0">
                    <a:schemeClr val="bg1"/>
                  </a:gs>
                  <a:gs pos="100000">
                    <a:schemeClr val="tx1">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sz="2400"/>
              </a:p>
            </p:txBody>
          </p:sp>
          <p:grpSp>
            <p:nvGrpSpPr>
              <p:cNvPr id="95" name="Group 554"/>
              <p:cNvGrpSpPr/>
              <p:nvPr/>
            </p:nvGrpSpPr>
            <p:grpSpPr bwMode="auto">
              <a:xfrm>
                <a:off x="-6056" y="-2208"/>
                <a:ext cx="2208" cy="2208"/>
                <a:chOff x="-4060" y="-879"/>
                <a:chExt cx="2208" cy="2208"/>
              </a:xfrm>
            </p:grpSpPr>
            <p:grpSp>
              <p:nvGrpSpPr>
                <p:cNvPr id="96" name="Group 555"/>
                <p:cNvGrpSpPr/>
                <p:nvPr/>
              </p:nvGrpSpPr>
              <p:grpSpPr bwMode="auto">
                <a:xfrm>
                  <a:off x="-4060" y="-879"/>
                  <a:ext cx="2208" cy="2208"/>
                  <a:chOff x="-3924" y="-788"/>
                  <a:chExt cx="2208" cy="2208"/>
                </a:xfrm>
              </p:grpSpPr>
              <p:grpSp>
                <p:nvGrpSpPr>
                  <p:cNvPr id="112" name="Group 556"/>
                  <p:cNvGrpSpPr>
                    <a:grpSpLocks noChangeAspect="1"/>
                  </p:cNvGrpSpPr>
                  <p:nvPr/>
                </p:nvGrpSpPr>
                <p:grpSpPr bwMode="auto">
                  <a:xfrm>
                    <a:off x="-3924" y="-788"/>
                    <a:ext cx="2208" cy="2202"/>
                    <a:chOff x="168" y="696"/>
                    <a:chExt cx="1429" cy="1429"/>
                  </a:xfrm>
                </p:grpSpPr>
                <p:grpSp>
                  <p:nvGrpSpPr>
                    <p:cNvPr id="120" name="Group 557"/>
                    <p:cNvGrpSpPr>
                      <a:grpSpLocks noChangeAspect="1"/>
                    </p:cNvGrpSpPr>
                    <p:nvPr/>
                  </p:nvGrpSpPr>
                  <p:grpSpPr bwMode="auto">
                    <a:xfrm>
                      <a:off x="854" y="696"/>
                      <a:ext cx="56" cy="1429"/>
                      <a:chOff x="845" y="696"/>
                      <a:chExt cx="56" cy="1429"/>
                    </a:xfrm>
                  </p:grpSpPr>
                  <p:sp>
                    <p:nvSpPr>
                      <p:cNvPr id="124" name="AutoShape 55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p>
                    </p:txBody>
                  </p:sp>
                  <p:sp>
                    <p:nvSpPr>
                      <p:cNvPr id="125" name="AutoShape 55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p>
                    </p:txBody>
                  </p:sp>
                </p:grpSp>
                <p:grpSp>
                  <p:nvGrpSpPr>
                    <p:cNvPr id="121" name="Group 560"/>
                    <p:cNvGrpSpPr>
                      <a:grpSpLocks noChangeAspect="1"/>
                    </p:cNvGrpSpPr>
                    <p:nvPr/>
                  </p:nvGrpSpPr>
                  <p:grpSpPr bwMode="auto">
                    <a:xfrm rot="5400000">
                      <a:off x="855" y="696"/>
                      <a:ext cx="56" cy="1429"/>
                      <a:chOff x="845" y="696"/>
                      <a:chExt cx="56" cy="1429"/>
                    </a:xfrm>
                  </p:grpSpPr>
                  <p:sp>
                    <p:nvSpPr>
                      <p:cNvPr id="122" name="AutoShape 561"/>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p>
                    </p:txBody>
                  </p:sp>
                  <p:sp>
                    <p:nvSpPr>
                      <p:cNvPr id="123" name="AutoShape 562"/>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p>
                    </p:txBody>
                  </p:sp>
                </p:grpSp>
              </p:grpSp>
              <p:grpSp>
                <p:nvGrpSpPr>
                  <p:cNvPr id="113" name="Group 563"/>
                  <p:cNvGrpSpPr>
                    <a:grpSpLocks noChangeAspect="1"/>
                  </p:cNvGrpSpPr>
                  <p:nvPr/>
                </p:nvGrpSpPr>
                <p:grpSpPr bwMode="auto">
                  <a:xfrm rot="2700000">
                    <a:off x="-3927" y="-785"/>
                    <a:ext cx="2208" cy="2202"/>
                    <a:chOff x="168" y="696"/>
                    <a:chExt cx="1429" cy="1429"/>
                  </a:xfrm>
                </p:grpSpPr>
                <p:grpSp>
                  <p:nvGrpSpPr>
                    <p:cNvPr id="114" name="Group 564"/>
                    <p:cNvGrpSpPr>
                      <a:grpSpLocks noChangeAspect="1"/>
                    </p:cNvGrpSpPr>
                    <p:nvPr/>
                  </p:nvGrpSpPr>
                  <p:grpSpPr bwMode="auto">
                    <a:xfrm>
                      <a:off x="854" y="696"/>
                      <a:ext cx="56" cy="1429"/>
                      <a:chOff x="845" y="696"/>
                      <a:chExt cx="56" cy="1429"/>
                    </a:xfrm>
                  </p:grpSpPr>
                  <p:sp>
                    <p:nvSpPr>
                      <p:cNvPr id="118" name="AutoShape 565"/>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p>
                    </p:txBody>
                  </p:sp>
                  <p:sp>
                    <p:nvSpPr>
                      <p:cNvPr id="119" name="AutoShape 566"/>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p>
                    </p:txBody>
                  </p:sp>
                </p:grpSp>
                <p:grpSp>
                  <p:nvGrpSpPr>
                    <p:cNvPr id="115" name="Group 567"/>
                    <p:cNvGrpSpPr>
                      <a:grpSpLocks noChangeAspect="1"/>
                    </p:cNvGrpSpPr>
                    <p:nvPr/>
                  </p:nvGrpSpPr>
                  <p:grpSpPr bwMode="auto">
                    <a:xfrm rot="5400000">
                      <a:off x="855" y="696"/>
                      <a:ext cx="56" cy="1429"/>
                      <a:chOff x="845" y="696"/>
                      <a:chExt cx="56" cy="1429"/>
                    </a:xfrm>
                  </p:grpSpPr>
                  <p:sp>
                    <p:nvSpPr>
                      <p:cNvPr id="116" name="AutoShape 56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p>
                    </p:txBody>
                  </p:sp>
                  <p:sp>
                    <p:nvSpPr>
                      <p:cNvPr id="117" name="AutoShape 56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p>
                    </p:txBody>
                  </p:sp>
                </p:grpSp>
              </p:grpSp>
            </p:grpSp>
            <p:grpSp>
              <p:nvGrpSpPr>
                <p:cNvPr id="97" name="Group 570"/>
                <p:cNvGrpSpPr/>
                <p:nvPr/>
              </p:nvGrpSpPr>
              <p:grpSpPr bwMode="auto">
                <a:xfrm rot="1320000">
                  <a:off x="-3744" y="-528"/>
                  <a:ext cx="1549" cy="1556"/>
                  <a:chOff x="-3928" y="-799"/>
                  <a:chExt cx="2212" cy="2222"/>
                </a:xfrm>
              </p:grpSpPr>
              <p:grpSp>
                <p:nvGrpSpPr>
                  <p:cNvPr id="98" name="Group 571"/>
                  <p:cNvGrpSpPr>
                    <a:grpSpLocks noChangeAspect="1"/>
                  </p:cNvGrpSpPr>
                  <p:nvPr/>
                </p:nvGrpSpPr>
                <p:grpSpPr bwMode="auto">
                  <a:xfrm>
                    <a:off x="-3924" y="-788"/>
                    <a:ext cx="2208" cy="2202"/>
                    <a:chOff x="168" y="696"/>
                    <a:chExt cx="1429" cy="1429"/>
                  </a:xfrm>
                </p:grpSpPr>
                <p:grpSp>
                  <p:nvGrpSpPr>
                    <p:cNvPr id="106" name="Group 572"/>
                    <p:cNvGrpSpPr>
                      <a:grpSpLocks noChangeAspect="1"/>
                    </p:cNvGrpSpPr>
                    <p:nvPr/>
                  </p:nvGrpSpPr>
                  <p:grpSpPr bwMode="auto">
                    <a:xfrm>
                      <a:off x="854" y="696"/>
                      <a:ext cx="56" cy="1429"/>
                      <a:chOff x="845" y="696"/>
                      <a:chExt cx="56" cy="1429"/>
                    </a:xfrm>
                  </p:grpSpPr>
                  <p:sp>
                    <p:nvSpPr>
                      <p:cNvPr id="110" name="AutoShape 57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p>
                    </p:txBody>
                  </p:sp>
                  <p:sp>
                    <p:nvSpPr>
                      <p:cNvPr id="111" name="AutoShape 574"/>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p>
                    </p:txBody>
                  </p:sp>
                </p:grpSp>
                <p:grpSp>
                  <p:nvGrpSpPr>
                    <p:cNvPr id="107" name="Group 575"/>
                    <p:cNvGrpSpPr>
                      <a:grpSpLocks noChangeAspect="1"/>
                    </p:cNvGrpSpPr>
                    <p:nvPr/>
                  </p:nvGrpSpPr>
                  <p:grpSpPr bwMode="auto">
                    <a:xfrm rot="5400000">
                      <a:off x="855" y="696"/>
                      <a:ext cx="56" cy="1429"/>
                      <a:chOff x="845" y="696"/>
                      <a:chExt cx="56" cy="1429"/>
                    </a:xfrm>
                  </p:grpSpPr>
                  <p:sp>
                    <p:nvSpPr>
                      <p:cNvPr id="108" name="AutoShape 576"/>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p>
                    </p:txBody>
                  </p:sp>
                  <p:sp>
                    <p:nvSpPr>
                      <p:cNvPr id="109" name="AutoShape 577"/>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p>
                    </p:txBody>
                  </p:sp>
                </p:grpSp>
              </p:grpSp>
              <p:grpSp>
                <p:nvGrpSpPr>
                  <p:cNvPr id="99" name="Group 578"/>
                  <p:cNvGrpSpPr>
                    <a:grpSpLocks noChangeAspect="1"/>
                  </p:cNvGrpSpPr>
                  <p:nvPr/>
                </p:nvGrpSpPr>
                <p:grpSpPr bwMode="auto">
                  <a:xfrm rot="2700000">
                    <a:off x="-3938" y="-789"/>
                    <a:ext cx="2222" cy="2202"/>
                    <a:chOff x="160" y="696"/>
                    <a:chExt cx="1438" cy="1429"/>
                  </a:xfrm>
                </p:grpSpPr>
                <p:grpSp>
                  <p:nvGrpSpPr>
                    <p:cNvPr id="100" name="Group 579"/>
                    <p:cNvGrpSpPr>
                      <a:grpSpLocks noChangeAspect="1"/>
                    </p:cNvGrpSpPr>
                    <p:nvPr/>
                  </p:nvGrpSpPr>
                  <p:grpSpPr bwMode="auto">
                    <a:xfrm>
                      <a:off x="854" y="696"/>
                      <a:ext cx="56" cy="1429"/>
                      <a:chOff x="845" y="696"/>
                      <a:chExt cx="56" cy="1429"/>
                    </a:xfrm>
                  </p:grpSpPr>
                  <p:sp>
                    <p:nvSpPr>
                      <p:cNvPr id="104" name="AutoShape 580"/>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p>
                    </p:txBody>
                  </p:sp>
                  <p:sp>
                    <p:nvSpPr>
                      <p:cNvPr id="105" name="AutoShape 581"/>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p>
                    </p:txBody>
                  </p:sp>
                </p:grpSp>
                <p:grpSp>
                  <p:nvGrpSpPr>
                    <p:cNvPr id="101" name="Group 582"/>
                    <p:cNvGrpSpPr>
                      <a:grpSpLocks noChangeAspect="1"/>
                    </p:cNvGrpSpPr>
                    <p:nvPr/>
                  </p:nvGrpSpPr>
                  <p:grpSpPr bwMode="auto">
                    <a:xfrm rot="5400000">
                      <a:off x="850" y="692"/>
                      <a:ext cx="57" cy="1438"/>
                      <a:chOff x="845" y="696"/>
                      <a:chExt cx="57" cy="1438"/>
                    </a:xfrm>
                  </p:grpSpPr>
                  <p:sp>
                    <p:nvSpPr>
                      <p:cNvPr id="102" name="AutoShape 58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p>
                    </p:txBody>
                  </p:sp>
                  <p:sp>
                    <p:nvSpPr>
                      <p:cNvPr id="103" name="AutoShape 584"/>
                      <p:cNvSpPr>
                        <a:spLocks noChangeAspect="1" noChangeArrowheads="1"/>
                      </p:cNvSpPr>
                      <p:nvPr/>
                    </p:nvSpPr>
                    <p:spPr bwMode="auto">
                      <a:xfrm flipV="1">
                        <a:off x="846" y="1419"/>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p>
                    </p:txBody>
                  </p:sp>
                </p:grpSp>
              </p:grpSp>
            </p:grpSp>
          </p:grpSp>
        </p:grpSp>
      </p:grpSp>
      <p:sp>
        <p:nvSpPr>
          <p:cNvPr id="89" name="TextBox 5"/>
          <p:cNvSpPr txBox="1"/>
          <p:nvPr>
            <p:custDataLst>
              <p:tags r:id="rId1"/>
            </p:custDataLst>
          </p:nvPr>
        </p:nvSpPr>
        <p:spPr>
          <a:xfrm>
            <a:off x="5141595" y="5470525"/>
            <a:ext cx="1905000" cy="368300"/>
          </a:xfrm>
          <a:prstGeom prst="rect">
            <a:avLst/>
          </a:prstGeom>
          <a:noFill/>
          <a:ln w="9525">
            <a:noFill/>
          </a:ln>
        </p:spPr>
        <p:txBody>
          <a:bodyPr wrap="square" anchor="t" anchorCtr="0">
            <a:spAutoFit/>
          </a:bodyPr>
          <a:lstStyle/>
          <a:p>
            <a:r>
              <a:rPr lang="zh-CN" altLang="en-US" sz="1800" b="1">
                <a:solidFill>
                  <a:schemeClr val="bg1"/>
                </a:solidFill>
                <a:latin typeface="微软雅黑" panose="020B0503020204020204" charset="-122"/>
                <a:ea typeface="微软雅黑" panose="020B0503020204020204" charset="-122"/>
              </a:rPr>
              <a:t>调试奋进</a:t>
            </a:r>
            <a:r>
              <a:rPr lang="en-US" altLang="zh-CN" sz="1800" b="1">
                <a:solidFill>
                  <a:schemeClr val="bg1"/>
                </a:solidFill>
                <a:latin typeface="微软雅黑" panose="020B0503020204020204" charset="-122"/>
                <a:ea typeface="微软雅黑" panose="020B0503020204020204" charset="-122"/>
              </a:rPr>
              <a:t>QC</a:t>
            </a:r>
            <a:r>
              <a:rPr lang="zh-CN" altLang="en-US" sz="1800" b="1">
                <a:solidFill>
                  <a:schemeClr val="bg1"/>
                </a:solidFill>
                <a:latin typeface="微软雅黑" panose="020B0503020204020204" charset="-122"/>
                <a:ea typeface="微软雅黑" panose="020B0503020204020204" charset="-122"/>
              </a:rPr>
              <a:t>小组</a:t>
            </a:r>
          </a:p>
        </p:txBody>
      </p:sp>
      <p:sp>
        <p:nvSpPr>
          <p:cNvPr id="2" name="TextBox 5"/>
          <p:cNvSpPr txBox="1"/>
          <p:nvPr>
            <p:custDataLst>
              <p:tags r:id="rId2"/>
            </p:custDataLst>
          </p:nvPr>
        </p:nvSpPr>
        <p:spPr>
          <a:xfrm>
            <a:off x="10160" y="5020945"/>
            <a:ext cx="12189460" cy="368300"/>
          </a:xfrm>
          <a:prstGeom prst="rect">
            <a:avLst/>
          </a:prstGeom>
          <a:noFill/>
          <a:ln w="9525">
            <a:noFill/>
          </a:ln>
        </p:spPr>
        <p:txBody>
          <a:bodyPr wrap="square" anchor="t" anchorCtr="0">
            <a:spAutoFit/>
          </a:bodyPr>
          <a:lstStyle/>
          <a:p>
            <a:pPr algn="ctr"/>
            <a:r>
              <a:rPr lang="zh-CN" altLang="en-US" sz="1800" b="1">
                <a:solidFill>
                  <a:schemeClr val="bg1"/>
                </a:solidFill>
                <a:latin typeface="微软雅黑" panose="020B0503020204020204" charset="-122"/>
                <a:ea typeface="微软雅黑" panose="020B0503020204020204" charset="-122"/>
              </a:rPr>
              <a:t>发布人：马奔</a:t>
            </a:r>
          </a:p>
        </p:txBody>
      </p:sp>
      <p:sp>
        <p:nvSpPr>
          <p:cNvPr id="7" name="TextBox 5"/>
          <p:cNvSpPr txBox="1"/>
          <p:nvPr>
            <p:custDataLst>
              <p:tags r:id="rId3"/>
            </p:custDataLst>
          </p:nvPr>
        </p:nvSpPr>
        <p:spPr>
          <a:xfrm>
            <a:off x="16510" y="5890342"/>
            <a:ext cx="12189460" cy="368300"/>
          </a:xfrm>
          <a:prstGeom prst="rect">
            <a:avLst/>
          </a:prstGeom>
          <a:noFill/>
          <a:ln w="9525">
            <a:noFill/>
          </a:ln>
        </p:spPr>
        <p:txBody>
          <a:bodyPr wrap="square" anchor="t" anchorCtr="0">
            <a:spAutoFit/>
          </a:bodyPr>
          <a:lstStyle/>
          <a:p>
            <a:pPr algn="ctr"/>
            <a:r>
              <a:rPr lang="zh-CN" altLang="en-US" sz="1800" b="1">
                <a:solidFill>
                  <a:schemeClr val="bg1"/>
                </a:solidFill>
                <a:latin typeface="微软雅黑" panose="020B0503020204020204" charset="-122"/>
                <a:ea typeface="微软雅黑" panose="020B0503020204020204" charset="-122"/>
              </a:rPr>
              <a:t>中国电建集团河南工程有限公司</a:t>
            </a:r>
          </a:p>
        </p:txBody>
      </p:sp>
    </p:spTree>
  </p:cSld>
  <p:clrMapOvr>
    <a:masterClrMapping/>
  </p:clrMapOvr>
  <mc:AlternateContent xmlns:mc="http://schemas.openxmlformats.org/markup-compatibility/2006" xmlns:p14="http://schemas.microsoft.com/office/powerpoint/2010/main">
    <mc:Choice Requires="p14">
      <p:transition p14:dur="0" advTm="132"/>
    </mc:Choice>
    <mc:Fallback xmlns="">
      <p:transition advTm="13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圆角矩形 66"/>
          <p:cNvSpPr/>
          <p:nvPr>
            <p:custDataLst>
              <p:tags r:id="rId1"/>
            </p:custDataLst>
          </p:nvPr>
        </p:nvSpPr>
        <p:spPr>
          <a:xfrm>
            <a:off x="7832679" y="1582077"/>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7</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68" name="组合 67"/>
          <p:cNvGrpSpPr/>
          <p:nvPr>
            <p:custDataLst>
              <p:tags r:id="rId2"/>
            </p:custDataLst>
          </p:nvPr>
        </p:nvGrpSpPr>
        <p:grpSpPr>
          <a:xfrm>
            <a:off x="8603615" y="1581785"/>
            <a:ext cx="2616200" cy="463173"/>
            <a:chOff x="6339097" y="1573726"/>
            <a:chExt cx="3744416" cy="530390"/>
          </a:xfrm>
          <a:solidFill>
            <a:srgbClr val="0070C0"/>
          </a:solidFill>
        </p:grpSpPr>
        <p:sp>
          <p:nvSpPr>
            <p:cNvPr id="69" name="圆角矩形 68"/>
            <p:cNvSpPr/>
            <p:nvPr>
              <p:custDataLst>
                <p:tags r:id="rId48"/>
              </p:custDataLst>
            </p:nvPr>
          </p:nvSpPr>
          <p:spPr>
            <a:xfrm>
              <a:off x="6339097" y="1573726"/>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70" name="矩形 69"/>
            <p:cNvSpPr/>
            <p:nvPr>
              <p:custDataLst>
                <p:tags r:id="rId49"/>
              </p:custDataLst>
            </p:nvPr>
          </p:nvSpPr>
          <p:spPr>
            <a:xfrm>
              <a:off x="6723350" y="1614014"/>
              <a:ext cx="2653075" cy="490102"/>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确定主要原因</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71" name="圆角矩形 70"/>
          <p:cNvSpPr/>
          <p:nvPr>
            <p:custDataLst>
              <p:tags r:id="rId3"/>
            </p:custDataLst>
          </p:nvPr>
        </p:nvSpPr>
        <p:spPr>
          <a:xfrm>
            <a:off x="7832679" y="2313439"/>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8</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72" name="组合 71"/>
          <p:cNvGrpSpPr/>
          <p:nvPr>
            <p:custDataLst>
              <p:tags r:id="rId4"/>
            </p:custDataLst>
          </p:nvPr>
        </p:nvGrpSpPr>
        <p:grpSpPr>
          <a:xfrm>
            <a:off x="8582660" y="2313305"/>
            <a:ext cx="2622550" cy="463173"/>
            <a:chOff x="6315199" y="2410178"/>
            <a:chExt cx="3744416" cy="530390"/>
          </a:xfrm>
          <a:solidFill>
            <a:srgbClr val="0070C0"/>
          </a:solidFill>
        </p:grpSpPr>
        <p:sp>
          <p:nvSpPr>
            <p:cNvPr id="73" name="圆角矩形 72"/>
            <p:cNvSpPr/>
            <p:nvPr>
              <p:custDataLst>
                <p:tags r:id="rId46"/>
              </p:custDataLst>
            </p:nvPr>
          </p:nvSpPr>
          <p:spPr>
            <a:xfrm>
              <a:off x="6315199" y="2410178"/>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74" name="矩形 73"/>
            <p:cNvSpPr/>
            <p:nvPr>
              <p:custDataLst>
                <p:tags r:id="rId47"/>
              </p:custDataLst>
            </p:nvPr>
          </p:nvSpPr>
          <p:spPr>
            <a:xfrm>
              <a:off x="6747248" y="2450466"/>
              <a:ext cx="2653075" cy="490102"/>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制定对策</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75" name="圆角矩形 74"/>
          <p:cNvSpPr/>
          <p:nvPr>
            <p:custDataLst>
              <p:tags r:id="rId5"/>
            </p:custDataLst>
          </p:nvPr>
        </p:nvSpPr>
        <p:spPr>
          <a:xfrm>
            <a:off x="7832679" y="3087997"/>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9</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76" name="组合 75"/>
          <p:cNvGrpSpPr/>
          <p:nvPr>
            <p:custDataLst>
              <p:tags r:id="rId6"/>
            </p:custDataLst>
          </p:nvPr>
        </p:nvGrpSpPr>
        <p:grpSpPr>
          <a:xfrm>
            <a:off x="8603615" y="3088005"/>
            <a:ext cx="2600325" cy="463173"/>
            <a:chOff x="6339097" y="3296031"/>
            <a:chExt cx="3744416" cy="530390"/>
          </a:xfrm>
          <a:solidFill>
            <a:srgbClr val="0070C0"/>
          </a:solidFill>
        </p:grpSpPr>
        <p:sp>
          <p:nvSpPr>
            <p:cNvPr id="77" name="圆角矩形 76"/>
            <p:cNvSpPr/>
            <p:nvPr>
              <p:custDataLst>
                <p:tags r:id="rId44"/>
              </p:custDataLst>
            </p:nvPr>
          </p:nvSpPr>
          <p:spPr>
            <a:xfrm>
              <a:off x="6339097" y="3296031"/>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78" name="矩形 77"/>
            <p:cNvSpPr/>
            <p:nvPr>
              <p:custDataLst>
                <p:tags r:id="rId45"/>
              </p:custDataLst>
            </p:nvPr>
          </p:nvSpPr>
          <p:spPr>
            <a:xfrm>
              <a:off x="6723349" y="3336319"/>
              <a:ext cx="3335467" cy="490102"/>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对策实施</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79" name="圆角矩形 78"/>
          <p:cNvSpPr/>
          <p:nvPr>
            <p:custDataLst>
              <p:tags r:id="rId7"/>
            </p:custDataLst>
          </p:nvPr>
        </p:nvSpPr>
        <p:spPr>
          <a:xfrm>
            <a:off x="7679690" y="3789045"/>
            <a:ext cx="837565" cy="4470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10</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80" name="组合 79"/>
          <p:cNvGrpSpPr/>
          <p:nvPr>
            <p:custDataLst>
              <p:tags r:id="rId8"/>
            </p:custDataLst>
          </p:nvPr>
        </p:nvGrpSpPr>
        <p:grpSpPr>
          <a:xfrm>
            <a:off x="8603615" y="3789680"/>
            <a:ext cx="2616200" cy="463781"/>
            <a:chOff x="6339097" y="4180903"/>
            <a:chExt cx="3744416" cy="531018"/>
          </a:xfrm>
          <a:solidFill>
            <a:srgbClr val="0070C0"/>
          </a:solidFill>
        </p:grpSpPr>
        <p:sp>
          <p:nvSpPr>
            <p:cNvPr id="81" name="圆角矩形 80"/>
            <p:cNvSpPr/>
            <p:nvPr>
              <p:custDataLst>
                <p:tags r:id="rId42"/>
              </p:custDataLst>
            </p:nvPr>
          </p:nvSpPr>
          <p:spPr>
            <a:xfrm>
              <a:off x="6339097" y="418090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82" name="矩形 81"/>
            <p:cNvSpPr/>
            <p:nvPr>
              <p:custDataLst>
                <p:tags r:id="rId43"/>
              </p:custDataLst>
            </p:nvPr>
          </p:nvSpPr>
          <p:spPr>
            <a:xfrm>
              <a:off x="6723349" y="4221882"/>
              <a:ext cx="3360164" cy="490039"/>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效果检查</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83" name="圆角矩形 82"/>
          <p:cNvSpPr/>
          <p:nvPr>
            <p:custDataLst>
              <p:tags r:id="rId9"/>
            </p:custDataLst>
          </p:nvPr>
        </p:nvSpPr>
        <p:spPr>
          <a:xfrm>
            <a:off x="7649210" y="4556125"/>
            <a:ext cx="868045" cy="4470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11</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84" name="组合 83"/>
          <p:cNvGrpSpPr/>
          <p:nvPr>
            <p:custDataLst>
              <p:tags r:id="rId10"/>
            </p:custDataLst>
          </p:nvPr>
        </p:nvGrpSpPr>
        <p:grpSpPr>
          <a:xfrm>
            <a:off x="8603615" y="4556125"/>
            <a:ext cx="2600960" cy="452889"/>
            <a:chOff x="6339097" y="5057483"/>
            <a:chExt cx="3744416" cy="518298"/>
          </a:xfrm>
          <a:solidFill>
            <a:srgbClr val="0070C0"/>
          </a:solidFill>
        </p:grpSpPr>
        <p:sp>
          <p:nvSpPr>
            <p:cNvPr id="85" name="圆角矩形 84"/>
            <p:cNvSpPr/>
            <p:nvPr>
              <p:custDataLst>
                <p:tags r:id="rId40"/>
              </p:custDataLst>
            </p:nvPr>
          </p:nvSpPr>
          <p:spPr>
            <a:xfrm>
              <a:off x="6339097" y="505748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86" name="矩形 85"/>
            <p:cNvSpPr/>
            <p:nvPr>
              <p:custDataLst>
                <p:tags r:id="rId41"/>
              </p:custDataLst>
            </p:nvPr>
          </p:nvSpPr>
          <p:spPr>
            <a:xfrm>
              <a:off x="6723478" y="5085978"/>
              <a:ext cx="2736174" cy="489803"/>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制定巩固措施</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87" name="TextBox 86"/>
          <p:cNvSpPr txBox="1"/>
          <p:nvPr/>
        </p:nvSpPr>
        <p:spPr>
          <a:xfrm>
            <a:off x="338359" y="2219563"/>
            <a:ext cx="2805024" cy="1351280"/>
          </a:xfrm>
          <a:prstGeom prst="rect">
            <a:avLst/>
          </a:prstGeom>
          <a:noFill/>
        </p:spPr>
        <p:txBody>
          <a:bodyPr wrap="square" lIns="121816" tIns="60906" rIns="121816" bIns="60906">
            <a:spAutoFit/>
          </a:bodyPr>
          <a:lstStyle/>
          <a:p>
            <a:pPr algn="ctr">
              <a:defRPr/>
            </a:pPr>
            <a:r>
              <a:rPr lang="zh-CN" altLang="en-US" sz="4800" b="1" spc="200">
                <a:solidFill>
                  <a:schemeClr val="bg1"/>
                </a:solidFill>
                <a:latin typeface="微软雅黑" panose="020B0503020204020204" charset="-122"/>
                <a:ea typeface="微软雅黑" panose="020B0503020204020204" charset="-122"/>
              </a:rPr>
              <a:t>目录 </a:t>
            </a:r>
            <a:endParaRPr lang="en-US" altLang="zh-CN" sz="4800" b="1" spc="200">
              <a:solidFill>
                <a:schemeClr val="bg1"/>
              </a:solidFill>
              <a:latin typeface="微软雅黑" panose="020B0503020204020204" charset="-122"/>
              <a:ea typeface="微软雅黑" panose="020B0503020204020204" charset="-122"/>
            </a:endParaRPr>
          </a:p>
          <a:p>
            <a:pPr algn="r">
              <a:defRPr/>
            </a:pPr>
            <a:r>
              <a:rPr lang="en-US" altLang="zh-CN" sz="3200" b="1" spc="200">
                <a:solidFill>
                  <a:schemeClr val="bg1"/>
                </a:solidFill>
                <a:latin typeface="微软雅黑" panose="020B0503020204020204" charset="-122"/>
                <a:ea typeface="微软雅黑" panose="020B0503020204020204" charset="-122"/>
              </a:rPr>
              <a:t>CONTENTS</a:t>
            </a:r>
            <a:endParaRPr lang="zh-CN" altLang="en-US" sz="3200" b="1" spc="200">
              <a:solidFill>
                <a:schemeClr val="bg1"/>
              </a:solidFill>
              <a:latin typeface="微软雅黑" panose="020B0503020204020204" charset="-122"/>
              <a:ea typeface="微软雅黑" panose="020B0503020204020204" charset="-122"/>
            </a:endParaRPr>
          </a:p>
        </p:txBody>
      </p:sp>
      <p:sp>
        <p:nvSpPr>
          <p:cNvPr id="3" name="椭圆 2"/>
          <p:cNvSpPr/>
          <p:nvPr>
            <p:custDataLst>
              <p:tags r:id="rId11"/>
            </p:custDataLst>
          </p:nvPr>
        </p:nvSpPr>
        <p:spPr bwMode="auto">
          <a:xfrm>
            <a:off x="406718" y="2259330"/>
            <a:ext cx="1920875" cy="1890713"/>
          </a:xfrm>
          <a:prstGeom prst="ellipse">
            <a:avLst/>
          </a:pr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r>
              <a:rPr lang="zh-CN" altLang="en-US" sz="4265" b="1" strike="noStrike" noProof="1">
                <a:solidFill>
                  <a:srgbClr val="0070C0"/>
                </a:solidFill>
                <a:latin typeface="微软雅黑" panose="020B0503020204020204" charset="-122"/>
                <a:ea typeface="微软雅黑" panose="020B0503020204020204" charset="-122"/>
                <a:cs typeface="+mn-ea"/>
                <a:sym typeface="+mn-lt"/>
              </a:rPr>
              <a:t>目录</a:t>
            </a:r>
          </a:p>
        </p:txBody>
      </p:sp>
      <p:sp>
        <p:nvSpPr>
          <p:cNvPr id="4" name="圆角矩形 3"/>
          <p:cNvSpPr/>
          <p:nvPr>
            <p:custDataLst>
              <p:tags r:id="rId12"/>
            </p:custDataLst>
          </p:nvPr>
        </p:nvSpPr>
        <p:spPr>
          <a:xfrm>
            <a:off x="7644130" y="5255260"/>
            <a:ext cx="882015" cy="4470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12</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5" name="组合 4"/>
          <p:cNvGrpSpPr/>
          <p:nvPr>
            <p:custDataLst>
              <p:tags r:id="rId13"/>
            </p:custDataLst>
          </p:nvPr>
        </p:nvGrpSpPr>
        <p:grpSpPr>
          <a:xfrm>
            <a:off x="8622665" y="5204460"/>
            <a:ext cx="2690495" cy="452755"/>
            <a:chOff x="6339097" y="5057483"/>
            <a:chExt cx="3744416" cy="518492"/>
          </a:xfrm>
          <a:solidFill>
            <a:srgbClr val="0070C0"/>
          </a:solidFill>
        </p:grpSpPr>
        <p:sp>
          <p:nvSpPr>
            <p:cNvPr id="6" name="圆角矩形 5"/>
            <p:cNvSpPr/>
            <p:nvPr>
              <p:custDataLst>
                <p:tags r:id="rId38"/>
              </p:custDataLst>
            </p:nvPr>
          </p:nvSpPr>
          <p:spPr>
            <a:xfrm>
              <a:off x="6339097" y="505748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7" name="矩形 6"/>
            <p:cNvSpPr/>
            <p:nvPr>
              <p:custDataLst>
                <p:tags r:id="rId39"/>
              </p:custDataLst>
            </p:nvPr>
          </p:nvSpPr>
          <p:spPr>
            <a:xfrm>
              <a:off x="6430122" y="5085844"/>
              <a:ext cx="3519062" cy="490131"/>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总结和下一步打算</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8" name="圆角矩形 7"/>
          <p:cNvSpPr/>
          <p:nvPr>
            <p:custDataLst>
              <p:tags r:id="rId14"/>
            </p:custDataLst>
          </p:nvPr>
        </p:nvSpPr>
        <p:spPr>
          <a:xfrm>
            <a:off x="3291794" y="1589062"/>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1</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9" name="组合 8"/>
          <p:cNvGrpSpPr/>
          <p:nvPr>
            <p:custDataLst>
              <p:tags r:id="rId15"/>
            </p:custDataLst>
          </p:nvPr>
        </p:nvGrpSpPr>
        <p:grpSpPr>
          <a:xfrm>
            <a:off x="4062730" y="1588770"/>
            <a:ext cx="2959100" cy="462915"/>
            <a:chOff x="6339097" y="1573726"/>
            <a:chExt cx="3744416" cy="530390"/>
          </a:xfrm>
          <a:solidFill>
            <a:srgbClr val="0070C0"/>
          </a:solidFill>
        </p:grpSpPr>
        <p:sp>
          <p:nvSpPr>
            <p:cNvPr id="10" name="圆角矩形 9"/>
            <p:cNvSpPr/>
            <p:nvPr>
              <p:custDataLst>
                <p:tags r:id="rId36"/>
              </p:custDataLst>
            </p:nvPr>
          </p:nvSpPr>
          <p:spPr>
            <a:xfrm>
              <a:off x="6339097" y="1573726"/>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11" name="矩形 10"/>
            <p:cNvSpPr/>
            <p:nvPr>
              <p:custDataLst>
                <p:tags r:id="rId37"/>
              </p:custDataLst>
            </p:nvPr>
          </p:nvSpPr>
          <p:spPr>
            <a:xfrm>
              <a:off x="6846923" y="1613742"/>
              <a:ext cx="2645197" cy="490374"/>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mn-ea"/>
                  <a:sym typeface="+mn-lt"/>
                </a:rPr>
                <a:t>工程概况</a:t>
              </a:r>
            </a:p>
          </p:txBody>
        </p:sp>
      </p:grpSp>
      <p:sp>
        <p:nvSpPr>
          <p:cNvPr id="12" name="圆角矩形 11"/>
          <p:cNvSpPr/>
          <p:nvPr>
            <p:custDataLst>
              <p:tags r:id="rId16"/>
            </p:custDataLst>
          </p:nvPr>
        </p:nvSpPr>
        <p:spPr>
          <a:xfrm>
            <a:off x="3291794" y="2320424"/>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2</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13" name="组合 12"/>
          <p:cNvGrpSpPr/>
          <p:nvPr>
            <p:custDataLst>
              <p:tags r:id="rId17"/>
            </p:custDataLst>
          </p:nvPr>
        </p:nvGrpSpPr>
        <p:grpSpPr>
          <a:xfrm>
            <a:off x="4041775" y="2320290"/>
            <a:ext cx="2962275" cy="462915"/>
            <a:chOff x="6315199" y="2410178"/>
            <a:chExt cx="3744416" cy="529776"/>
          </a:xfrm>
          <a:solidFill>
            <a:srgbClr val="0070C0"/>
          </a:solidFill>
        </p:grpSpPr>
        <p:sp>
          <p:nvSpPr>
            <p:cNvPr id="14" name="圆角矩形 13"/>
            <p:cNvSpPr/>
            <p:nvPr>
              <p:custDataLst>
                <p:tags r:id="rId34"/>
              </p:custDataLst>
            </p:nvPr>
          </p:nvSpPr>
          <p:spPr>
            <a:xfrm>
              <a:off x="6315199" y="2410178"/>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15" name="矩形 14"/>
            <p:cNvSpPr/>
            <p:nvPr>
              <p:custDataLst>
                <p:tags r:id="rId35"/>
              </p:custDataLst>
            </p:nvPr>
          </p:nvSpPr>
          <p:spPr>
            <a:xfrm>
              <a:off x="6747031" y="2450147"/>
              <a:ext cx="2875134" cy="489807"/>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小组概况</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16" name="圆角矩形 15"/>
          <p:cNvSpPr/>
          <p:nvPr>
            <p:custDataLst>
              <p:tags r:id="rId18"/>
            </p:custDataLst>
          </p:nvPr>
        </p:nvSpPr>
        <p:spPr>
          <a:xfrm>
            <a:off x="3291794" y="3094982"/>
            <a:ext cx="448484" cy="447240"/>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3</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17" name="组合 16"/>
          <p:cNvGrpSpPr/>
          <p:nvPr>
            <p:custDataLst>
              <p:tags r:id="rId19"/>
            </p:custDataLst>
          </p:nvPr>
        </p:nvGrpSpPr>
        <p:grpSpPr>
          <a:xfrm>
            <a:off x="4062730" y="3094990"/>
            <a:ext cx="2941320" cy="462915"/>
            <a:chOff x="6339097" y="3296031"/>
            <a:chExt cx="3744416" cy="529776"/>
          </a:xfrm>
          <a:solidFill>
            <a:srgbClr val="C00000"/>
          </a:solidFill>
        </p:grpSpPr>
        <p:sp>
          <p:nvSpPr>
            <p:cNvPr id="18" name="圆角矩形 17"/>
            <p:cNvSpPr/>
            <p:nvPr>
              <p:custDataLst>
                <p:tags r:id="rId32"/>
              </p:custDataLst>
            </p:nvPr>
          </p:nvSpPr>
          <p:spPr>
            <a:xfrm>
              <a:off x="6339097" y="3296031"/>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19" name="矩形 18"/>
            <p:cNvSpPr/>
            <p:nvPr>
              <p:custDataLst>
                <p:tags r:id="rId33"/>
              </p:custDataLst>
            </p:nvPr>
          </p:nvSpPr>
          <p:spPr>
            <a:xfrm>
              <a:off x="6723077" y="3336000"/>
              <a:ext cx="2914210" cy="489807"/>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选择课题</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20" name="圆角矩形 19"/>
          <p:cNvSpPr/>
          <p:nvPr>
            <p:custDataLst>
              <p:tags r:id="rId20"/>
            </p:custDataLst>
          </p:nvPr>
        </p:nvSpPr>
        <p:spPr>
          <a:xfrm>
            <a:off x="3291794" y="3796925"/>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4</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21" name="组合 20"/>
          <p:cNvGrpSpPr/>
          <p:nvPr>
            <p:custDataLst>
              <p:tags r:id="rId21"/>
            </p:custDataLst>
          </p:nvPr>
        </p:nvGrpSpPr>
        <p:grpSpPr>
          <a:xfrm>
            <a:off x="4062730" y="3796665"/>
            <a:ext cx="2941320" cy="463550"/>
            <a:chOff x="6339097" y="4180903"/>
            <a:chExt cx="3744416" cy="530467"/>
          </a:xfrm>
          <a:solidFill>
            <a:srgbClr val="0070C0"/>
          </a:solidFill>
        </p:grpSpPr>
        <p:sp>
          <p:nvSpPr>
            <p:cNvPr id="22" name="圆角矩形 21"/>
            <p:cNvSpPr/>
            <p:nvPr>
              <p:custDataLst>
                <p:tags r:id="rId30"/>
              </p:custDataLst>
            </p:nvPr>
          </p:nvSpPr>
          <p:spPr>
            <a:xfrm>
              <a:off x="6339097" y="418090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23" name="矩形 22"/>
            <p:cNvSpPr/>
            <p:nvPr>
              <p:custDataLst>
                <p:tags r:id="rId31"/>
              </p:custDataLst>
            </p:nvPr>
          </p:nvSpPr>
          <p:spPr>
            <a:xfrm>
              <a:off x="6723077" y="4221596"/>
              <a:ext cx="2919868" cy="489774"/>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现状调查</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24" name="圆角矩形 23"/>
          <p:cNvSpPr/>
          <p:nvPr>
            <p:custDataLst>
              <p:tags r:id="rId22"/>
            </p:custDataLst>
          </p:nvPr>
        </p:nvSpPr>
        <p:spPr>
          <a:xfrm>
            <a:off x="3291907" y="4563374"/>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5</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25" name="组合 24"/>
          <p:cNvGrpSpPr/>
          <p:nvPr>
            <p:custDataLst>
              <p:tags r:id="rId23"/>
            </p:custDataLst>
          </p:nvPr>
        </p:nvGrpSpPr>
        <p:grpSpPr>
          <a:xfrm>
            <a:off x="4062730" y="4563110"/>
            <a:ext cx="2958465" cy="452897"/>
            <a:chOff x="6339097" y="5057483"/>
            <a:chExt cx="3744416" cy="518145"/>
          </a:xfrm>
          <a:solidFill>
            <a:srgbClr val="0070C0"/>
          </a:solidFill>
        </p:grpSpPr>
        <p:sp>
          <p:nvSpPr>
            <p:cNvPr id="26" name="圆角矩形 25"/>
            <p:cNvSpPr/>
            <p:nvPr>
              <p:custDataLst>
                <p:tags r:id="rId28"/>
              </p:custDataLst>
            </p:nvPr>
          </p:nvSpPr>
          <p:spPr>
            <a:xfrm>
              <a:off x="6339097" y="505748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27" name="矩形 26"/>
            <p:cNvSpPr/>
            <p:nvPr>
              <p:custDataLst>
                <p:tags r:id="rId29"/>
              </p:custDataLst>
            </p:nvPr>
          </p:nvSpPr>
          <p:spPr>
            <a:xfrm>
              <a:off x="6723478" y="5085978"/>
              <a:ext cx="2736174" cy="489650"/>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设定目标</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29" name="圆角矩形 28"/>
          <p:cNvSpPr/>
          <p:nvPr>
            <p:custDataLst>
              <p:tags r:id="rId24"/>
            </p:custDataLst>
          </p:nvPr>
        </p:nvSpPr>
        <p:spPr>
          <a:xfrm>
            <a:off x="3291907" y="5333937"/>
            <a:ext cx="448485"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6</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30" name="组合 29"/>
          <p:cNvGrpSpPr/>
          <p:nvPr>
            <p:custDataLst>
              <p:tags r:id="rId25"/>
            </p:custDataLst>
          </p:nvPr>
        </p:nvGrpSpPr>
        <p:grpSpPr>
          <a:xfrm>
            <a:off x="4083050" y="5261610"/>
            <a:ext cx="2938145" cy="452755"/>
            <a:chOff x="6339097" y="5057483"/>
            <a:chExt cx="3744416" cy="517811"/>
          </a:xfrm>
          <a:solidFill>
            <a:srgbClr val="0070C0"/>
          </a:solidFill>
        </p:grpSpPr>
        <p:sp>
          <p:nvSpPr>
            <p:cNvPr id="31" name="圆角矩形 30"/>
            <p:cNvSpPr/>
            <p:nvPr>
              <p:custDataLst>
                <p:tags r:id="rId26"/>
              </p:custDataLst>
            </p:nvPr>
          </p:nvSpPr>
          <p:spPr>
            <a:xfrm>
              <a:off x="6339097" y="505748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32" name="矩形 31"/>
            <p:cNvSpPr/>
            <p:nvPr>
              <p:custDataLst>
                <p:tags r:id="rId27"/>
              </p:custDataLst>
            </p:nvPr>
          </p:nvSpPr>
          <p:spPr>
            <a:xfrm>
              <a:off x="6723530" y="5085806"/>
              <a:ext cx="2736086" cy="489488"/>
            </a:xfrm>
            <a:prstGeom prst="rect">
              <a:avLst/>
            </a:prstGeom>
            <a:grpFill/>
          </p:spPr>
          <p:txBody>
            <a:bodyPr wrap="square" lIns="121896" tIns="60948" rIns="121896" bIns="60948">
              <a:spAutoFit/>
            </a:bodyPr>
            <a:lstStyle/>
            <a:p>
              <a:pPr algn="ctr">
                <a:defRPr/>
              </a:pPr>
              <a:r>
                <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rPr>
                <a:t>原因分析</a:t>
              </a:r>
            </a:p>
          </p:txBody>
        </p:sp>
      </p:grpSp>
    </p:spTree>
  </p:cSld>
  <p:clrMapOvr>
    <a:masterClrMapping/>
  </p:clrMapOvr>
  <p:transition spd="slow" advTm="0">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3"/>
          <p:cNvSpPr txBox="1"/>
          <p:nvPr/>
        </p:nvSpPr>
        <p:spPr>
          <a:xfrm>
            <a:off x="2639616" y="335062"/>
            <a:ext cx="6807200" cy="501650"/>
          </a:xfrm>
          <a:prstGeom prst="rect">
            <a:avLst/>
          </a:prstGeom>
          <a:noFill/>
        </p:spPr>
        <p:txBody>
          <a:bodyPr wrap="square" rtlCol="0">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defTabSz="914400" fontAlgn="auto"/>
            <a:r>
              <a:rPr lang="en-US" altLang="zh-CN" sz="2665" b="1" noProof="1">
                <a:solidFill>
                  <a:srgbClr val="0070C0"/>
                </a:solidFill>
                <a:latin typeface="微软雅黑" panose="020B0503020204020204" charset="-122"/>
                <a:ea typeface="微软雅黑" panose="020B0503020204020204" charset="-122"/>
              </a:rPr>
              <a:t>03</a:t>
            </a:r>
            <a:r>
              <a:rPr lang="zh-CN" altLang="en-US" sz="2665" b="1" noProof="1">
                <a:solidFill>
                  <a:srgbClr val="0070C0"/>
                </a:solidFill>
                <a:latin typeface="微软雅黑" panose="020B0503020204020204" charset="-122"/>
                <a:ea typeface="微软雅黑" panose="020B0503020204020204" charset="-122"/>
              </a:rPr>
              <a:t>选择课题</a:t>
            </a:r>
            <a:endParaRPr lang="en-US" altLang="zh-CN" sz="2665" b="1" noProof="1">
              <a:solidFill>
                <a:srgbClr val="0070C0"/>
              </a:solidFill>
              <a:latin typeface="微软雅黑" panose="020B0503020204020204" charset="-122"/>
              <a:ea typeface="微软雅黑" panose="020B0503020204020204" charset="-122"/>
            </a:endParaRPr>
          </a:p>
        </p:txBody>
      </p:sp>
      <p:sp>
        <p:nvSpPr>
          <p:cNvPr id="7" name="矩形: 圆角 6"/>
          <p:cNvSpPr/>
          <p:nvPr/>
        </p:nvSpPr>
        <p:spPr>
          <a:xfrm>
            <a:off x="4176464" y="980728"/>
            <a:ext cx="7968208" cy="2114196"/>
          </a:xfrm>
          <a:prstGeom prst="roundRect">
            <a:avLst/>
          </a:prstGeom>
          <a:solidFill>
            <a:srgbClr val="92D050"/>
          </a:solidFill>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nSpc>
                <a:spcPts val="2400"/>
              </a:lnSpc>
            </a:pPr>
            <a:r>
              <a:rPr lang="en-US" altLang="zh-CN" sz="1600" kern="100">
                <a:effectLst/>
                <a:latin typeface="微软雅黑" panose="020B0503020204020204" charset="-122"/>
                <a:ea typeface="微软雅黑" panose="020B0503020204020204" charset="-122"/>
                <a:cs typeface="微软雅黑" panose="020B0503020204020204" charset="-122"/>
              </a:rPr>
              <a:t>      </a:t>
            </a:r>
            <a:r>
              <a:rPr lang="zh-CN" altLang="zh-CN" sz="1600" kern="100">
                <a:effectLst/>
                <a:latin typeface="微软雅黑" panose="020B0503020204020204" charset="-122"/>
                <a:ea typeface="微软雅黑" panose="020B0503020204020204" charset="-122"/>
                <a:cs typeface="微软雅黑" panose="020B0503020204020204" charset="-122"/>
              </a:rPr>
              <a:t>作为河南省重点规划项目和洛阳市重大民生项目，建成后每年将实现供电</a:t>
            </a:r>
            <a:r>
              <a:rPr lang="en-US" altLang="zh-CN" sz="1600" kern="100">
                <a:effectLst/>
                <a:latin typeface="微软雅黑" panose="020B0503020204020204" charset="-122"/>
                <a:ea typeface="微软雅黑" panose="020B0503020204020204" charset="-122"/>
                <a:cs typeface="微软雅黑" panose="020B0503020204020204" charset="-122"/>
              </a:rPr>
              <a:t>72</a:t>
            </a:r>
            <a:r>
              <a:rPr lang="zh-CN" altLang="zh-CN" sz="1600" kern="100">
                <a:effectLst/>
                <a:latin typeface="微软雅黑" panose="020B0503020204020204" charset="-122"/>
                <a:ea typeface="微软雅黑" panose="020B0503020204020204" charset="-122"/>
                <a:cs typeface="微软雅黑" panose="020B0503020204020204" charset="-122"/>
              </a:rPr>
              <a:t>亿度、供热</a:t>
            </a:r>
            <a:r>
              <a:rPr lang="en-US" altLang="zh-CN" sz="1600" kern="100">
                <a:effectLst/>
                <a:latin typeface="微软雅黑" panose="020B0503020204020204" charset="-122"/>
                <a:ea typeface="微软雅黑" panose="020B0503020204020204" charset="-122"/>
                <a:cs typeface="微软雅黑" panose="020B0503020204020204" charset="-122"/>
              </a:rPr>
              <a:t>2250</a:t>
            </a:r>
            <a:r>
              <a:rPr lang="zh-CN" altLang="zh-CN" sz="1600" kern="100">
                <a:effectLst/>
                <a:latin typeface="微软雅黑" panose="020B0503020204020204" charset="-122"/>
                <a:ea typeface="微软雅黑" panose="020B0503020204020204" charset="-122"/>
                <a:cs typeface="微软雅黑" panose="020B0503020204020204" charset="-122"/>
              </a:rPr>
              <a:t>万平方米，为提升当地电力供应稳定性与可靠性，推进民生与经济社会发展发挥重要作用。如果锅炉点火系统发生故障就会导致机组不能按时启动，以及严重影响锅炉燃烧系统的稳定性，同时机组延迟启动对燃油、汽水、厂用电的损耗也会大幅度增加，最终会对机组的经济性和稳定运行造成严重后果。因此业主单位要求锅炉点火系统能够连续、稳定运行，运行故障率必须低于</a:t>
            </a:r>
            <a:r>
              <a:rPr lang="en-US" altLang="zh-CN" sz="1600" kern="100">
                <a:effectLst/>
                <a:highlight>
                  <a:srgbClr val="00FFFF"/>
                </a:highlight>
                <a:latin typeface="微软雅黑" panose="020B0503020204020204" charset="-122"/>
                <a:ea typeface="微软雅黑" panose="020B0503020204020204" charset="-122"/>
                <a:cs typeface="微软雅黑" panose="020B0503020204020204" charset="-122"/>
              </a:rPr>
              <a:t>4%</a:t>
            </a:r>
            <a:endParaRPr lang="zh-CN" altLang="en-US" sz="1600" dirty="0">
              <a:latin typeface="微软雅黑" panose="020B0503020204020204" charset="-122"/>
              <a:ea typeface="微软雅黑" panose="020B0503020204020204" charset="-122"/>
              <a:cs typeface="微软雅黑" panose="020B0503020204020204" charset="-122"/>
            </a:endParaRPr>
          </a:p>
        </p:txBody>
      </p:sp>
      <p:grpSp>
        <p:nvGrpSpPr>
          <p:cNvPr id="8" name="Group 7"/>
          <p:cNvGrpSpPr/>
          <p:nvPr/>
        </p:nvGrpSpPr>
        <p:grpSpPr>
          <a:xfrm>
            <a:off x="119336" y="1196752"/>
            <a:ext cx="4032448" cy="1656184"/>
            <a:chOff x="6476153" y="1380204"/>
            <a:chExt cx="4852288" cy="1955061"/>
          </a:xfrm>
        </p:grpSpPr>
        <p:sp>
          <p:nvSpPr>
            <p:cNvPr id="14" name="Rounded Rectangle 2"/>
            <p:cNvSpPr/>
            <p:nvPr/>
          </p:nvSpPr>
          <p:spPr>
            <a:xfrm>
              <a:off x="7652914" y="1428015"/>
              <a:ext cx="3675527" cy="1907250"/>
            </a:xfrm>
            <a:prstGeom prst="rightArrowCallout">
              <a:avLst/>
            </a:prstGeom>
            <a:solidFill>
              <a:srgbClr val="12BE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zh-CN" altLang="en-US" sz="2000">
                  <a:solidFill>
                    <a:schemeClr val="bg1"/>
                  </a:solidFill>
                  <a:latin typeface="微软雅黑" panose="020B0503020204020204" charset="-122"/>
                  <a:ea typeface="微软雅黑" panose="020B0503020204020204" charset="-122"/>
                </a:rPr>
                <a:t>业主要求</a:t>
              </a:r>
              <a:endParaRPr lang="zh-CN" altLang="en-US" sz="2000" dirty="0">
                <a:solidFill>
                  <a:schemeClr val="bg1"/>
                </a:solidFill>
                <a:latin typeface="微软雅黑" panose="020B0503020204020204" charset="-122"/>
                <a:ea typeface="微软雅黑" panose="020B0503020204020204" charset="-122"/>
                <a:cs typeface="+mn-ea"/>
                <a:sym typeface="+mn-lt"/>
              </a:endParaRPr>
            </a:p>
          </p:txBody>
        </p:sp>
        <p:sp>
          <p:nvSpPr>
            <p:cNvPr id="15" name="Freeform 5"/>
            <p:cNvSpPr/>
            <p:nvPr/>
          </p:nvSpPr>
          <p:spPr>
            <a:xfrm>
              <a:off x="6476153" y="1380204"/>
              <a:ext cx="1176761" cy="1907250"/>
            </a:xfrm>
            <a:prstGeom prst="rightArrowCallou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zh-CN" altLang="en-US" sz="2000" b="1" dirty="0">
                  <a:solidFill>
                    <a:srgbClr val="FF0000"/>
                  </a:solidFill>
                  <a:latin typeface="微软雅黑" panose="020B0503020204020204" charset="-122"/>
                  <a:ea typeface="微软雅黑" panose="020B0503020204020204" charset="-122"/>
                  <a:cs typeface="+mn-ea"/>
                  <a:sym typeface="+mn-lt"/>
                </a:rPr>
                <a:t>选</a:t>
              </a:r>
              <a:endParaRPr lang="en-US" altLang="zh-CN" sz="2000" b="1" dirty="0">
                <a:solidFill>
                  <a:srgbClr val="FF0000"/>
                </a:solidFill>
                <a:latin typeface="微软雅黑" panose="020B0503020204020204" charset="-122"/>
                <a:ea typeface="微软雅黑" panose="020B0503020204020204" charset="-122"/>
                <a:cs typeface="+mn-ea"/>
                <a:sym typeface="+mn-lt"/>
              </a:endParaRPr>
            </a:p>
            <a:p>
              <a:pPr algn="ctr"/>
              <a:r>
                <a:rPr lang="zh-CN" altLang="en-US" sz="2000" b="1" dirty="0">
                  <a:solidFill>
                    <a:srgbClr val="FF0000"/>
                  </a:solidFill>
                  <a:latin typeface="微软雅黑" panose="020B0503020204020204" charset="-122"/>
                  <a:ea typeface="微软雅黑" panose="020B0503020204020204" charset="-122"/>
                  <a:cs typeface="+mn-ea"/>
                  <a:sym typeface="+mn-lt"/>
                </a:rPr>
                <a:t>题</a:t>
              </a:r>
              <a:endParaRPr lang="en-US" altLang="zh-CN" sz="2000" b="1" dirty="0">
                <a:solidFill>
                  <a:srgbClr val="FF0000"/>
                </a:solidFill>
                <a:latin typeface="微软雅黑" panose="020B0503020204020204" charset="-122"/>
                <a:ea typeface="微软雅黑" panose="020B0503020204020204" charset="-122"/>
                <a:cs typeface="+mn-ea"/>
                <a:sym typeface="+mn-lt"/>
              </a:endParaRPr>
            </a:p>
            <a:p>
              <a:pPr algn="ctr"/>
              <a:r>
                <a:rPr lang="zh-CN" altLang="en-US" sz="2000" b="1" dirty="0">
                  <a:solidFill>
                    <a:srgbClr val="FF0000"/>
                  </a:solidFill>
                  <a:latin typeface="微软雅黑" panose="020B0503020204020204" charset="-122"/>
                  <a:ea typeface="微软雅黑" panose="020B0503020204020204" charset="-122"/>
                  <a:cs typeface="+mn-ea"/>
                  <a:sym typeface="+mn-lt"/>
                </a:rPr>
                <a:t>理</a:t>
              </a:r>
              <a:endParaRPr lang="en-US" altLang="zh-CN" sz="2000" b="1" dirty="0">
                <a:solidFill>
                  <a:srgbClr val="FF0000"/>
                </a:solidFill>
                <a:latin typeface="微软雅黑" panose="020B0503020204020204" charset="-122"/>
                <a:ea typeface="微软雅黑" panose="020B0503020204020204" charset="-122"/>
                <a:cs typeface="+mn-ea"/>
                <a:sym typeface="+mn-lt"/>
              </a:endParaRPr>
            </a:p>
            <a:p>
              <a:pPr algn="ctr"/>
              <a:r>
                <a:rPr lang="zh-CN" altLang="en-US" sz="2000" b="1" dirty="0">
                  <a:solidFill>
                    <a:srgbClr val="FF0000"/>
                  </a:solidFill>
                  <a:latin typeface="微软雅黑" panose="020B0503020204020204" charset="-122"/>
                  <a:ea typeface="微软雅黑" panose="020B0503020204020204" charset="-122"/>
                  <a:cs typeface="+mn-ea"/>
                  <a:sym typeface="+mn-lt"/>
                </a:rPr>
                <a:t>由</a:t>
              </a:r>
              <a:endParaRPr lang="en-US" altLang="zh-CN" sz="2000" b="1" dirty="0">
                <a:solidFill>
                  <a:srgbClr val="FF0000"/>
                </a:solidFill>
                <a:latin typeface="微软雅黑" panose="020B0503020204020204" charset="-122"/>
                <a:ea typeface="微软雅黑" panose="020B0503020204020204" charset="-122"/>
                <a:cs typeface="+mn-ea"/>
                <a:sym typeface="+mn-lt"/>
              </a:endParaRPr>
            </a:p>
            <a:p>
              <a:pPr algn="ctr"/>
              <a:r>
                <a:rPr lang="zh-CN" altLang="en-US" sz="2000" b="1" dirty="0">
                  <a:solidFill>
                    <a:srgbClr val="FF0000"/>
                  </a:solidFill>
                  <a:latin typeface="微软雅黑" panose="020B0503020204020204" charset="-122"/>
                  <a:ea typeface="微软雅黑" panose="020B0503020204020204" charset="-122"/>
                  <a:cs typeface="+mn-ea"/>
                  <a:sym typeface="+mn-lt"/>
                </a:rPr>
                <a:t>一</a:t>
              </a:r>
              <a:endParaRPr lang="en-US" sz="2000" b="1" dirty="0">
                <a:solidFill>
                  <a:srgbClr val="FF0000"/>
                </a:solidFill>
                <a:latin typeface="微软雅黑" panose="020B0503020204020204" charset="-122"/>
                <a:ea typeface="微软雅黑" panose="020B0503020204020204" charset="-122"/>
                <a:cs typeface="+mn-ea"/>
                <a:sym typeface="+mn-lt"/>
              </a:endParaRPr>
            </a:p>
          </p:txBody>
        </p:sp>
      </p:grpSp>
      <p:pic>
        <p:nvPicPr>
          <p:cNvPr id="8222" name="图片 1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1838" y="3141144"/>
            <a:ext cx="2484000" cy="1584000"/>
          </a:xfrm>
          <a:prstGeom prst="rect">
            <a:avLst/>
          </a:prstGeom>
          <a:noFill/>
          <a:extLst>
            <a:ext uri="{909E8E84-426E-40DD-AFC4-6F175D3DCCD1}">
              <a14:hiddenFill xmlns:a14="http://schemas.microsoft.com/office/drawing/2010/main">
                <a:solidFill>
                  <a:srgbClr val="FFFFFF"/>
                </a:solidFill>
              </a14:hiddenFill>
            </a:ext>
          </a:extLst>
        </p:spPr>
      </p:pic>
      <p:pic>
        <p:nvPicPr>
          <p:cNvPr id="8221" name="图片 1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4126" y="3141144"/>
            <a:ext cx="2484000" cy="1584000"/>
          </a:xfrm>
          <a:prstGeom prst="rect">
            <a:avLst/>
          </a:prstGeom>
          <a:noFill/>
          <a:extLst>
            <a:ext uri="{909E8E84-426E-40DD-AFC4-6F175D3DCCD1}">
              <a14:hiddenFill xmlns:a14="http://schemas.microsoft.com/office/drawing/2010/main">
                <a:solidFill>
                  <a:srgbClr val="FFFFFF"/>
                </a:solidFill>
              </a14:hiddenFill>
            </a:ext>
          </a:extLst>
        </p:spPr>
      </p:pic>
      <p:pic>
        <p:nvPicPr>
          <p:cNvPr id="8220" name="图片 1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6416" y="3141144"/>
            <a:ext cx="2484000" cy="1584000"/>
          </a:xfrm>
          <a:prstGeom prst="rect">
            <a:avLst/>
          </a:prstGeom>
          <a:noFill/>
          <a:extLst>
            <a:ext uri="{909E8E84-426E-40DD-AFC4-6F175D3DCCD1}">
              <a14:hiddenFill xmlns:a14="http://schemas.microsoft.com/office/drawing/2010/main">
                <a:solidFill>
                  <a:srgbClr val="FFFFFF"/>
                </a:solidFill>
              </a14:hiddenFill>
            </a:ext>
          </a:extLst>
        </p:spPr>
      </p:pic>
      <p:pic>
        <p:nvPicPr>
          <p:cNvPr id="8219" name="图片 1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4526" y="4797328"/>
            <a:ext cx="2484000" cy="1584000"/>
          </a:xfrm>
          <a:prstGeom prst="rect">
            <a:avLst/>
          </a:prstGeom>
          <a:noFill/>
          <a:extLst>
            <a:ext uri="{909E8E84-426E-40DD-AFC4-6F175D3DCCD1}">
              <a14:hiddenFill xmlns:a14="http://schemas.microsoft.com/office/drawing/2010/main">
                <a:solidFill>
                  <a:srgbClr val="FFFFFF"/>
                </a:solidFill>
              </a14:hiddenFill>
            </a:ext>
          </a:extLst>
        </p:spPr>
      </p:pic>
      <p:pic>
        <p:nvPicPr>
          <p:cNvPr id="8218" name="图片 1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4126" y="4797328"/>
            <a:ext cx="2484000" cy="1584000"/>
          </a:xfrm>
          <a:prstGeom prst="rect">
            <a:avLst/>
          </a:prstGeom>
          <a:noFill/>
          <a:extLst>
            <a:ext uri="{909E8E84-426E-40DD-AFC4-6F175D3DCCD1}">
              <a14:hiddenFill xmlns:a14="http://schemas.microsoft.com/office/drawing/2010/main">
                <a:solidFill>
                  <a:srgbClr val="FFFFFF"/>
                </a:solidFill>
              </a14:hiddenFill>
            </a:ext>
          </a:extLst>
        </p:spPr>
      </p:pic>
      <p:pic>
        <p:nvPicPr>
          <p:cNvPr id="8217" name="图片 18"/>
          <p:cNvPicPr>
            <a:picLocks noChangeArrowheads="1"/>
          </p:cNvPicPr>
          <p:nvPr/>
        </p:nvPicPr>
        <p:blipFill>
          <a:blip r:embed="rId7">
            <a:extLst>
              <a:ext uri="{BEBA8EAE-BF5A-486C-A8C5-ECC9F3942E4B}">
                <a14:imgProps xmlns:a14="http://schemas.microsoft.com/office/drawing/2010/main">
                  <a14:imgLayer r:embed="rId8">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7356416" y="4797328"/>
            <a:ext cx="2484000" cy="1584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表格 9"/>
          <p:cNvGraphicFramePr>
            <a:graphicFrameLocks noGrp="1"/>
          </p:cNvGraphicFramePr>
          <p:nvPr>
            <p:extLst>
              <p:ext uri="{D42A27DB-BD31-4B8C-83A1-F6EECF244321}">
                <p14:modId xmlns:p14="http://schemas.microsoft.com/office/powerpoint/2010/main" val="2018511535"/>
              </p:ext>
            </p:extLst>
          </p:nvPr>
        </p:nvGraphicFramePr>
        <p:xfrm>
          <a:off x="4079774" y="6093296"/>
          <a:ext cx="3528391" cy="548640"/>
        </p:xfrm>
        <a:graphic>
          <a:graphicData uri="http://schemas.openxmlformats.org/drawingml/2006/table">
            <a:tbl>
              <a:tblPr firstRow="1" firstCol="1" bandRow="1"/>
              <a:tblGrid>
                <a:gridCol w="1147057">
                  <a:extLst>
                    <a:ext uri="{9D8B030D-6E8A-4147-A177-3AD203B41FA5}">
                      <a16:colId xmlns:a16="http://schemas.microsoft.com/office/drawing/2014/main" val="20000"/>
                    </a:ext>
                  </a:extLst>
                </a:gridCol>
                <a:gridCol w="1180406">
                  <a:extLst>
                    <a:ext uri="{9D8B030D-6E8A-4147-A177-3AD203B41FA5}">
                      <a16:colId xmlns:a16="http://schemas.microsoft.com/office/drawing/2014/main" val="20001"/>
                    </a:ext>
                  </a:extLst>
                </a:gridCol>
                <a:gridCol w="1200928">
                  <a:extLst>
                    <a:ext uri="{9D8B030D-6E8A-4147-A177-3AD203B41FA5}">
                      <a16:colId xmlns:a16="http://schemas.microsoft.com/office/drawing/2014/main" val="20002"/>
                    </a:ext>
                  </a:extLst>
                </a:gridCol>
              </a:tblGrid>
              <a:tr h="0">
                <a:tc>
                  <a:txBody>
                    <a:bodyPr/>
                    <a:lstStyle/>
                    <a:p>
                      <a:pPr algn="just"/>
                      <a:endParaRPr lang="en-US" sz="1200" kern="100">
                        <a:solidFill>
                          <a:schemeClr val="bg1"/>
                        </a:solidFill>
                        <a:effectLst/>
                        <a:latin typeface="微软雅黑" panose="020B0503020204020204" charset="-122"/>
                        <a:ea typeface="微软雅黑" panose="020B0503020204020204" charset="-122"/>
                        <a:cs typeface="宋体" panose="02010600030101010101" pitchFamily="2" charset="-122"/>
                      </a:endParaRPr>
                    </a:p>
                  </a:txBody>
                  <a:tcPr marL="68580" marR="68580" marT="0" marB="0">
                    <a:lnL>
                      <a:noFill/>
                    </a:lnL>
                    <a:lnR>
                      <a:noFill/>
                    </a:lnR>
                    <a:lnT>
                      <a:noFill/>
                    </a:lnT>
                    <a:lnB>
                      <a:noFill/>
                    </a:lnB>
                    <a:noFill/>
                  </a:tcPr>
                </a:tc>
                <a:tc>
                  <a:txBody>
                    <a:bodyPr/>
                    <a:lstStyle/>
                    <a:p>
                      <a:pPr algn="just"/>
                      <a:endParaRPr lang="en-US" sz="1200" kern="100">
                        <a:solidFill>
                          <a:schemeClr val="bg1"/>
                        </a:solidFill>
                        <a:effectLst/>
                        <a:latin typeface="微软雅黑" panose="020B0503020204020204" charset="-122"/>
                        <a:ea typeface="微软雅黑" panose="020B0503020204020204" charset="-122"/>
                        <a:cs typeface="宋体" panose="02010600030101010101" pitchFamily="2" charset="-122"/>
                      </a:endParaRPr>
                    </a:p>
                  </a:txBody>
                  <a:tcPr marL="68580" marR="68580" marT="0" marB="0">
                    <a:lnL>
                      <a:noFill/>
                    </a:lnL>
                    <a:lnR>
                      <a:noFill/>
                    </a:lnR>
                    <a:lnT>
                      <a:noFill/>
                    </a:lnT>
                    <a:lnB>
                      <a:noFill/>
                    </a:lnB>
                    <a:noFill/>
                  </a:tcPr>
                </a:tc>
                <a:tc>
                  <a:txBody>
                    <a:bodyPr/>
                    <a:lstStyle/>
                    <a:p>
                      <a:pPr algn="just"/>
                      <a:endParaRPr lang="en-US" sz="1200" kern="100">
                        <a:solidFill>
                          <a:schemeClr val="bg1"/>
                        </a:solidFill>
                        <a:effectLst/>
                        <a:latin typeface="微软雅黑" panose="020B0503020204020204" charset="-122"/>
                        <a:ea typeface="微软雅黑" panose="020B0503020204020204" charset="-122"/>
                        <a:cs typeface="宋体" panose="02010600030101010101" pitchFamily="2" charset="-122"/>
                      </a:endParaRPr>
                    </a:p>
                  </a:txBody>
                  <a:tcPr marL="68580" marR="68580" marT="0" marB="0">
                    <a:lnL>
                      <a:noFill/>
                    </a:lnL>
                    <a:lnR>
                      <a:noFill/>
                    </a:lnR>
                    <a:lnT>
                      <a:noFill/>
                    </a:lnT>
                    <a:lnB>
                      <a:noFill/>
                    </a:lnB>
                    <a:noFill/>
                  </a:tcPr>
                </a:tc>
                <a:extLst>
                  <a:ext uri="{0D108BD9-81ED-4DB2-BD59-A6C34878D82A}">
                    <a16:rowId xmlns:a16="http://schemas.microsoft.com/office/drawing/2014/main" val="10000"/>
                  </a:ext>
                </a:extLst>
              </a:tr>
              <a:tr h="118500">
                <a:tc>
                  <a:txBody>
                    <a:bodyPr/>
                    <a:lstStyle/>
                    <a:p>
                      <a:pPr algn="just"/>
                      <a:endParaRPr lang="en-US" sz="1200" kern="100">
                        <a:solidFill>
                          <a:schemeClr val="bg1"/>
                        </a:solidFill>
                        <a:effectLst/>
                        <a:latin typeface="微软雅黑" panose="020B0503020204020204" charset="-122"/>
                        <a:ea typeface="微软雅黑" panose="020B0503020204020204" charset="-122"/>
                        <a:cs typeface="宋体" panose="02010600030101010101" pitchFamily="2" charset="-122"/>
                      </a:endParaRPr>
                    </a:p>
                  </a:txBody>
                  <a:tcPr marL="68580" marR="68580" marT="0" marB="0">
                    <a:lnL>
                      <a:noFill/>
                    </a:lnL>
                    <a:lnR>
                      <a:noFill/>
                    </a:lnR>
                    <a:lnT>
                      <a:noFill/>
                    </a:lnT>
                    <a:lnB>
                      <a:noFill/>
                    </a:lnB>
                    <a:noFill/>
                  </a:tcPr>
                </a:tc>
                <a:tc>
                  <a:txBody>
                    <a:bodyPr/>
                    <a:lstStyle/>
                    <a:p>
                      <a:pPr algn="just"/>
                      <a:endParaRPr lang="en-US" sz="1200" kern="100">
                        <a:solidFill>
                          <a:schemeClr val="bg1"/>
                        </a:solidFill>
                        <a:effectLst/>
                        <a:latin typeface="微软雅黑" panose="020B0503020204020204" charset="-122"/>
                        <a:ea typeface="微软雅黑" panose="020B0503020204020204" charset="-122"/>
                        <a:cs typeface="宋体" panose="02010600030101010101" pitchFamily="2" charset="-122"/>
                      </a:endParaRPr>
                    </a:p>
                  </a:txBody>
                  <a:tcPr marL="68580" marR="68580" marT="0" marB="0">
                    <a:lnL>
                      <a:noFill/>
                    </a:lnL>
                    <a:lnR>
                      <a:noFill/>
                    </a:lnR>
                    <a:lnT>
                      <a:noFill/>
                    </a:lnT>
                    <a:lnB>
                      <a:noFill/>
                    </a:lnB>
                    <a:noFill/>
                  </a:tcPr>
                </a:tc>
                <a:tc>
                  <a:txBody>
                    <a:bodyPr/>
                    <a:lstStyle/>
                    <a:p>
                      <a:pPr algn="just"/>
                      <a:endParaRPr lang="en-US" sz="1200" kern="100">
                        <a:solidFill>
                          <a:schemeClr val="bg1"/>
                        </a:solidFill>
                        <a:effectLst/>
                        <a:latin typeface="微软雅黑" panose="020B0503020204020204" charset="-122"/>
                        <a:ea typeface="微软雅黑" panose="020B0503020204020204" charset="-122"/>
                        <a:cs typeface="宋体" panose="02010600030101010101" pitchFamily="2" charset="-122"/>
                      </a:endParaRPr>
                    </a:p>
                  </a:txBody>
                  <a:tcPr marL="68580" marR="68580" marT="0" marB="0">
                    <a:lnL>
                      <a:noFill/>
                    </a:lnL>
                    <a:lnR>
                      <a:noFill/>
                    </a:lnR>
                    <a:lnT>
                      <a:noFill/>
                    </a:lnT>
                    <a:lnB>
                      <a:noFill/>
                    </a:lnB>
                    <a:noFill/>
                  </a:tcPr>
                </a:tc>
                <a:extLst>
                  <a:ext uri="{0D108BD9-81ED-4DB2-BD59-A6C34878D82A}">
                    <a16:rowId xmlns:a16="http://schemas.microsoft.com/office/drawing/2014/main" val="10001"/>
                  </a:ext>
                </a:extLst>
              </a:tr>
              <a:tr h="0">
                <a:tc gridSpan="3">
                  <a:txBody>
                    <a:bodyPr/>
                    <a:lstStyle/>
                    <a:p>
                      <a:pPr indent="228600" algn="ctr"/>
                      <a:r>
                        <a:rPr lang="zh-CN" sz="1200" kern="100">
                          <a:solidFill>
                            <a:schemeClr val="bg1"/>
                          </a:solidFill>
                          <a:effectLst/>
                          <a:latin typeface="微软雅黑" panose="020B0503020204020204" charset="-122"/>
                          <a:ea typeface="微软雅黑" panose="020B0503020204020204" charset="-122"/>
                          <a:cs typeface="黑体" panose="02010609060101010101" pitchFamily="49" charset="-122"/>
                        </a:rPr>
                        <a:t>图</a:t>
                      </a:r>
                      <a:r>
                        <a:rPr lang="en-US" sz="1200" kern="100">
                          <a:solidFill>
                            <a:schemeClr val="bg1"/>
                          </a:solidFill>
                          <a:effectLst/>
                          <a:latin typeface="微软雅黑" panose="020B0503020204020204" charset="-122"/>
                          <a:ea typeface="微软雅黑" panose="020B0503020204020204" charset="-122"/>
                          <a:cs typeface="黑体" panose="02010609060101010101" pitchFamily="49" charset="-122"/>
                        </a:rPr>
                        <a:t>3-1  </a:t>
                      </a:r>
                      <a:r>
                        <a:rPr lang="zh-CN" sz="1200" kern="100">
                          <a:solidFill>
                            <a:schemeClr val="bg1"/>
                          </a:solidFill>
                          <a:effectLst/>
                          <a:latin typeface="微软雅黑" panose="020B0503020204020204" charset="-122"/>
                          <a:ea typeface="微软雅黑" panose="020B0503020204020204" charset="-122"/>
                          <a:cs typeface="黑体" panose="02010609060101010101" pitchFamily="49" charset="-122"/>
                        </a:rPr>
                        <a:t>锅炉点火系统故障严重影响机组运行</a:t>
                      </a:r>
                      <a:endParaRPr lang="zh-CN" sz="1200" kern="100">
                        <a:solidFill>
                          <a:schemeClr val="bg1"/>
                        </a:solidFill>
                        <a:effectLst/>
                        <a:latin typeface="微软雅黑" panose="020B0503020204020204" charset="-122"/>
                        <a:ea typeface="微软雅黑" panose="020B0503020204020204" charset="-122"/>
                      </a:endParaRPr>
                    </a:p>
                  </a:txBody>
                  <a:tcPr marL="68580" marR="68580" marT="0" marB="0">
                    <a:lnL>
                      <a:noFill/>
                    </a:lnL>
                    <a:lnR>
                      <a:noFill/>
                    </a:lnR>
                    <a:lnT>
                      <a:noFill/>
                    </a:lnT>
                    <a:lnB>
                      <a:noFill/>
                    </a:lnB>
                    <a:noFill/>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2"/>
                  </a:ext>
                </a:extLst>
              </a:tr>
            </a:tbl>
          </a:graphicData>
        </a:graphic>
      </p:graphicFrame>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3"/>
          <p:cNvSpPr txBox="1"/>
          <p:nvPr/>
        </p:nvSpPr>
        <p:spPr>
          <a:xfrm>
            <a:off x="2639616" y="335062"/>
            <a:ext cx="6807200" cy="501650"/>
          </a:xfrm>
          <a:prstGeom prst="rect">
            <a:avLst/>
          </a:prstGeom>
          <a:noFill/>
        </p:spPr>
        <p:txBody>
          <a:bodyPr wrap="square" rtlCol="0">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defTabSz="914400" fontAlgn="auto"/>
            <a:r>
              <a:rPr lang="en-US" altLang="zh-CN" sz="2665" b="1" noProof="1">
                <a:solidFill>
                  <a:srgbClr val="0070C0"/>
                </a:solidFill>
                <a:latin typeface="微软雅黑" panose="020B0503020204020204" charset="-122"/>
                <a:ea typeface="微软雅黑" panose="020B0503020204020204" charset="-122"/>
              </a:rPr>
              <a:t>03</a:t>
            </a:r>
            <a:r>
              <a:rPr lang="zh-CN" altLang="en-US" sz="2665" b="1" noProof="1">
                <a:solidFill>
                  <a:srgbClr val="0070C0"/>
                </a:solidFill>
                <a:latin typeface="微软雅黑" panose="020B0503020204020204" charset="-122"/>
                <a:ea typeface="微软雅黑" panose="020B0503020204020204" charset="-122"/>
              </a:rPr>
              <a:t>选择课题</a:t>
            </a:r>
            <a:endParaRPr lang="en-US" altLang="zh-CN" sz="2665" b="1" noProof="1">
              <a:solidFill>
                <a:srgbClr val="0070C0"/>
              </a:solidFill>
              <a:latin typeface="微软雅黑" panose="020B0503020204020204" charset="-122"/>
              <a:ea typeface="微软雅黑" panose="020B0503020204020204" charset="-122"/>
            </a:endParaRPr>
          </a:p>
        </p:txBody>
      </p:sp>
      <p:sp>
        <p:nvSpPr>
          <p:cNvPr id="7" name="矩形: 圆角 6"/>
          <p:cNvSpPr/>
          <p:nvPr/>
        </p:nvSpPr>
        <p:spPr>
          <a:xfrm>
            <a:off x="4079776" y="1007251"/>
            <a:ext cx="7848872" cy="1773677"/>
          </a:xfrm>
          <a:prstGeom prst="roundRect">
            <a:avLst/>
          </a:prstGeom>
          <a:solidFill>
            <a:srgbClr val="92D050"/>
          </a:solidFill>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nSpc>
                <a:spcPts val="2400"/>
              </a:lnSpc>
            </a:pPr>
            <a:r>
              <a:rPr lang="en-US" altLang="zh-CN" sz="1600" kern="100">
                <a:effectLst/>
                <a:latin typeface="微软雅黑" panose="020B0503020204020204" charset="-122"/>
                <a:ea typeface="微软雅黑" panose="020B0503020204020204" charset="-122"/>
                <a:cs typeface="微软雅黑" panose="020B0503020204020204" charset="-122"/>
              </a:rPr>
              <a:t>      </a:t>
            </a:r>
            <a:r>
              <a:rPr lang="zh-CN" altLang="zh-CN" sz="1600" kern="100">
                <a:effectLst/>
                <a:latin typeface="微软雅黑" panose="020B0503020204020204" charset="-122"/>
                <a:ea typeface="微软雅黑" panose="020B0503020204020204" charset="-122"/>
                <a:cs typeface="微软雅黑" panose="020B0503020204020204" charset="-122"/>
              </a:rPr>
              <a:t>小组成员马奔带领成员宋汪洋、郭浩、李国良、付豪于</a:t>
            </a:r>
            <a:r>
              <a:rPr lang="en-US" altLang="zh-CN" sz="1600" kern="100">
                <a:effectLst/>
                <a:latin typeface="微软雅黑" panose="020B0503020204020204" charset="-122"/>
                <a:ea typeface="微软雅黑" panose="020B0503020204020204" charset="-122"/>
                <a:cs typeface="微软雅黑" panose="020B0503020204020204" charset="-122"/>
              </a:rPr>
              <a:t>2023</a:t>
            </a:r>
            <a:r>
              <a:rPr lang="zh-CN" altLang="zh-CN" sz="1600" kern="100">
                <a:effectLst/>
                <a:latin typeface="微软雅黑" panose="020B0503020204020204" charset="-122"/>
                <a:ea typeface="微软雅黑" panose="020B0503020204020204" charset="-122"/>
                <a:cs typeface="微软雅黑" panose="020B0503020204020204" charset="-122"/>
              </a:rPr>
              <a:t>年</a:t>
            </a:r>
            <a:r>
              <a:rPr lang="en-US" altLang="zh-CN" sz="1600" kern="100">
                <a:effectLst/>
                <a:latin typeface="微软雅黑" panose="020B0503020204020204" charset="-122"/>
                <a:ea typeface="微软雅黑" panose="020B0503020204020204" charset="-122"/>
                <a:cs typeface="微软雅黑" panose="020B0503020204020204" charset="-122"/>
              </a:rPr>
              <a:t>03</a:t>
            </a:r>
            <a:r>
              <a:rPr lang="zh-CN" altLang="zh-CN" sz="1600" kern="100">
                <a:effectLst/>
                <a:latin typeface="微软雅黑" panose="020B0503020204020204" charset="-122"/>
                <a:ea typeface="微软雅黑" panose="020B0503020204020204" charset="-122"/>
                <a:cs typeface="微软雅黑" panose="020B0503020204020204" charset="-122"/>
              </a:rPr>
              <a:t>月</a:t>
            </a:r>
            <a:r>
              <a:rPr lang="en-US" altLang="zh-CN" sz="1600" kern="100">
                <a:effectLst/>
                <a:latin typeface="微软雅黑" panose="020B0503020204020204" charset="-122"/>
                <a:ea typeface="微软雅黑" panose="020B0503020204020204" charset="-122"/>
                <a:cs typeface="微软雅黑" panose="020B0503020204020204" charset="-122"/>
              </a:rPr>
              <a:t>11</a:t>
            </a:r>
            <a:r>
              <a:rPr lang="zh-CN" altLang="zh-CN" sz="1600" kern="100">
                <a:effectLst/>
                <a:latin typeface="微软雅黑" panose="020B0503020204020204" charset="-122"/>
                <a:ea typeface="微软雅黑" panose="020B0503020204020204" charset="-122"/>
                <a:cs typeface="微软雅黑" panose="020B0503020204020204" charset="-122"/>
              </a:rPr>
              <a:t>日～</a:t>
            </a:r>
            <a:r>
              <a:rPr lang="en-US" altLang="zh-CN" sz="1600" kern="100">
                <a:effectLst/>
                <a:latin typeface="微软雅黑" panose="020B0503020204020204" charset="-122"/>
                <a:ea typeface="微软雅黑" panose="020B0503020204020204" charset="-122"/>
                <a:cs typeface="微软雅黑" panose="020B0503020204020204" charset="-122"/>
              </a:rPr>
              <a:t>04</a:t>
            </a:r>
            <a:r>
              <a:rPr lang="zh-CN" altLang="zh-CN" sz="1600" kern="100">
                <a:effectLst/>
                <a:latin typeface="微软雅黑" panose="020B0503020204020204" charset="-122"/>
                <a:ea typeface="微软雅黑" panose="020B0503020204020204" charset="-122"/>
                <a:cs typeface="微软雅黑" panose="020B0503020204020204" charset="-122"/>
              </a:rPr>
              <a:t>月</a:t>
            </a:r>
            <a:r>
              <a:rPr lang="en-US" altLang="zh-CN" sz="1600" kern="100">
                <a:effectLst/>
                <a:latin typeface="微软雅黑" panose="020B0503020204020204" charset="-122"/>
                <a:ea typeface="微软雅黑" panose="020B0503020204020204" charset="-122"/>
                <a:cs typeface="微软雅黑" panose="020B0503020204020204" charset="-122"/>
              </a:rPr>
              <a:t>10</a:t>
            </a:r>
            <a:r>
              <a:rPr lang="zh-CN" altLang="zh-CN" sz="1600" kern="100">
                <a:effectLst/>
                <a:latin typeface="微软雅黑" panose="020B0503020204020204" charset="-122"/>
                <a:ea typeface="微软雅黑" panose="020B0503020204020204" charset="-122"/>
                <a:cs typeface="微软雅黑" panose="020B0503020204020204" charset="-122"/>
              </a:rPr>
              <a:t>日对同为调试参建的周口项目、曹妃甸项目、沧州项目、济源项目的锅炉点火系统故障率进行了调查。统计了在</a:t>
            </a:r>
            <a:r>
              <a:rPr lang="zh-CN" altLang="zh-CN" sz="1600" kern="100">
                <a:effectLst/>
                <a:highlight>
                  <a:srgbClr val="00FFFF"/>
                </a:highlight>
                <a:latin typeface="微软雅黑" panose="020B0503020204020204" charset="-122"/>
                <a:ea typeface="微软雅黑" panose="020B0503020204020204" charset="-122"/>
                <a:cs typeface="微软雅黑" panose="020B0503020204020204" charset="-122"/>
              </a:rPr>
              <a:t>一个月</a:t>
            </a:r>
            <a:r>
              <a:rPr lang="zh-CN" altLang="zh-CN" sz="1600" kern="100">
                <a:effectLst/>
                <a:latin typeface="微软雅黑" panose="020B0503020204020204" charset="-122"/>
                <a:ea typeface="微软雅黑" panose="020B0503020204020204" charset="-122"/>
                <a:cs typeface="微软雅黑" panose="020B0503020204020204" charset="-122"/>
              </a:rPr>
              <a:t>试运行期间，锅炉点火系统发生的故障率。经统计，锅炉点火系统运行平均故障率为</a:t>
            </a:r>
            <a:r>
              <a:rPr lang="en-US" altLang="zh-CN" sz="1600" kern="100">
                <a:effectLst/>
                <a:highlight>
                  <a:srgbClr val="00FFFF"/>
                </a:highlight>
                <a:latin typeface="微软雅黑" panose="020B0503020204020204" charset="-122"/>
                <a:ea typeface="微软雅黑" panose="020B0503020204020204" charset="-122"/>
                <a:cs typeface="微软雅黑" panose="020B0503020204020204" charset="-122"/>
              </a:rPr>
              <a:t>7.38%</a:t>
            </a:r>
            <a:r>
              <a:rPr lang="zh-CN" altLang="zh-CN" sz="1600" kern="100">
                <a:effectLst/>
                <a:latin typeface="微软雅黑" panose="020B0503020204020204" charset="-122"/>
                <a:ea typeface="微软雅黑" panose="020B0503020204020204" charset="-122"/>
                <a:cs typeface="微软雅黑" panose="020B0503020204020204" charset="-122"/>
              </a:rPr>
              <a:t>，不符合业主单位的要求，调试质量亟待提高。</a:t>
            </a:r>
          </a:p>
        </p:txBody>
      </p:sp>
      <p:grpSp>
        <p:nvGrpSpPr>
          <p:cNvPr id="8" name="Group 7"/>
          <p:cNvGrpSpPr/>
          <p:nvPr/>
        </p:nvGrpSpPr>
        <p:grpSpPr>
          <a:xfrm>
            <a:off x="217677" y="980728"/>
            <a:ext cx="3862099" cy="1728192"/>
            <a:chOff x="6476153" y="1380204"/>
            <a:chExt cx="4852288" cy="1955061"/>
          </a:xfrm>
        </p:grpSpPr>
        <p:sp>
          <p:nvSpPr>
            <p:cNvPr id="14" name="Rounded Rectangle 2"/>
            <p:cNvSpPr/>
            <p:nvPr/>
          </p:nvSpPr>
          <p:spPr>
            <a:xfrm>
              <a:off x="7652914" y="1428015"/>
              <a:ext cx="3675527" cy="1907250"/>
            </a:xfrm>
            <a:prstGeom prst="rightArrowCallou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zh-CN" altLang="en-US" sz="2000">
                  <a:solidFill>
                    <a:schemeClr val="bg1"/>
                  </a:solidFill>
                  <a:latin typeface="微软雅黑" panose="020B0503020204020204" charset="-122"/>
                  <a:ea typeface="微软雅黑" panose="020B0503020204020204" charset="-122"/>
                  <a:cs typeface="+mn-ea"/>
                  <a:sym typeface="+mn-lt"/>
                </a:rPr>
                <a:t>质量现状</a:t>
              </a:r>
              <a:endParaRPr lang="en-US" sz="2000" dirty="0">
                <a:cs typeface="+mn-ea"/>
                <a:sym typeface="+mn-lt"/>
              </a:endParaRPr>
            </a:p>
          </p:txBody>
        </p:sp>
        <p:sp>
          <p:nvSpPr>
            <p:cNvPr id="15" name="Freeform 5"/>
            <p:cNvSpPr/>
            <p:nvPr/>
          </p:nvSpPr>
          <p:spPr>
            <a:xfrm>
              <a:off x="6476153" y="1380204"/>
              <a:ext cx="1176761" cy="1907250"/>
            </a:xfrm>
            <a:prstGeom prst="rightArrowCallou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zh-CN" altLang="en-US" sz="2000" b="1" dirty="0">
                  <a:solidFill>
                    <a:srgbClr val="FF0000"/>
                  </a:solidFill>
                  <a:latin typeface="微软雅黑" panose="020B0503020204020204" pitchFamily="34" charset="-122"/>
                  <a:ea typeface="微软雅黑" panose="020B0503020204020204" pitchFamily="34" charset="-122"/>
                  <a:cs typeface="+mn-ea"/>
                  <a:sym typeface="+mn-lt"/>
                </a:rPr>
                <a:t>选</a:t>
              </a:r>
              <a:endParaRPr lang="en-US" altLang="zh-CN" sz="2000" b="1" dirty="0">
                <a:solidFill>
                  <a:srgbClr val="FF0000"/>
                </a:solidFill>
                <a:latin typeface="微软雅黑" panose="020B0503020204020204" pitchFamily="34" charset="-122"/>
                <a:ea typeface="微软雅黑" panose="020B0503020204020204" pitchFamily="34" charset="-122"/>
                <a:cs typeface="+mn-ea"/>
                <a:sym typeface="+mn-lt"/>
              </a:endParaRPr>
            </a:p>
            <a:p>
              <a:pPr algn="ctr"/>
              <a:r>
                <a:rPr lang="zh-CN" altLang="en-US" sz="2000" b="1" dirty="0">
                  <a:solidFill>
                    <a:srgbClr val="FF0000"/>
                  </a:solidFill>
                  <a:latin typeface="微软雅黑" panose="020B0503020204020204" pitchFamily="34" charset="-122"/>
                  <a:ea typeface="微软雅黑" panose="020B0503020204020204" pitchFamily="34" charset="-122"/>
                  <a:cs typeface="+mn-ea"/>
                  <a:sym typeface="+mn-lt"/>
                </a:rPr>
                <a:t>题</a:t>
              </a:r>
              <a:endParaRPr lang="en-US" altLang="zh-CN" sz="2000" b="1" dirty="0">
                <a:solidFill>
                  <a:srgbClr val="FF0000"/>
                </a:solidFill>
                <a:latin typeface="微软雅黑" panose="020B0503020204020204" pitchFamily="34" charset="-122"/>
                <a:ea typeface="微软雅黑" panose="020B0503020204020204" pitchFamily="34" charset="-122"/>
                <a:cs typeface="+mn-ea"/>
                <a:sym typeface="+mn-lt"/>
              </a:endParaRPr>
            </a:p>
            <a:p>
              <a:pPr algn="ctr"/>
              <a:r>
                <a:rPr lang="zh-CN" altLang="en-US" sz="2000" b="1" dirty="0">
                  <a:solidFill>
                    <a:srgbClr val="FF0000"/>
                  </a:solidFill>
                  <a:latin typeface="微软雅黑" panose="020B0503020204020204" pitchFamily="34" charset="-122"/>
                  <a:ea typeface="微软雅黑" panose="020B0503020204020204" pitchFamily="34" charset="-122"/>
                  <a:cs typeface="+mn-ea"/>
                  <a:sym typeface="+mn-lt"/>
                </a:rPr>
                <a:t>理</a:t>
              </a:r>
              <a:endParaRPr lang="en-US" altLang="zh-CN" sz="2000" b="1" dirty="0">
                <a:solidFill>
                  <a:srgbClr val="FF0000"/>
                </a:solidFill>
                <a:latin typeface="微软雅黑" panose="020B0503020204020204" pitchFamily="34" charset="-122"/>
                <a:ea typeface="微软雅黑" panose="020B0503020204020204" pitchFamily="34" charset="-122"/>
                <a:cs typeface="+mn-ea"/>
                <a:sym typeface="+mn-lt"/>
              </a:endParaRPr>
            </a:p>
            <a:p>
              <a:pPr algn="ctr"/>
              <a:r>
                <a:rPr lang="zh-CN" altLang="en-US" sz="2000" b="1" dirty="0">
                  <a:solidFill>
                    <a:srgbClr val="FF0000"/>
                  </a:solidFill>
                  <a:latin typeface="微软雅黑" panose="020B0503020204020204" pitchFamily="34" charset="-122"/>
                  <a:ea typeface="微软雅黑" panose="020B0503020204020204" pitchFamily="34" charset="-122"/>
                  <a:cs typeface="+mn-ea"/>
                  <a:sym typeface="+mn-lt"/>
                </a:rPr>
                <a:t>由</a:t>
              </a:r>
              <a:endParaRPr lang="en-US" altLang="zh-CN" sz="2000" b="1" dirty="0">
                <a:solidFill>
                  <a:srgbClr val="FF0000"/>
                </a:solidFill>
                <a:latin typeface="微软雅黑" panose="020B0503020204020204" pitchFamily="34" charset="-122"/>
                <a:ea typeface="微软雅黑" panose="020B0503020204020204" pitchFamily="34" charset="-122"/>
                <a:cs typeface="+mn-ea"/>
                <a:sym typeface="+mn-lt"/>
              </a:endParaRPr>
            </a:p>
            <a:p>
              <a:pPr algn="ctr"/>
              <a:r>
                <a:rPr lang="zh-CN" altLang="en-US" sz="2000" b="1">
                  <a:solidFill>
                    <a:srgbClr val="FF0000"/>
                  </a:solidFill>
                  <a:latin typeface="微软雅黑" panose="020B0503020204020204" pitchFamily="34" charset="-122"/>
                  <a:ea typeface="微软雅黑" panose="020B0503020204020204" pitchFamily="34" charset="-122"/>
                  <a:cs typeface="+mn-ea"/>
                  <a:sym typeface="+mn-lt"/>
                </a:rPr>
                <a:t>二</a:t>
              </a:r>
              <a:endParaRPr lang="en-US" sz="2000" b="1" dirty="0">
                <a:solidFill>
                  <a:srgbClr val="FF0000"/>
                </a:solidFill>
                <a:latin typeface="微软雅黑" panose="020B0503020204020204" pitchFamily="34" charset="-122"/>
                <a:ea typeface="微软雅黑" panose="020B0503020204020204" pitchFamily="34" charset="-122"/>
                <a:cs typeface="+mn-ea"/>
                <a:sym typeface="+mn-lt"/>
              </a:endParaRPr>
            </a:p>
          </p:txBody>
        </p:sp>
      </p:grpSp>
      <p:pic>
        <p:nvPicPr>
          <p:cNvPr id="2" name="图片 1"/>
          <p:cNvPicPr>
            <a:picLocks/>
          </p:cNvPicPr>
          <p:nvPr/>
        </p:nvPicPr>
        <p:blipFill>
          <a:blip r:embed="rId2" cstate="print">
            <a:extLst>
              <a:ext uri="{28A0092B-C50C-407E-A947-70E740481C1C}">
                <a14:useLocalDpi xmlns:a14="http://schemas.microsoft.com/office/drawing/2010/main" val="0"/>
              </a:ext>
            </a:extLst>
          </a:blip>
          <a:srcRect/>
          <a:stretch>
            <a:fillRect/>
          </a:stretch>
        </p:blipFill>
        <p:spPr>
          <a:xfrm>
            <a:off x="124177" y="3002605"/>
            <a:ext cx="1800000" cy="1224000"/>
          </a:xfrm>
          <a:prstGeom prst="rect">
            <a:avLst/>
          </a:prstGeom>
        </p:spPr>
      </p:pic>
      <p:pic>
        <p:nvPicPr>
          <p:cNvPr id="3" name="图片 2"/>
          <p:cNvPicPr>
            <a:picLocks/>
          </p:cNvPicPr>
          <p:nvPr/>
        </p:nvPicPr>
        <p:blipFill>
          <a:blip r:embed="rId3" cstate="print">
            <a:extLst>
              <a:ext uri="{28A0092B-C50C-407E-A947-70E740481C1C}">
                <a14:useLocalDpi xmlns:a14="http://schemas.microsoft.com/office/drawing/2010/main" val="0"/>
              </a:ext>
            </a:extLst>
          </a:blip>
          <a:srcRect/>
          <a:stretch>
            <a:fillRect/>
          </a:stretch>
        </p:blipFill>
        <p:spPr>
          <a:xfrm>
            <a:off x="124177" y="4293232"/>
            <a:ext cx="1800000" cy="1224000"/>
          </a:xfrm>
          <a:prstGeom prst="rect">
            <a:avLst/>
          </a:prstGeom>
        </p:spPr>
      </p:pic>
      <p:sp>
        <p:nvSpPr>
          <p:cNvPr id="10" name="文本框 99"/>
          <p:cNvSpPr txBox="1"/>
          <p:nvPr/>
        </p:nvSpPr>
        <p:spPr>
          <a:xfrm>
            <a:off x="-96687" y="5558010"/>
            <a:ext cx="2304255"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dirty="0">
                <a:latin typeface="微软雅黑" panose="020B0503020204020204" charset="-122"/>
                <a:ea typeface="微软雅黑" panose="020B0503020204020204" charset="-122"/>
                <a:cs typeface="宋体" panose="02010600030101010101" pitchFamily="2" charset="-122"/>
              </a:rPr>
              <a:t>图</a:t>
            </a:r>
            <a:r>
              <a:rPr lang="en-US" sz="1200" dirty="0">
                <a:latin typeface="微软雅黑" panose="020B0503020204020204" charset="-122"/>
                <a:ea typeface="微软雅黑" panose="020B0503020204020204" charset="-122"/>
                <a:cs typeface="宋体" panose="02010600030101010101" pitchFamily="2" charset="-122"/>
              </a:rPr>
              <a:t>3-1  </a:t>
            </a:r>
            <a:r>
              <a:rPr lang="zh-CN" altLang="en-US" sz="1200" dirty="0">
                <a:latin typeface="微软雅黑" panose="020B0503020204020204" charset="-122"/>
                <a:ea typeface="微软雅黑" panose="020B0503020204020204" charset="-122"/>
                <a:cs typeface="宋体" panose="02010600030101010101" pitchFamily="2" charset="-122"/>
              </a:rPr>
              <a:t>试运行期间缺陷</a:t>
            </a:r>
            <a:r>
              <a:rPr lang="zh-CN" sz="1200" dirty="0">
                <a:latin typeface="微软雅黑" panose="020B0503020204020204" charset="-122"/>
                <a:ea typeface="微软雅黑" panose="020B0503020204020204" charset="-122"/>
                <a:cs typeface="宋体" panose="02010600030101010101" pitchFamily="2" charset="-122"/>
              </a:rPr>
              <a:t>统计表</a:t>
            </a:r>
            <a:endParaRPr lang="zh-CN" altLang="en-US" sz="1200" dirty="0">
              <a:latin typeface="微软雅黑" panose="020B0503020204020204" charset="-122"/>
              <a:ea typeface="微软雅黑" panose="020B0503020204020204" charset="-122"/>
              <a:cs typeface="宋体" panose="02010600030101010101" pitchFamily="2" charset="-122"/>
            </a:endParaRPr>
          </a:p>
        </p:txBody>
      </p:sp>
      <p:sp>
        <p:nvSpPr>
          <p:cNvPr id="4" name="文本框 3"/>
          <p:cNvSpPr txBox="1"/>
          <p:nvPr/>
        </p:nvSpPr>
        <p:spPr>
          <a:xfrm>
            <a:off x="6778655" y="5744289"/>
            <a:ext cx="4304117"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sz="1200" b="0">
                <a:latin typeface="微软雅黑" panose="020B0503020204020204" charset="-122"/>
                <a:ea typeface="微软雅黑" panose="020B0503020204020204" charset="-122"/>
                <a:cs typeface="宋体" panose="02010600030101010101" pitchFamily="2" charset="-122"/>
              </a:rPr>
              <a:t>制</a:t>
            </a:r>
            <a:r>
              <a:rPr lang="zh-CN" altLang="en-US" sz="1200" b="0">
                <a:latin typeface="微软雅黑" panose="020B0503020204020204" charset="-122"/>
                <a:ea typeface="微软雅黑" panose="020B0503020204020204" charset="-122"/>
                <a:cs typeface="宋体" panose="02010600030101010101" pitchFamily="2" charset="-122"/>
              </a:rPr>
              <a:t>图</a:t>
            </a:r>
            <a:r>
              <a:rPr lang="zh-CN" sz="1200" b="0">
                <a:latin typeface="微软雅黑" panose="020B0503020204020204" charset="-122"/>
                <a:ea typeface="微软雅黑" panose="020B0503020204020204" charset="-122"/>
                <a:cs typeface="宋体" panose="02010600030101010101" pitchFamily="2" charset="-122"/>
              </a:rPr>
              <a:t>：</a:t>
            </a:r>
            <a:r>
              <a:rPr lang="zh-CN" altLang="en-US" sz="1200" b="0">
                <a:latin typeface="微软雅黑" panose="020B0503020204020204" charset="-122"/>
                <a:ea typeface="微软雅黑" panose="020B0503020204020204" charset="-122"/>
                <a:cs typeface="宋体" panose="02010600030101010101" pitchFamily="2" charset="-122"/>
              </a:rPr>
              <a:t>李国良</a:t>
            </a:r>
            <a:r>
              <a:rPr lang="en-US" sz="1200" b="0">
                <a:latin typeface="微软雅黑" panose="020B0503020204020204" charset="-122"/>
                <a:ea typeface="微软雅黑" panose="020B0503020204020204" charset="-122"/>
                <a:cs typeface="宋体" panose="02010600030101010101" pitchFamily="2" charset="-122"/>
              </a:rPr>
              <a:t>               </a:t>
            </a:r>
            <a:r>
              <a:rPr lang="zh-CN" altLang="en-US" sz="1200">
                <a:latin typeface="微软雅黑" panose="020B0503020204020204" charset="-122"/>
                <a:ea typeface="微软雅黑" panose="020B0503020204020204" charset="-122"/>
                <a:cs typeface="宋体" panose="02010600030101010101" pitchFamily="2" charset="-122"/>
              </a:rPr>
              <a:t>日期</a:t>
            </a:r>
            <a:r>
              <a:rPr lang="zh-CN" sz="1200" b="0">
                <a:latin typeface="微软雅黑" panose="020B0503020204020204" charset="-122"/>
                <a:ea typeface="微软雅黑" panose="020B0503020204020204" charset="-122"/>
                <a:cs typeface="宋体" panose="02010600030101010101" pitchFamily="2" charset="-122"/>
              </a:rPr>
              <a:t>：</a:t>
            </a:r>
            <a:r>
              <a:rPr lang="en-US" sz="1200" b="0">
                <a:latin typeface="微软雅黑" panose="020B0503020204020204" charset="-122"/>
                <a:ea typeface="微软雅黑" panose="020B0503020204020204" charset="-122"/>
                <a:cs typeface="宋体" panose="02010600030101010101" pitchFamily="2" charset="-122"/>
              </a:rPr>
              <a:t>2023</a:t>
            </a:r>
            <a:r>
              <a:rPr lang="zh-CN" sz="1200" b="0">
                <a:latin typeface="微软雅黑" panose="020B0503020204020204" charset="-122"/>
                <a:ea typeface="微软雅黑" panose="020B0503020204020204" charset="-122"/>
                <a:cs typeface="宋体" panose="02010600030101010101" pitchFamily="2" charset="-122"/>
              </a:rPr>
              <a:t>年</a:t>
            </a:r>
            <a:r>
              <a:rPr lang="en-US" sz="1200" b="0">
                <a:latin typeface="微软雅黑" panose="020B0503020204020204" charset="-122"/>
                <a:ea typeface="微软雅黑" panose="020B0503020204020204" charset="-122"/>
                <a:cs typeface="宋体" panose="02010600030101010101" pitchFamily="2" charset="-122"/>
              </a:rPr>
              <a:t>04</a:t>
            </a:r>
            <a:r>
              <a:rPr lang="zh-CN" sz="1200" b="0">
                <a:latin typeface="微软雅黑" panose="020B0503020204020204" charset="-122"/>
                <a:ea typeface="微软雅黑" panose="020B0503020204020204" charset="-122"/>
                <a:cs typeface="宋体" panose="02010600030101010101" pitchFamily="2" charset="-122"/>
              </a:rPr>
              <a:t>月</a:t>
            </a:r>
            <a:r>
              <a:rPr lang="en-US" altLang="zh-CN" sz="1200" b="0">
                <a:latin typeface="微软雅黑" panose="020B0503020204020204" charset="-122"/>
                <a:ea typeface="微软雅黑" panose="020B0503020204020204" charset="-122"/>
                <a:cs typeface="宋体" panose="02010600030101010101" pitchFamily="2" charset="-122"/>
              </a:rPr>
              <a:t>10</a:t>
            </a:r>
            <a:r>
              <a:rPr lang="zh-CN" sz="1200" b="0">
                <a:latin typeface="微软雅黑" panose="020B0503020204020204" charset="-122"/>
                <a:ea typeface="微软雅黑" panose="020B0503020204020204" charset="-122"/>
                <a:cs typeface="宋体" panose="02010600030101010101" pitchFamily="2" charset="-122"/>
              </a:rPr>
              <a:t>日</a:t>
            </a:r>
            <a:endParaRPr lang="zh-CN" altLang="en-US" sz="1200" b="0" dirty="0">
              <a:latin typeface="微软雅黑" panose="020B0503020204020204" charset="-122"/>
              <a:ea typeface="微软雅黑" panose="020B0503020204020204" charset="-122"/>
              <a:cs typeface="宋体" panose="02010600030101010101" pitchFamily="2" charset="-122"/>
            </a:endParaRPr>
          </a:p>
        </p:txBody>
      </p:sp>
      <p:graphicFrame>
        <p:nvGraphicFramePr>
          <p:cNvPr id="9" name="表格 8"/>
          <p:cNvGraphicFramePr>
            <a:graphicFrameLocks noGrp="1"/>
          </p:cNvGraphicFramePr>
          <p:nvPr>
            <p:extLst>
              <p:ext uri="{D42A27DB-BD31-4B8C-83A1-F6EECF244321}">
                <p14:modId xmlns:p14="http://schemas.microsoft.com/office/powerpoint/2010/main" val="3342711902"/>
              </p:ext>
            </p:extLst>
          </p:nvPr>
        </p:nvGraphicFramePr>
        <p:xfrm>
          <a:off x="2063552" y="3350070"/>
          <a:ext cx="3744418" cy="2193116"/>
        </p:xfrm>
        <a:graphic>
          <a:graphicData uri="http://schemas.openxmlformats.org/drawingml/2006/table">
            <a:tbl>
              <a:tblPr firstRow="1" firstCol="1" bandRow="1"/>
              <a:tblGrid>
                <a:gridCol w="311793">
                  <a:extLst>
                    <a:ext uri="{9D8B030D-6E8A-4147-A177-3AD203B41FA5}">
                      <a16:colId xmlns:a16="http://schemas.microsoft.com/office/drawing/2014/main" val="20000"/>
                    </a:ext>
                  </a:extLst>
                </a:gridCol>
                <a:gridCol w="686276">
                  <a:extLst>
                    <a:ext uri="{9D8B030D-6E8A-4147-A177-3AD203B41FA5}">
                      <a16:colId xmlns:a16="http://schemas.microsoft.com/office/drawing/2014/main" val="20001"/>
                    </a:ext>
                  </a:extLst>
                </a:gridCol>
                <a:gridCol w="658115">
                  <a:extLst>
                    <a:ext uri="{9D8B030D-6E8A-4147-A177-3AD203B41FA5}">
                      <a16:colId xmlns:a16="http://schemas.microsoft.com/office/drawing/2014/main" val="20002"/>
                    </a:ext>
                  </a:extLst>
                </a:gridCol>
                <a:gridCol w="648072">
                  <a:extLst>
                    <a:ext uri="{9D8B030D-6E8A-4147-A177-3AD203B41FA5}">
                      <a16:colId xmlns:a16="http://schemas.microsoft.com/office/drawing/2014/main" val="20003"/>
                    </a:ext>
                  </a:extLst>
                </a:gridCol>
                <a:gridCol w="753471">
                  <a:extLst>
                    <a:ext uri="{9D8B030D-6E8A-4147-A177-3AD203B41FA5}">
                      <a16:colId xmlns:a16="http://schemas.microsoft.com/office/drawing/2014/main" val="20004"/>
                    </a:ext>
                  </a:extLst>
                </a:gridCol>
                <a:gridCol w="686691">
                  <a:extLst>
                    <a:ext uri="{9D8B030D-6E8A-4147-A177-3AD203B41FA5}">
                      <a16:colId xmlns:a16="http://schemas.microsoft.com/office/drawing/2014/main" val="20005"/>
                    </a:ext>
                  </a:extLst>
                </a:gridCol>
              </a:tblGrid>
              <a:tr h="653666">
                <a:tc>
                  <a:txBody>
                    <a:bodyPr/>
                    <a:lstStyle/>
                    <a:p>
                      <a:pPr algn="ctr"/>
                      <a:r>
                        <a:rPr lang="zh-CN" sz="1050" b="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序号</a:t>
                      </a:r>
                      <a:endParaRPr lang="zh-CN" sz="1050" b="1">
                        <a:effectLst/>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9CC2E5"/>
                    </a:solidFill>
                  </a:tcPr>
                </a:tc>
                <a:tc>
                  <a:txBody>
                    <a:bodyPr/>
                    <a:lstStyle/>
                    <a:p>
                      <a:pPr algn="ctr"/>
                      <a:r>
                        <a:rPr lang="zh-CN" sz="1050" b="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名称</a:t>
                      </a:r>
                      <a:endParaRPr lang="zh-CN" sz="1050" b="1">
                        <a:effectLst/>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9CC2E5"/>
                    </a:solidFill>
                  </a:tcPr>
                </a:tc>
                <a:tc>
                  <a:txBody>
                    <a:bodyPr/>
                    <a:lstStyle/>
                    <a:p>
                      <a:pPr algn="ctr"/>
                      <a:r>
                        <a:rPr lang="zh-CN" sz="1050" b="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时间</a:t>
                      </a:r>
                      <a:endParaRPr lang="zh-CN" sz="1050" b="1">
                        <a:effectLst/>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9CC2E5"/>
                    </a:solidFill>
                  </a:tcPr>
                </a:tc>
                <a:tc>
                  <a:txBody>
                    <a:bodyPr/>
                    <a:lstStyle/>
                    <a:p>
                      <a:pPr algn="ctr"/>
                      <a:r>
                        <a:rPr lang="zh-CN" sz="1050" b="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总缺陷单数量</a:t>
                      </a:r>
                      <a:endParaRPr lang="zh-CN" sz="1050" b="1">
                        <a:effectLst/>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9CC2E5"/>
                    </a:solidFill>
                  </a:tcPr>
                </a:tc>
                <a:tc>
                  <a:txBody>
                    <a:bodyPr/>
                    <a:lstStyle/>
                    <a:p>
                      <a:pPr algn="ctr"/>
                      <a:r>
                        <a:rPr lang="zh-CN" sz="1050" b="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锅炉点火系统缺陷单数量</a:t>
                      </a:r>
                      <a:endParaRPr lang="zh-CN" sz="1050" b="1">
                        <a:effectLst/>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9CC2E5"/>
                    </a:solidFill>
                  </a:tcPr>
                </a:tc>
                <a:tc>
                  <a:txBody>
                    <a:bodyPr/>
                    <a:lstStyle/>
                    <a:p>
                      <a:pPr algn="ctr"/>
                      <a:r>
                        <a:rPr lang="zh-CN" sz="1050" b="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故障率</a:t>
                      </a:r>
                      <a:endParaRPr lang="zh-CN" sz="1050" b="1">
                        <a:effectLst/>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9CC2E5"/>
                    </a:solidFill>
                  </a:tcPr>
                </a:tc>
                <a:extLst>
                  <a:ext uri="{0D108BD9-81ED-4DB2-BD59-A6C34878D82A}">
                    <a16:rowId xmlns:a16="http://schemas.microsoft.com/office/drawing/2014/main" val="10000"/>
                  </a:ext>
                </a:extLst>
              </a:tr>
              <a:tr h="326833">
                <a:tc>
                  <a:txBody>
                    <a:bodyPr/>
                    <a:lstStyle/>
                    <a:p>
                      <a:pPr algn="ctr"/>
                      <a:r>
                        <a:rPr lang="en-US" sz="1050" b="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01</a:t>
                      </a:r>
                      <a:endParaRPr lang="zh-CN" sz="1050" b="1">
                        <a:effectLst/>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algn="ctr"/>
                      <a:r>
                        <a:rPr lang="zh-CN" sz="1050" b="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周口项目</a:t>
                      </a:r>
                      <a:endParaRPr lang="zh-CN" sz="1050" b="1">
                        <a:effectLst/>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algn="ctr"/>
                      <a:r>
                        <a:rPr lang="en-US" sz="1050" b="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a:t>
                      </a:r>
                      <a:r>
                        <a:rPr lang="zh-CN" sz="1050" b="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个月</a:t>
                      </a:r>
                      <a:endParaRPr lang="zh-CN" sz="1050" b="1">
                        <a:effectLst/>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algn="ctr"/>
                      <a:r>
                        <a:rPr lang="en-US" sz="1050" b="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185</a:t>
                      </a:r>
                      <a:endParaRPr lang="zh-CN" sz="1050" b="1">
                        <a:effectLst/>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algn="ctr"/>
                      <a:r>
                        <a:rPr lang="en-US" sz="1050" b="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13</a:t>
                      </a:r>
                      <a:endParaRPr lang="zh-CN" sz="1050" b="1">
                        <a:effectLst/>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algn="ctr"/>
                      <a:r>
                        <a:rPr lang="en-US" sz="1050" b="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7.03%</a:t>
                      </a:r>
                      <a:endParaRPr lang="zh-CN" sz="1050" b="1">
                        <a:effectLst/>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extLst>
                  <a:ext uri="{0D108BD9-81ED-4DB2-BD59-A6C34878D82A}">
                    <a16:rowId xmlns:a16="http://schemas.microsoft.com/office/drawing/2014/main" val="10001"/>
                  </a:ext>
                </a:extLst>
              </a:tr>
              <a:tr h="326833">
                <a:tc>
                  <a:txBody>
                    <a:bodyPr/>
                    <a:lstStyle/>
                    <a:p>
                      <a:pPr algn="ctr"/>
                      <a:r>
                        <a:rPr lang="en-US" sz="1050" b="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02</a:t>
                      </a:r>
                      <a:endParaRPr lang="zh-CN" sz="1050" b="1">
                        <a:effectLst/>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a:r>
                        <a:rPr lang="zh-CN" sz="1050" b="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曹妃甸</a:t>
                      </a:r>
                      <a:endParaRPr lang="en-US" altLang="zh-CN" sz="1050" b="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endParaRPr>
                    </a:p>
                    <a:p>
                      <a:pPr algn="ctr"/>
                      <a:r>
                        <a:rPr lang="zh-CN" sz="1050" b="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项目</a:t>
                      </a:r>
                      <a:endParaRPr lang="zh-CN" sz="1050" b="1">
                        <a:effectLst/>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a:r>
                        <a:rPr lang="en-US" sz="1050" b="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a:t>
                      </a:r>
                      <a:r>
                        <a:rPr lang="zh-CN" sz="1050" b="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个月</a:t>
                      </a:r>
                      <a:endParaRPr lang="zh-CN" sz="1050" b="1">
                        <a:effectLst/>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a:r>
                        <a:rPr lang="en-US" sz="1050" b="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209</a:t>
                      </a:r>
                      <a:endParaRPr lang="zh-CN" sz="1050" b="1">
                        <a:effectLst/>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a:r>
                        <a:rPr lang="en-US" sz="1050" b="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18</a:t>
                      </a:r>
                      <a:endParaRPr lang="zh-CN" sz="1050" b="1">
                        <a:effectLst/>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a:r>
                        <a:rPr lang="en-US" sz="1050" b="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8.61%</a:t>
                      </a:r>
                      <a:endParaRPr lang="zh-CN" sz="1050" b="1">
                        <a:effectLst/>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extLst>
                  <a:ext uri="{0D108BD9-81ED-4DB2-BD59-A6C34878D82A}">
                    <a16:rowId xmlns:a16="http://schemas.microsoft.com/office/drawing/2014/main" val="10002"/>
                  </a:ext>
                </a:extLst>
              </a:tr>
              <a:tr h="326833">
                <a:tc>
                  <a:txBody>
                    <a:bodyPr/>
                    <a:lstStyle/>
                    <a:p>
                      <a:pPr algn="ctr"/>
                      <a:r>
                        <a:rPr lang="en-US" sz="1050" b="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03</a:t>
                      </a:r>
                      <a:endParaRPr lang="zh-CN" sz="1050" b="1">
                        <a:effectLst/>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algn="ctr"/>
                      <a:r>
                        <a:rPr lang="zh-CN" sz="1050" b="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沧州项目</a:t>
                      </a:r>
                      <a:endParaRPr lang="zh-CN" sz="1050" b="1">
                        <a:effectLst/>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algn="ctr"/>
                      <a:r>
                        <a:rPr lang="en-US" sz="1050" b="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a:t>
                      </a:r>
                      <a:r>
                        <a:rPr lang="zh-CN" sz="1050" b="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个月</a:t>
                      </a:r>
                      <a:endParaRPr lang="zh-CN" sz="1050" b="1">
                        <a:effectLst/>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algn="ctr"/>
                      <a:r>
                        <a:rPr lang="en-US" sz="1050" b="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148</a:t>
                      </a:r>
                      <a:endParaRPr lang="zh-CN" sz="1050" b="1">
                        <a:effectLst/>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algn="ctr"/>
                      <a:r>
                        <a:rPr lang="en-US" sz="1050" b="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a:t>
                      </a:r>
                      <a:endParaRPr lang="zh-CN" sz="1050" b="1">
                        <a:effectLst/>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algn="ctr"/>
                      <a:r>
                        <a:rPr lang="en-US" sz="1050" b="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6.76%</a:t>
                      </a:r>
                      <a:endParaRPr lang="zh-CN" sz="1050" b="1">
                        <a:effectLst/>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extLst>
                  <a:ext uri="{0D108BD9-81ED-4DB2-BD59-A6C34878D82A}">
                    <a16:rowId xmlns:a16="http://schemas.microsoft.com/office/drawing/2014/main" val="10003"/>
                  </a:ext>
                </a:extLst>
              </a:tr>
              <a:tr h="326833">
                <a:tc>
                  <a:txBody>
                    <a:bodyPr/>
                    <a:lstStyle/>
                    <a:p>
                      <a:pPr algn="ctr"/>
                      <a:r>
                        <a:rPr lang="en-US" sz="1050" b="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04</a:t>
                      </a:r>
                      <a:endParaRPr lang="zh-CN" sz="1050" b="1">
                        <a:effectLst/>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a:r>
                        <a:rPr lang="zh-CN" sz="1050" b="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济源项目</a:t>
                      </a:r>
                      <a:endParaRPr lang="zh-CN" sz="1050" b="1">
                        <a:effectLst/>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a:r>
                        <a:rPr lang="en-US" sz="1050" b="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a:t>
                      </a:r>
                      <a:r>
                        <a:rPr lang="zh-CN" sz="1050" b="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个月</a:t>
                      </a:r>
                      <a:endParaRPr lang="zh-CN" sz="1050" b="1">
                        <a:effectLst/>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a:r>
                        <a:rPr lang="en-US" sz="1050" b="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108</a:t>
                      </a:r>
                      <a:endParaRPr lang="zh-CN" sz="1050" b="1">
                        <a:effectLst/>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a:r>
                        <a:rPr lang="en-US" sz="1050" b="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7</a:t>
                      </a:r>
                      <a:endParaRPr lang="zh-CN" sz="1050" b="1">
                        <a:effectLst/>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a:r>
                        <a:rPr lang="en-US" sz="1050" b="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6.48%</a:t>
                      </a:r>
                      <a:endParaRPr lang="zh-CN" sz="1050" b="1">
                        <a:effectLst/>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extLst>
                  <a:ext uri="{0D108BD9-81ED-4DB2-BD59-A6C34878D82A}">
                    <a16:rowId xmlns:a16="http://schemas.microsoft.com/office/drawing/2014/main" val="10004"/>
                  </a:ext>
                </a:extLst>
              </a:tr>
              <a:tr h="232118">
                <a:tc gridSpan="3">
                  <a:txBody>
                    <a:bodyPr/>
                    <a:lstStyle/>
                    <a:p>
                      <a:pPr algn="ctr"/>
                      <a:r>
                        <a:rPr lang="zh-CN" sz="1050" b="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平均</a:t>
                      </a:r>
                      <a:endParaRPr lang="zh-CN" sz="1050" b="1">
                        <a:effectLst/>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hMerge="1">
                  <a:txBody>
                    <a:bodyPr/>
                    <a:lstStyle/>
                    <a:p>
                      <a:endParaRPr lang="zh-CN"/>
                    </a:p>
                  </a:txBody>
                  <a:tcPr/>
                </a:tc>
                <a:tc hMerge="1">
                  <a:txBody>
                    <a:bodyPr/>
                    <a:lstStyle/>
                    <a:p>
                      <a:endParaRPr lang="zh-CN"/>
                    </a:p>
                  </a:txBody>
                  <a:tcPr/>
                </a:tc>
                <a:tc>
                  <a:txBody>
                    <a:bodyPr/>
                    <a:lstStyle/>
                    <a:p>
                      <a:pPr algn="ctr"/>
                      <a:r>
                        <a:rPr lang="en-US" sz="1050" b="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162.5</a:t>
                      </a:r>
                      <a:endParaRPr lang="zh-CN" sz="1050" b="1">
                        <a:effectLst/>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algn="ctr"/>
                      <a:r>
                        <a:rPr lang="en-US" sz="1050" b="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12</a:t>
                      </a:r>
                      <a:endParaRPr lang="zh-CN" sz="1050" b="1">
                        <a:effectLst/>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algn="ctr"/>
                      <a:r>
                        <a:rPr lang="en-US" sz="1050" b="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7.38%</a:t>
                      </a:r>
                      <a:endParaRPr lang="zh-CN" sz="1050" b="1">
                        <a:effectLst/>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extLst>
                  <a:ext uri="{0D108BD9-81ED-4DB2-BD59-A6C34878D82A}">
                    <a16:rowId xmlns:a16="http://schemas.microsoft.com/office/drawing/2014/main" val="10005"/>
                  </a:ext>
                </a:extLst>
              </a:tr>
            </a:tbl>
          </a:graphicData>
        </a:graphic>
      </p:graphicFrame>
      <p:graphicFrame>
        <p:nvGraphicFramePr>
          <p:cNvPr id="16" name="图表 15"/>
          <p:cNvGraphicFramePr/>
          <p:nvPr>
            <p:extLst>
              <p:ext uri="{D42A27DB-BD31-4B8C-83A1-F6EECF244321}">
                <p14:modId xmlns:p14="http://schemas.microsoft.com/office/powerpoint/2010/main" val="1897766695"/>
              </p:ext>
            </p:extLst>
          </p:nvPr>
        </p:nvGraphicFramePr>
        <p:xfrm>
          <a:off x="5951984" y="2852936"/>
          <a:ext cx="5957460" cy="2937455"/>
        </p:xfrm>
        <a:graphic>
          <a:graphicData uri="http://schemas.openxmlformats.org/drawingml/2006/chart">
            <c:chart xmlns:c="http://schemas.openxmlformats.org/drawingml/2006/chart" xmlns:r="http://schemas.openxmlformats.org/officeDocument/2006/relationships" r:id="rId4"/>
          </a:graphicData>
        </a:graphic>
      </p:graphicFrame>
      <p:sp>
        <p:nvSpPr>
          <p:cNvPr id="24" name="文本框 99"/>
          <p:cNvSpPr txBox="1"/>
          <p:nvPr/>
        </p:nvSpPr>
        <p:spPr>
          <a:xfrm>
            <a:off x="1487488" y="3079993"/>
            <a:ext cx="5080000" cy="276999"/>
          </a:xfrm>
          <a:prstGeom prst="rect">
            <a:avLst/>
          </a:prstGeom>
          <a:noFill/>
          <a:ln w="9525">
            <a:noFill/>
          </a:ln>
        </p:spPr>
        <p:txBody>
          <a:bodyPr>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sz="1200">
                <a:latin typeface="微软雅黑" panose="020B0503020204020204" charset="-122"/>
                <a:ea typeface="微软雅黑" panose="020B0503020204020204" charset="-122"/>
                <a:cs typeface="宋体" panose="02010600030101010101" pitchFamily="2" charset="-122"/>
              </a:rPr>
              <a:t>表</a:t>
            </a:r>
            <a:r>
              <a:rPr lang="en-US" sz="1200">
                <a:latin typeface="微软雅黑" panose="020B0503020204020204" charset="-122"/>
                <a:ea typeface="微软雅黑" panose="020B0503020204020204" charset="-122"/>
                <a:cs typeface="宋体" panose="02010600030101010101" pitchFamily="2" charset="-122"/>
              </a:rPr>
              <a:t>3-1</a:t>
            </a:r>
            <a:r>
              <a:rPr lang="zh-CN" altLang="en-US" sz="1200">
                <a:latin typeface="微软雅黑" panose="020B0503020204020204" charset="-122"/>
                <a:ea typeface="微软雅黑" panose="020B0503020204020204" charset="-122"/>
                <a:cs typeface="宋体" panose="02010600030101010101" pitchFamily="2" charset="-122"/>
              </a:rPr>
              <a:t>锅炉点火系统运行故障率统计表</a:t>
            </a:r>
            <a:endParaRPr lang="zh-CN" altLang="en-US" sz="1200" dirty="0">
              <a:latin typeface="微软雅黑" panose="020B0503020204020204" charset="-122"/>
              <a:ea typeface="微软雅黑" panose="020B0503020204020204" charset="-122"/>
              <a:cs typeface="宋体" panose="02010600030101010101" pitchFamily="2" charset="-122"/>
            </a:endParaRPr>
          </a:p>
        </p:txBody>
      </p:sp>
      <p:sp>
        <p:nvSpPr>
          <p:cNvPr id="11" name="文本框 3">
            <a:extLst>
              <a:ext uri="{FF2B5EF4-FFF2-40B4-BE49-F238E27FC236}">
                <a16:creationId xmlns:a16="http://schemas.microsoft.com/office/drawing/2014/main" id="{D2D0AE0C-BDD4-6864-AFA8-51BFF1F63242}"/>
              </a:ext>
            </a:extLst>
          </p:cNvPr>
          <p:cNvSpPr txBox="1"/>
          <p:nvPr/>
        </p:nvSpPr>
        <p:spPr>
          <a:xfrm>
            <a:off x="1786022" y="5543186"/>
            <a:ext cx="4304117"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sz="1200" b="0">
                <a:latin typeface="微软雅黑" panose="020B0503020204020204" charset="-122"/>
                <a:ea typeface="微软雅黑" panose="020B0503020204020204" charset="-122"/>
                <a:cs typeface="宋体" panose="02010600030101010101" pitchFamily="2" charset="-122"/>
              </a:rPr>
              <a:t>制</a:t>
            </a:r>
            <a:r>
              <a:rPr lang="zh-CN" altLang="en-US" sz="1200" b="0">
                <a:latin typeface="微软雅黑" panose="020B0503020204020204" charset="-122"/>
                <a:ea typeface="微软雅黑" panose="020B0503020204020204" charset="-122"/>
                <a:cs typeface="宋体" panose="02010600030101010101" pitchFamily="2" charset="-122"/>
              </a:rPr>
              <a:t>表</a:t>
            </a:r>
            <a:r>
              <a:rPr lang="zh-CN" sz="1200" b="0">
                <a:latin typeface="微软雅黑" panose="020B0503020204020204" charset="-122"/>
                <a:ea typeface="微软雅黑" panose="020B0503020204020204" charset="-122"/>
                <a:cs typeface="宋体" panose="02010600030101010101" pitchFamily="2" charset="-122"/>
              </a:rPr>
              <a:t>：</a:t>
            </a:r>
            <a:r>
              <a:rPr lang="zh-CN" altLang="en-US" sz="1200">
                <a:latin typeface="微软雅黑" panose="020B0503020204020204" charset="-122"/>
                <a:ea typeface="微软雅黑" panose="020B0503020204020204" charset="-122"/>
                <a:cs typeface="宋体" panose="02010600030101010101" pitchFamily="2" charset="-122"/>
              </a:rPr>
              <a:t>李国良</a:t>
            </a:r>
            <a:r>
              <a:rPr lang="en-US" sz="1200" b="0">
                <a:latin typeface="微软雅黑" panose="020B0503020204020204" charset="-122"/>
                <a:ea typeface="微软雅黑" panose="020B0503020204020204" charset="-122"/>
                <a:cs typeface="宋体" panose="02010600030101010101" pitchFamily="2" charset="-122"/>
              </a:rPr>
              <a:t>        </a:t>
            </a:r>
            <a:r>
              <a:rPr lang="zh-CN" altLang="en-US" sz="1200">
                <a:latin typeface="微软雅黑" panose="020B0503020204020204" charset="-122"/>
                <a:ea typeface="微软雅黑" panose="020B0503020204020204" charset="-122"/>
                <a:cs typeface="宋体" panose="02010600030101010101" pitchFamily="2" charset="-122"/>
              </a:rPr>
              <a:t>日期</a:t>
            </a:r>
            <a:r>
              <a:rPr lang="zh-CN" sz="1200" b="0">
                <a:latin typeface="微软雅黑" panose="020B0503020204020204" charset="-122"/>
                <a:ea typeface="微软雅黑" panose="020B0503020204020204" charset="-122"/>
                <a:cs typeface="宋体" panose="02010600030101010101" pitchFamily="2" charset="-122"/>
              </a:rPr>
              <a:t>：</a:t>
            </a:r>
            <a:r>
              <a:rPr lang="en-US" sz="1200" b="0">
                <a:latin typeface="微软雅黑" panose="020B0503020204020204" charset="-122"/>
                <a:ea typeface="微软雅黑" panose="020B0503020204020204" charset="-122"/>
                <a:cs typeface="宋体" panose="02010600030101010101" pitchFamily="2" charset="-122"/>
              </a:rPr>
              <a:t>2023</a:t>
            </a:r>
            <a:r>
              <a:rPr lang="zh-CN" sz="1200" b="0">
                <a:latin typeface="微软雅黑" panose="020B0503020204020204" charset="-122"/>
                <a:ea typeface="微软雅黑" panose="020B0503020204020204" charset="-122"/>
                <a:cs typeface="宋体" panose="02010600030101010101" pitchFamily="2" charset="-122"/>
              </a:rPr>
              <a:t>年</a:t>
            </a:r>
            <a:r>
              <a:rPr lang="en-US" sz="1200" b="0">
                <a:latin typeface="微软雅黑" panose="020B0503020204020204" charset="-122"/>
                <a:ea typeface="微软雅黑" panose="020B0503020204020204" charset="-122"/>
                <a:cs typeface="宋体" panose="02010600030101010101" pitchFamily="2" charset="-122"/>
              </a:rPr>
              <a:t>04</a:t>
            </a:r>
            <a:r>
              <a:rPr lang="zh-CN" sz="1200" b="0">
                <a:latin typeface="微软雅黑" panose="020B0503020204020204" charset="-122"/>
                <a:ea typeface="微软雅黑" panose="020B0503020204020204" charset="-122"/>
                <a:cs typeface="宋体" panose="02010600030101010101" pitchFamily="2" charset="-122"/>
              </a:rPr>
              <a:t>月</a:t>
            </a:r>
            <a:r>
              <a:rPr lang="en-US" altLang="zh-CN" sz="1200" b="0">
                <a:latin typeface="微软雅黑" panose="020B0503020204020204" charset="-122"/>
                <a:ea typeface="微软雅黑" panose="020B0503020204020204" charset="-122"/>
                <a:cs typeface="宋体" panose="02010600030101010101" pitchFamily="2" charset="-122"/>
              </a:rPr>
              <a:t>10</a:t>
            </a:r>
            <a:r>
              <a:rPr lang="zh-CN" sz="1200" b="0">
                <a:latin typeface="微软雅黑" panose="020B0503020204020204" charset="-122"/>
                <a:ea typeface="微软雅黑" panose="020B0503020204020204" charset="-122"/>
                <a:cs typeface="宋体" panose="02010600030101010101" pitchFamily="2" charset="-122"/>
              </a:rPr>
              <a:t>日</a:t>
            </a:r>
            <a:endParaRPr lang="zh-CN" altLang="en-US" sz="1200" b="0" dirty="0">
              <a:latin typeface="微软雅黑" panose="020B0503020204020204" charset="-122"/>
              <a:ea typeface="微软雅黑" panose="020B0503020204020204" charset="-122"/>
              <a:cs typeface="宋体" panose="02010600030101010101" pitchFamily="2" charset="-122"/>
            </a:endParaRPr>
          </a:p>
        </p:txBody>
      </p:sp>
      <p:sp>
        <p:nvSpPr>
          <p:cNvPr id="12" name="Inhaltsplatzhalter 4"/>
          <p:cNvSpPr txBox="1"/>
          <p:nvPr/>
        </p:nvSpPr>
        <p:spPr>
          <a:xfrm>
            <a:off x="1649015" y="6032321"/>
            <a:ext cx="9312176" cy="276999"/>
          </a:xfrm>
          <a:prstGeom prst="rect">
            <a:avLst/>
          </a:prstGeom>
        </p:spPr>
        <p:txBody>
          <a:bodyPr wrap="square" lIns="0" tIns="0" rIns="0" bIns="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1200"/>
              </a:spcAft>
            </a:pPr>
            <a:r>
              <a:rPr lang="zh-CN" altLang="zh-CN" sz="1600" dirty="0">
                <a:latin typeface="微软雅黑" panose="020B0503020204020204" charset="-122"/>
                <a:ea typeface="微软雅黑" panose="020B0503020204020204" charset="-122"/>
              </a:rPr>
              <a:t>经过小组成员的讨论，研究确定课题</a:t>
            </a:r>
            <a:r>
              <a:rPr lang="zh-CN" altLang="zh-CN" sz="1600">
                <a:latin typeface="微软雅黑" panose="020B0503020204020204" charset="-122"/>
                <a:ea typeface="微软雅黑" panose="020B0503020204020204" charset="-122"/>
              </a:rPr>
              <a:t>为：</a:t>
            </a:r>
            <a:r>
              <a:rPr lang="zh-CN" altLang="zh-CN" b="1">
                <a:solidFill>
                  <a:srgbClr val="FF0000"/>
                </a:solidFill>
                <a:latin typeface="微软雅黑" panose="020B0503020204020204" charset="-122"/>
                <a:ea typeface="微软雅黑" panose="020B0503020204020204" charset="-122"/>
              </a:rPr>
              <a:t>降低大型燃煤机组锅炉点火系统运行的故障率</a:t>
            </a:r>
            <a:endParaRPr lang="zh-CN" altLang="en-US" sz="1600" b="1" dirty="0">
              <a:solidFill>
                <a:srgbClr val="FF0000"/>
              </a:solidFill>
              <a:latin typeface="微软雅黑" panose="020B0503020204020204" charset="-122"/>
              <a:ea typeface="微软雅黑" panose="020B0503020204020204" charset="-122"/>
            </a:endParaRPr>
          </a:p>
        </p:txBody>
      </p:sp>
      <p:grpSp>
        <p:nvGrpSpPr>
          <p:cNvPr id="20" name="Group 42"/>
          <p:cNvGrpSpPr/>
          <p:nvPr/>
        </p:nvGrpSpPr>
        <p:grpSpPr>
          <a:xfrm>
            <a:off x="479376" y="5877138"/>
            <a:ext cx="1120775" cy="504190"/>
            <a:chOff x="508001" y="1864785"/>
            <a:chExt cx="1752009" cy="844185"/>
          </a:xfrm>
        </p:grpSpPr>
        <p:sp>
          <p:nvSpPr>
            <p:cNvPr id="22" name="Freeform 5"/>
            <p:cNvSpPr/>
            <p:nvPr/>
          </p:nvSpPr>
          <p:spPr bwMode="auto">
            <a:xfrm>
              <a:off x="508001" y="2287375"/>
              <a:ext cx="1752009" cy="421595"/>
            </a:xfrm>
            <a:custGeom>
              <a:avLst/>
              <a:gdLst>
                <a:gd name="T0" fmla="*/ 1762 w 1762"/>
                <a:gd name="T1" fmla="*/ 0 h 424"/>
                <a:gd name="T2" fmla="*/ 1387 w 1762"/>
                <a:gd name="T3" fmla="*/ 424 h 424"/>
                <a:gd name="T4" fmla="*/ 0 w 1762"/>
                <a:gd name="T5" fmla="*/ 424 h 424"/>
                <a:gd name="T6" fmla="*/ 376 w 1762"/>
                <a:gd name="T7" fmla="*/ 0 h 424"/>
                <a:gd name="T8" fmla="*/ 1762 w 1762"/>
                <a:gd name="T9" fmla="*/ 0 h 424"/>
              </a:gdLst>
              <a:ahLst/>
              <a:cxnLst>
                <a:cxn ang="0">
                  <a:pos x="T0" y="T1"/>
                </a:cxn>
                <a:cxn ang="0">
                  <a:pos x="T2" y="T3"/>
                </a:cxn>
                <a:cxn ang="0">
                  <a:pos x="T4" y="T5"/>
                </a:cxn>
                <a:cxn ang="0">
                  <a:pos x="T6" y="T7"/>
                </a:cxn>
                <a:cxn ang="0">
                  <a:pos x="T8" y="T9"/>
                </a:cxn>
              </a:cxnLst>
              <a:rect l="0" t="0" r="r" b="b"/>
              <a:pathLst>
                <a:path w="1762" h="424">
                  <a:moveTo>
                    <a:pt x="1762" y="0"/>
                  </a:moveTo>
                  <a:lnTo>
                    <a:pt x="1387" y="424"/>
                  </a:lnTo>
                  <a:lnTo>
                    <a:pt x="0" y="424"/>
                  </a:lnTo>
                  <a:lnTo>
                    <a:pt x="376" y="0"/>
                  </a:lnTo>
                  <a:lnTo>
                    <a:pt x="1762" y="0"/>
                  </a:lnTo>
                  <a:close/>
                </a:path>
              </a:pathLst>
            </a:custGeom>
            <a:solidFill>
              <a:srgbClr val="0070C0"/>
            </a:solidFill>
            <a:ln>
              <a:noFill/>
            </a:ln>
          </p:spPr>
          <p:txBody>
            <a:bodyPr vert="horz" wrap="square" lIns="91440" tIns="45720" rIns="91440" bIns="45720" numCol="1" anchor="t" anchorCtr="0" compatLnSpc="1"/>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cs typeface="+mn-ea"/>
                <a:sym typeface="+mn-lt"/>
              </a:endParaRPr>
            </a:p>
          </p:txBody>
        </p:sp>
        <p:sp>
          <p:nvSpPr>
            <p:cNvPr id="23" name="Freeform 6"/>
            <p:cNvSpPr/>
            <p:nvPr/>
          </p:nvSpPr>
          <p:spPr bwMode="auto">
            <a:xfrm>
              <a:off x="508001" y="1864785"/>
              <a:ext cx="1752009" cy="422590"/>
            </a:xfrm>
            <a:custGeom>
              <a:avLst/>
              <a:gdLst>
                <a:gd name="T0" fmla="*/ 0 w 1762"/>
                <a:gd name="T1" fmla="*/ 0 h 425"/>
                <a:gd name="T2" fmla="*/ 376 w 1762"/>
                <a:gd name="T3" fmla="*/ 425 h 425"/>
                <a:gd name="T4" fmla="*/ 1762 w 1762"/>
                <a:gd name="T5" fmla="*/ 425 h 425"/>
                <a:gd name="T6" fmla="*/ 1387 w 1762"/>
                <a:gd name="T7" fmla="*/ 0 h 425"/>
                <a:gd name="T8" fmla="*/ 0 w 1762"/>
                <a:gd name="T9" fmla="*/ 0 h 425"/>
              </a:gdLst>
              <a:ahLst/>
              <a:cxnLst>
                <a:cxn ang="0">
                  <a:pos x="T0" y="T1"/>
                </a:cxn>
                <a:cxn ang="0">
                  <a:pos x="T2" y="T3"/>
                </a:cxn>
                <a:cxn ang="0">
                  <a:pos x="T4" y="T5"/>
                </a:cxn>
                <a:cxn ang="0">
                  <a:pos x="T6" y="T7"/>
                </a:cxn>
                <a:cxn ang="0">
                  <a:pos x="T8" y="T9"/>
                </a:cxn>
              </a:cxnLst>
              <a:rect l="0" t="0" r="r" b="b"/>
              <a:pathLst>
                <a:path w="1762" h="425">
                  <a:moveTo>
                    <a:pt x="0" y="0"/>
                  </a:moveTo>
                  <a:lnTo>
                    <a:pt x="376" y="425"/>
                  </a:lnTo>
                  <a:lnTo>
                    <a:pt x="1762" y="425"/>
                  </a:lnTo>
                  <a:lnTo>
                    <a:pt x="1387" y="0"/>
                  </a:lnTo>
                  <a:lnTo>
                    <a:pt x="0" y="0"/>
                  </a:lnTo>
                  <a:close/>
                </a:path>
              </a:pathLst>
            </a:custGeom>
            <a:solidFill>
              <a:srgbClr val="00B0F0"/>
            </a:solidFill>
            <a:ln>
              <a:noFill/>
            </a:ln>
          </p:spPr>
          <p:txBody>
            <a:bodyPr vert="horz" wrap="square" lIns="91440" tIns="45720" rIns="91440" bIns="45720" numCol="1" anchor="t" anchorCtr="0" compatLnSpc="1"/>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cs typeface="+mn-ea"/>
                <a:sym typeface="+mn-lt"/>
              </a:endParaRPr>
            </a:p>
          </p:txBody>
        </p:sp>
      </p:gr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圆角矩形 66"/>
          <p:cNvSpPr/>
          <p:nvPr>
            <p:custDataLst>
              <p:tags r:id="rId1"/>
            </p:custDataLst>
          </p:nvPr>
        </p:nvSpPr>
        <p:spPr>
          <a:xfrm>
            <a:off x="7832679" y="1582077"/>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7</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68" name="组合 67"/>
          <p:cNvGrpSpPr/>
          <p:nvPr>
            <p:custDataLst>
              <p:tags r:id="rId2"/>
            </p:custDataLst>
          </p:nvPr>
        </p:nvGrpSpPr>
        <p:grpSpPr>
          <a:xfrm>
            <a:off x="8603615" y="1581785"/>
            <a:ext cx="2616200" cy="463173"/>
            <a:chOff x="6339097" y="1573726"/>
            <a:chExt cx="3744416" cy="530390"/>
          </a:xfrm>
          <a:solidFill>
            <a:srgbClr val="0070C0"/>
          </a:solidFill>
        </p:grpSpPr>
        <p:sp>
          <p:nvSpPr>
            <p:cNvPr id="69" name="圆角矩形 68"/>
            <p:cNvSpPr/>
            <p:nvPr>
              <p:custDataLst>
                <p:tags r:id="rId48"/>
              </p:custDataLst>
            </p:nvPr>
          </p:nvSpPr>
          <p:spPr>
            <a:xfrm>
              <a:off x="6339097" y="1573726"/>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70" name="矩形 69"/>
            <p:cNvSpPr/>
            <p:nvPr>
              <p:custDataLst>
                <p:tags r:id="rId49"/>
              </p:custDataLst>
            </p:nvPr>
          </p:nvSpPr>
          <p:spPr>
            <a:xfrm>
              <a:off x="6723350" y="1614014"/>
              <a:ext cx="2653075" cy="490102"/>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确定主要原因</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71" name="圆角矩形 70"/>
          <p:cNvSpPr/>
          <p:nvPr>
            <p:custDataLst>
              <p:tags r:id="rId3"/>
            </p:custDataLst>
          </p:nvPr>
        </p:nvSpPr>
        <p:spPr>
          <a:xfrm>
            <a:off x="7832679" y="2313439"/>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8</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72" name="组合 71"/>
          <p:cNvGrpSpPr/>
          <p:nvPr>
            <p:custDataLst>
              <p:tags r:id="rId4"/>
            </p:custDataLst>
          </p:nvPr>
        </p:nvGrpSpPr>
        <p:grpSpPr>
          <a:xfrm>
            <a:off x="8582660" y="2313305"/>
            <a:ext cx="2622550" cy="463173"/>
            <a:chOff x="6315199" y="2410178"/>
            <a:chExt cx="3744416" cy="530390"/>
          </a:xfrm>
          <a:solidFill>
            <a:srgbClr val="0070C0"/>
          </a:solidFill>
        </p:grpSpPr>
        <p:sp>
          <p:nvSpPr>
            <p:cNvPr id="73" name="圆角矩形 72"/>
            <p:cNvSpPr/>
            <p:nvPr>
              <p:custDataLst>
                <p:tags r:id="rId46"/>
              </p:custDataLst>
            </p:nvPr>
          </p:nvSpPr>
          <p:spPr>
            <a:xfrm>
              <a:off x="6315199" y="2410178"/>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74" name="矩形 73"/>
            <p:cNvSpPr/>
            <p:nvPr>
              <p:custDataLst>
                <p:tags r:id="rId47"/>
              </p:custDataLst>
            </p:nvPr>
          </p:nvSpPr>
          <p:spPr>
            <a:xfrm>
              <a:off x="6747248" y="2450466"/>
              <a:ext cx="2653075" cy="490102"/>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制定对策</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75" name="圆角矩形 74"/>
          <p:cNvSpPr/>
          <p:nvPr>
            <p:custDataLst>
              <p:tags r:id="rId5"/>
            </p:custDataLst>
          </p:nvPr>
        </p:nvSpPr>
        <p:spPr>
          <a:xfrm>
            <a:off x="7832679" y="3087997"/>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9</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76" name="组合 75"/>
          <p:cNvGrpSpPr/>
          <p:nvPr>
            <p:custDataLst>
              <p:tags r:id="rId6"/>
            </p:custDataLst>
          </p:nvPr>
        </p:nvGrpSpPr>
        <p:grpSpPr>
          <a:xfrm>
            <a:off x="8603615" y="3088005"/>
            <a:ext cx="2600325" cy="463173"/>
            <a:chOff x="6339097" y="3296031"/>
            <a:chExt cx="3744416" cy="530390"/>
          </a:xfrm>
          <a:solidFill>
            <a:srgbClr val="0070C0"/>
          </a:solidFill>
        </p:grpSpPr>
        <p:sp>
          <p:nvSpPr>
            <p:cNvPr id="77" name="圆角矩形 76"/>
            <p:cNvSpPr/>
            <p:nvPr>
              <p:custDataLst>
                <p:tags r:id="rId44"/>
              </p:custDataLst>
            </p:nvPr>
          </p:nvSpPr>
          <p:spPr>
            <a:xfrm>
              <a:off x="6339097" y="3296031"/>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78" name="矩形 77"/>
            <p:cNvSpPr/>
            <p:nvPr>
              <p:custDataLst>
                <p:tags r:id="rId45"/>
              </p:custDataLst>
            </p:nvPr>
          </p:nvSpPr>
          <p:spPr>
            <a:xfrm>
              <a:off x="6723349" y="3336319"/>
              <a:ext cx="3335467" cy="490102"/>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对策实施</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79" name="圆角矩形 78"/>
          <p:cNvSpPr/>
          <p:nvPr>
            <p:custDataLst>
              <p:tags r:id="rId7"/>
            </p:custDataLst>
          </p:nvPr>
        </p:nvSpPr>
        <p:spPr>
          <a:xfrm>
            <a:off x="7679690" y="3789045"/>
            <a:ext cx="837565" cy="4470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10</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80" name="组合 79"/>
          <p:cNvGrpSpPr/>
          <p:nvPr>
            <p:custDataLst>
              <p:tags r:id="rId8"/>
            </p:custDataLst>
          </p:nvPr>
        </p:nvGrpSpPr>
        <p:grpSpPr>
          <a:xfrm>
            <a:off x="8603615" y="3789680"/>
            <a:ext cx="2616200" cy="463781"/>
            <a:chOff x="6339097" y="4180903"/>
            <a:chExt cx="3744416" cy="531018"/>
          </a:xfrm>
          <a:solidFill>
            <a:srgbClr val="0070C0"/>
          </a:solidFill>
        </p:grpSpPr>
        <p:sp>
          <p:nvSpPr>
            <p:cNvPr id="81" name="圆角矩形 80"/>
            <p:cNvSpPr/>
            <p:nvPr>
              <p:custDataLst>
                <p:tags r:id="rId42"/>
              </p:custDataLst>
            </p:nvPr>
          </p:nvSpPr>
          <p:spPr>
            <a:xfrm>
              <a:off x="6339097" y="418090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82" name="矩形 81"/>
            <p:cNvSpPr/>
            <p:nvPr>
              <p:custDataLst>
                <p:tags r:id="rId43"/>
              </p:custDataLst>
            </p:nvPr>
          </p:nvSpPr>
          <p:spPr>
            <a:xfrm>
              <a:off x="6723349" y="4221882"/>
              <a:ext cx="3360164" cy="490039"/>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效果检查</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83" name="圆角矩形 82"/>
          <p:cNvSpPr/>
          <p:nvPr>
            <p:custDataLst>
              <p:tags r:id="rId9"/>
            </p:custDataLst>
          </p:nvPr>
        </p:nvSpPr>
        <p:spPr>
          <a:xfrm>
            <a:off x="7649210" y="4556125"/>
            <a:ext cx="868045" cy="4470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11</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84" name="组合 83"/>
          <p:cNvGrpSpPr/>
          <p:nvPr>
            <p:custDataLst>
              <p:tags r:id="rId10"/>
            </p:custDataLst>
          </p:nvPr>
        </p:nvGrpSpPr>
        <p:grpSpPr>
          <a:xfrm>
            <a:off x="8603615" y="4556125"/>
            <a:ext cx="2600960" cy="452889"/>
            <a:chOff x="6339097" y="5057483"/>
            <a:chExt cx="3744416" cy="518298"/>
          </a:xfrm>
          <a:solidFill>
            <a:srgbClr val="0070C0"/>
          </a:solidFill>
        </p:grpSpPr>
        <p:sp>
          <p:nvSpPr>
            <p:cNvPr id="85" name="圆角矩形 84"/>
            <p:cNvSpPr/>
            <p:nvPr>
              <p:custDataLst>
                <p:tags r:id="rId40"/>
              </p:custDataLst>
            </p:nvPr>
          </p:nvSpPr>
          <p:spPr>
            <a:xfrm>
              <a:off x="6339097" y="505748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86" name="矩形 85"/>
            <p:cNvSpPr/>
            <p:nvPr>
              <p:custDataLst>
                <p:tags r:id="rId41"/>
              </p:custDataLst>
            </p:nvPr>
          </p:nvSpPr>
          <p:spPr>
            <a:xfrm>
              <a:off x="6723478" y="5085978"/>
              <a:ext cx="2736174" cy="489803"/>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制定巩固措施</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87" name="TextBox 86"/>
          <p:cNvSpPr txBox="1"/>
          <p:nvPr/>
        </p:nvSpPr>
        <p:spPr>
          <a:xfrm>
            <a:off x="338359" y="2219563"/>
            <a:ext cx="2805024" cy="1351280"/>
          </a:xfrm>
          <a:prstGeom prst="rect">
            <a:avLst/>
          </a:prstGeom>
          <a:noFill/>
        </p:spPr>
        <p:txBody>
          <a:bodyPr wrap="square" lIns="121816" tIns="60906" rIns="121816" bIns="60906">
            <a:spAutoFit/>
          </a:bodyPr>
          <a:lstStyle/>
          <a:p>
            <a:pPr algn="ctr">
              <a:defRPr/>
            </a:pPr>
            <a:r>
              <a:rPr lang="zh-CN" altLang="en-US" sz="4800" b="1" spc="200">
                <a:solidFill>
                  <a:schemeClr val="bg1"/>
                </a:solidFill>
                <a:latin typeface="微软雅黑" panose="020B0503020204020204" charset="-122"/>
                <a:ea typeface="微软雅黑" panose="020B0503020204020204" charset="-122"/>
              </a:rPr>
              <a:t>目录 </a:t>
            </a:r>
            <a:endParaRPr lang="en-US" altLang="zh-CN" sz="4800" b="1" spc="200">
              <a:solidFill>
                <a:schemeClr val="bg1"/>
              </a:solidFill>
              <a:latin typeface="微软雅黑" panose="020B0503020204020204" charset="-122"/>
              <a:ea typeface="微软雅黑" panose="020B0503020204020204" charset="-122"/>
            </a:endParaRPr>
          </a:p>
          <a:p>
            <a:pPr algn="r">
              <a:defRPr/>
            </a:pPr>
            <a:r>
              <a:rPr lang="en-US" altLang="zh-CN" sz="3200" b="1" spc="200">
                <a:solidFill>
                  <a:schemeClr val="bg1"/>
                </a:solidFill>
                <a:latin typeface="微软雅黑" panose="020B0503020204020204" charset="-122"/>
                <a:ea typeface="微软雅黑" panose="020B0503020204020204" charset="-122"/>
              </a:rPr>
              <a:t>CONTENTS</a:t>
            </a:r>
            <a:endParaRPr lang="zh-CN" altLang="en-US" sz="3200" b="1" spc="200">
              <a:solidFill>
                <a:schemeClr val="bg1"/>
              </a:solidFill>
              <a:latin typeface="微软雅黑" panose="020B0503020204020204" charset="-122"/>
              <a:ea typeface="微软雅黑" panose="020B0503020204020204" charset="-122"/>
            </a:endParaRPr>
          </a:p>
        </p:txBody>
      </p:sp>
      <p:sp>
        <p:nvSpPr>
          <p:cNvPr id="3" name="椭圆 2"/>
          <p:cNvSpPr/>
          <p:nvPr>
            <p:custDataLst>
              <p:tags r:id="rId11"/>
            </p:custDataLst>
          </p:nvPr>
        </p:nvSpPr>
        <p:spPr bwMode="auto">
          <a:xfrm>
            <a:off x="406718" y="2259330"/>
            <a:ext cx="1920875" cy="1890713"/>
          </a:xfrm>
          <a:prstGeom prst="ellipse">
            <a:avLst/>
          </a:pr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r>
              <a:rPr lang="zh-CN" altLang="en-US" sz="4265" b="1" strike="noStrike" noProof="1">
                <a:solidFill>
                  <a:srgbClr val="0070C0"/>
                </a:solidFill>
                <a:latin typeface="微软雅黑" panose="020B0503020204020204" charset="-122"/>
                <a:ea typeface="微软雅黑" panose="020B0503020204020204" charset="-122"/>
                <a:cs typeface="+mn-ea"/>
                <a:sym typeface="+mn-lt"/>
              </a:rPr>
              <a:t>目录</a:t>
            </a:r>
          </a:p>
        </p:txBody>
      </p:sp>
      <p:sp>
        <p:nvSpPr>
          <p:cNvPr id="4" name="圆角矩形 3"/>
          <p:cNvSpPr/>
          <p:nvPr>
            <p:custDataLst>
              <p:tags r:id="rId12"/>
            </p:custDataLst>
          </p:nvPr>
        </p:nvSpPr>
        <p:spPr>
          <a:xfrm>
            <a:off x="7644130" y="5255260"/>
            <a:ext cx="882015" cy="4470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12</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5" name="组合 4"/>
          <p:cNvGrpSpPr/>
          <p:nvPr>
            <p:custDataLst>
              <p:tags r:id="rId13"/>
            </p:custDataLst>
          </p:nvPr>
        </p:nvGrpSpPr>
        <p:grpSpPr>
          <a:xfrm>
            <a:off x="8622665" y="5204460"/>
            <a:ext cx="2690495" cy="452755"/>
            <a:chOff x="6339097" y="5057483"/>
            <a:chExt cx="3744416" cy="518492"/>
          </a:xfrm>
          <a:solidFill>
            <a:srgbClr val="0070C0"/>
          </a:solidFill>
        </p:grpSpPr>
        <p:sp>
          <p:nvSpPr>
            <p:cNvPr id="6" name="圆角矩形 5"/>
            <p:cNvSpPr/>
            <p:nvPr>
              <p:custDataLst>
                <p:tags r:id="rId38"/>
              </p:custDataLst>
            </p:nvPr>
          </p:nvSpPr>
          <p:spPr>
            <a:xfrm>
              <a:off x="6339097" y="505748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7" name="矩形 6"/>
            <p:cNvSpPr/>
            <p:nvPr>
              <p:custDataLst>
                <p:tags r:id="rId39"/>
              </p:custDataLst>
            </p:nvPr>
          </p:nvSpPr>
          <p:spPr>
            <a:xfrm>
              <a:off x="6430122" y="5085844"/>
              <a:ext cx="3519062" cy="490131"/>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总结和下一步打算</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8" name="圆角矩形 7"/>
          <p:cNvSpPr/>
          <p:nvPr>
            <p:custDataLst>
              <p:tags r:id="rId14"/>
            </p:custDataLst>
          </p:nvPr>
        </p:nvSpPr>
        <p:spPr>
          <a:xfrm>
            <a:off x="3291794" y="1589062"/>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1</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9" name="组合 8"/>
          <p:cNvGrpSpPr/>
          <p:nvPr>
            <p:custDataLst>
              <p:tags r:id="rId15"/>
            </p:custDataLst>
          </p:nvPr>
        </p:nvGrpSpPr>
        <p:grpSpPr>
          <a:xfrm>
            <a:off x="4062730" y="1588770"/>
            <a:ext cx="2959100" cy="462915"/>
            <a:chOff x="6339097" y="1573726"/>
            <a:chExt cx="3744416" cy="530390"/>
          </a:xfrm>
          <a:solidFill>
            <a:srgbClr val="0070C0"/>
          </a:solidFill>
        </p:grpSpPr>
        <p:sp>
          <p:nvSpPr>
            <p:cNvPr id="10" name="圆角矩形 9"/>
            <p:cNvSpPr/>
            <p:nvPr>
              <p:custDataLst>
                <p:tags r:id="rId36"/>
              </p:custDataLst>
            </p:nvPr>
          </p:nvSpPr>
          <p:spPr>
            <a:xfrm>
              <a:off x="6339097" y="1573726"/>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11" name="矩形 10"/>
            <p:cNvSpPr/>
            <p:nvPr>
              <p:custDataLst>
                <p:tags r:id="rId37"/>
              </p:custDataLst>
            </p:nvPr>
          </p:nvSpPr>
          <p:spPr>
            <a:xfrm>
              <a:off x="6846923" y="1613742"/>
              <a:ext cx="2645197" cy="490374"/>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mn-ea"/>
                  <a:sym typeface="+mn-lt"/>
                </a:rPr>
                <a:t>工程概况</a:t>
              </a:r>
            </a:p>
          </p:txBody>
        </p:sp>
      </p:grpSp>
      <p:sp>
        <p:nvSpPr>
          <p:cNvPr id="12" name="圆角矩形 11"/>
          <p:cNvSpPr/>
          <p:nvPr>
            <p:custDataLst>
              <p:tags r:id="rId16"/>
            </p:custDataLst>
          </p:nvPr>
        </p:nvSpPr>
        <p:spPr>
          <a:xfrm>
            <a:off x="3291794" y="2320424"/>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2</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13" name="组合 12"/>
          <p:cNvGrpSpPr/>
          <p:nvPr>
            <p:custDataLst>
              <p:tags r:id="rId17"/>
            </p:custDataLst>
          </p:nvPr>
        </p:nvGrpSpPr>
        <p:grpSpPr>
          <a:xfrm>
            <a:off x="4041775" y="2320290"/>
            <a:ext cx="2962275" cy="462915"/>
            <a:chOff x="6315199" y="2410178"/>
            <a:chExt cx="3744416" cy="529776"/>
          </a:xfrm>
          <a:solidFill>
            <a:srgbClr val="0070C0"/>
          </a:solidFill>
        </p:grpSpPr>
        <p:sp>
          <p:nvSpPr>
            <p:cNvPr id="14" name="圆角矩形 13"/>
            <p:cNvSpPr/>
            <p:nvPr>
              <p:custDataLst>
                <p:tags r:id="rId34"/>
              </p:custDataLst>
            </p:nvPr>
          </p:nvSpPr>
          <p:spPr>
            <a:xfrm>
              <a:off x="6315199" y="2410178"/>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15" name="矩形 14"/>
            <p:cNvSpPr/>
            <p:nvPr>
              <p:custDataLst>
                <p:tags r:id="rId35"/>
              </p:custDataLst>
            </p:nvPr>
          </p:nvSpPr>
          <p:spPr>
            <a:xfrm>
              <a:off x="6747031" y="2450147"/>
              <a:ext cx="2875134" cy="489807"/>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小组概况</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16" name="圆角矩形 15"/>
          <p:cNvSpPr/>
          <p:nvPr>
            <p:custDataLst>
              <p:tags r:id="rId18"/>
            </p:custDataLst>
          </p:nvPr>
        </p:nvSpPr>
        <p:spPr>
          <a:xfrm>
            <a:off x="3291794" y="3094982"/>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3</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17" name="组合 16"/>
          <p:cNvGrpSpPr/>
          <p:nvPr>
            <p:custDataLst>
              <p:tags r:id="rId19"/>
            </p:custDataLst>
          </p:nvPr>
        </p:nvGrpSpPr>
        <p:grpSpPr>
          <a:xfrm>
            <a:off x="4062730" y="3094990"/>
            <a:ext cx="2941320" cy="462915"/>
            <a:chOff x="6339097" y="3296031"/>
            <a:chExt cx="3744416" cy="529776"/>
          </a:xfrm>
          <a:solidFill>
            <a:srgbClr val="0070C0"/>
          </a:solidFill>
        </p:grpSpPr>
        <p:sp>
          <p:nvSpPr>
            <p:cNvPr id="18" name="圆角矩形 17"/>
            <p:cNvSpPr/>
            <p:nvPr>
              <p:custDataLst>
                <p:tags r:id="rId32"/>
              </p:custDataLst>
            </p:nvPr>
          </p:nvSpPr>
          <p:spPr>
            <a:xfrm>
              <a:off x="6339097" y="3296031"/>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19" name="矩形 18"/>
            <p:cNvSpPr/>
            <p:nvPr>
              <p:custDataLst>
                <p:tags r:id="rId33"/>
              </p:custDataLst>
            </p:nvPr>
          </p:nvSpPr>
          <p:spPr>
            <a:xfrm>
              <a:off x="6723077" y="3336000"/>
              <a:ext cx="2914210" cy="489807"/>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选择课题</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20" name="圆角矩形 19"/>
          <p:cNvSpPr/>
          <p:nvPr>
            <p:custDataLst>
              <p:tags r:id="rId20"/>
            </p:custDataLst>
          </p:nvPr>
        </p:nvSpPr>
        <p:spPr>
          <a:xfrm>
            <a:off x="3291794" y="3796925"/>
            <a:ext cx="448484" cy="447240"/>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4</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21" name="组合 20"/>
          <p:cNvGrpSpPr/>
          <p:nvPr>
            <p:custDataLst>
              <p:tags r:id="rId21"/>
            </p:custDataLst>
          </p:nvPr>
        </p:nvGrpSpPr>
        <p:grpSpPr>
          <a:xfrm>
            <a:off x="4062730" y="3796665"/>
            <a:ext cx="2941320" cy="463550"/>
            <a:chOff x="6339097" y="4180903"/>
            <a:chExt cx="3744416" cy="530467"/>
          </a:xfrm>
          <a:solidFill>
            <a:srgbClr val="C00000"/>
          </a:solidFill>
        </p:grpSpPr>
        <p:sp>
          <p:nvSpPr>
            <p:cNvPr id="22" name="圆角矩形 21"/>
            <p:cNvSpPr/>
            <p:nvPr>
              <p:custDataLst>
                <p:tags r:id="rId30"/>
              </p:custDataLst>
            </p:nvPr>
          </p:nvSpPr>
          <p:spPr>
            <a:xfrm>
              <a:off x="6339097" y="418090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23" name="矩形 22"/>
            <p:cNvSpPr/>
            <p:nvPr>
              <p:custDataLst>
                <p:tags r:id="rId31"/>
              </p:custDataLst>
            </p:nvPr>
          </p:nvSpPr>
          <p:spPr>
            <a:xfrm>
              <a:off x="6723077" y="4221596"/>
              <a:ext cx="2919868" cy="489774"/>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现状调查</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24" name="圆角矩形 23"/>
          <p:cNvSpPr/>
          <p:nvPr>
            <p:custDataLst>
              <p:tags r:id="rId22"/>
            </p:custDataLst>
          </p:nvPr>
        </p:nvSpPr>
        <p:spPr>
          <a:xfrm>
            <a:off x="3291907" y="4563374"/>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5</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25" name="组合 24"/>
          <p:cNvGrpSpPr/>
          <p:nvPr>
            <p:custDataLst>
              <p:tags r:id="rId23"/>
            </p:custDataLst>
          </p:nvPr>
        </p:nvGrpSpPr>
        <p:grpSpPr>
          <a:xfrm>
            <a:off x="4062730" y="4563110"/>
            <a:ext cx="2958465" cy="452897"/>
            <a:chOff x="6339097" y="5057483"/>
            <a:chExt cx="3744416" cy="518145"/>
          </a:xfrm>
          <a:solidFill>
            <a:srgbClr val="0070C0"/>
          </a:solidFill>
        </p:grpSpPr>
        <p:sp>
          <p:nvSpPr>
            <p:cNvPr id="26" name="圆角矩形 25"/>
            <p:cNvSpPr/>
            <p:nvPr>
              <p:custDataLst>
                <p:tags r:id="rId28"/>
              </p:custDataLst>
            </p:nvPr>
          </p:nvSpPr>
          <p:spPr>
            <a:xfrm>
              <a:off x="6339097" y="505748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27" name="矩形 26"/>
            <p:cNvSpPr/>
            <p:nvPr>
              <p:custDataLst>
                <p:tags r:id="rId29"/>
              </p:custDataLst>
            </p:nvPr>
          </p:nvSpPr>
          <p:spPr>
            <a:xfrm>
              <a:off x="6723478" y="5085978"/>
              <a:ext cx="2736174" cy="489650"/>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设定目标</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29" name="圆角矩形 28"/>
          <p:cNvSpPr/>
          <p:nvPr>
            <p:custDataLst>
              <p:tags r:id="rId24"/>
            </p:custDataLst>
          </p:nvPr>
        </p:nvSpPr>
        <p:spPr>
          <a:xfrm>
            <a:off x="3291907" y="5333937"/>
            <a:ext cx="448485"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6</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30" name="组合 29"/>
          <p:cNvGrpSpPr/>
          <p:nvPr>
            <p:custDataLst>
              <p:tags r:id="rId25"/>
            </p:custDataLst>
          </p:nvPr>
        </p:nvGrpSpPr>
        <p:grpSpPr>
          <a:xfrm>
            <a:off x="4083050" y="5261610"/>
            <a:ext cx="2938145" cy="452755"/>
            <a:chOff x="6339097" y="5057483"/>
            <a:chExt cx="3744416" cy="517811"/>
          </a:xfrm>
          <a:solidFill>
            <a:srgbClr val="0070C0"/>
          </a:solidFill>
        </p:grpSpPr>
        <p:sp>
          <p:nvSpPr>
            <p:cNvPr id="31" name="圆角矩形 30"/>
            <p:cNvSpPr/>
            <p:nvPr>
              <p:custDataLst>
                <p:tags r:id="rId26"/>
              </p:custDataLst>
            </p:nvPr>
          </p:nvSpPr>
          <p:spPr>
            <a:xfrm>
              <a:off x="6339097" y="505748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32" name="矩形 31"/>
            <p:cNvSpPr/>
            <p:nvPr>
              <p:custDataLst>
                <p:tags r:id="rId27"/>
              </p:custDataLst>
            </p:nvPr>
          </p:nvSpPr>
          <p:spPr>
            <a:xfrm>
              <a:off x="6723530" y="5085806"/>
              <a:ext cx="2736086" cy="489488"/>
            </a:xfrm>
            <a:prstGeom prst="rect">
              <a:avLst/>
            </a:prstGeom>
            <a:grpFill/>
          </p:spPr>
          <p:txBody>
            <a:bodyPr wrap="square" lIns="121896" tIns="60948" rIns="121896" bIns="60948">
              <a:spAutoFit/>
            </a:bodyPr>
            <a:lstStyle/>
            <a:p>
              <a:pPr algn="ctr">
                <a:defRPr/>
              </a:pPr>
              <a:r>
                <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rPr>
                <a:t>原因分析</a:t>
              </a:r>
            </a:p>
          </p:txBody>
        </p:sp>
      </p:grpSp>
    </p:spTree>
  </p:cSld>
  <p:clrMapOvr>
    <a:masterClrMapping/>
  </p:clrMapOvr>
  <p:transition spd="slow" advTm="0">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639616" y="335062"/>
            <a:ext cx="6807200" cy="501650"/>
          </a:xfrm>
          <a:prstGeom prst="rect">
            <a:avLst/>
          </a:prstGeom>
          <a:noFill/>
        </p:spPr>
        <p:txBody>
          <a:bodyPr wrap="square" rtlCol="0">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defTabSz="914400" fontAlgn="auto"/>
            <a:r>
              <a:rPr lang="en-US" altLang="zh-CN" sz="2665" b="1" noProof="1">
                <a:solidFill>
                  <a:srgbClr val="0070C0"/>
                </a:solidFill>
                <a:latin typeface="微软雅黑" panose="020B0503020204020204" charset="-122"/>
                <a:ea typeface="微软雅黑" panose="020B0503020204020204" charset="-122"/>
              </a:rPr>
              <a:t>04</a:t>
            </a:r>
            <a:r>
              <a:rPr lang="zh-CN" altLang="en-US" sz="2665" b="1" noProof="1">
                <a:solidFill>
                  <a:srgbClr val="0070C0"/>
                </a:solidFill>
                <a:latin typeface="微软雅黑" panose="020B0503020204020204" charset="-122"/>
                <a:ea typeface="微软雅黑" panose="020B0503020204020204" charset="-122"/>
              </a:rPr>
              <a:t>现状调查</a:t>
            </a:r>
            <a:endParaRPr lang="en-US" altLang="zh-CN" sz="2665" b="1" noProof="1">
              <a:solidFill>
                <a:srgbClr val="0070C0"/>
              </a:solidFill>
              <a:latin typeface="微软雅黑" panose="020B0503020204020204" charset="-122"/>
              <a:ea typeface="微软雅黑" panose="020B0503020204020204" charset="-122"/>
            </a:endParaRPr>
          </a:p>
        </p:txBody>
      </p:sp>
      <p:sp>
        <p:nvSpPr>
          <p:cNvPr id="5" name="文本框 99"/>
          <p:cNvSpPr txBox="1"/>
          <p:nvPr/>
        </p:nvSpPr>
        <p:spPr>
          <a:xfrm>
            <a:off x="663257" y="1093496"/>
            <a:ext cx="10865485" cy="969496"/>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r>
              <a:rPr lang="en-US" altLang="zh-CN" sz="2100" b="1" dirty="0">
                <a:solidFill>
                  <a:srgbClr val="00B050"/>
                </a:solidFill>
                <a:latin typeface="微软雅黑" panose="020B0503020204020204" charset="-122"/>
                <a:ea typeface="微软雅黑" panose="020B0503020204020204" charset="-122"/>
              </a:rPr>
              <a:t>   </a:t>
            </a:r>
            <a:r>
              <a:rPr lang="zh-CN" sz="2100" b="1" dirty="0">
                <a:solidFill>
                  <a:srgbClr val="00B050"/>
                </a:solidFill>
                <a:latin typeface="微软雅黑" panose="020B0503020204020204" charset="-122"/>
                <a:ea typeface="微软雅黑" panose="020B0503020204020204" charset="-122"/>
              </a:rPr>
              <a:t>调查</a:t>
            </a:r>
            <a:r>
              <a:rPr lang="zh-CN" sz="2100" b="1">
                <a:solidFill>
                  <a:srgbClr val="00B050"/>
                </a:solidFill>
                <a:latin typeface="微软雅黑" panose="020B0503020204020204" charset="-122"/>
                <a:ea typeface="微软雅黑" panose="020B0503020204020204" charset="-122"/>
              </a:rPr>
              <a:t>1：</a:t>
            </a:r>
            <a:r>
              <a:rPr lang="zh-CN" altLang="en-US" sz="1800" b="0">
                <a:latin typeface="微软雅黑" panose="020B0503020204020204" charset="-122"/>
                <a:ea typeface="微软雅黑" panose="020B0503020204020204" charset="-122"/>
              </a:rPr>
              <a:t>选定课题后，为了解问题找到症结，</a:t>
            </a:r>
            <a:r>
              <a:rPr lang="en-US" altLang="zh-CN" sz="1800" b="0">
                <a:latin typeface="微软雅黑" panose="020B0503020204020204" charset="-122"/>
                <a:ea typeface="微软雅黑" panose="020B0503020204020204" charset="-122"/>
              </a:rPr>
              <a:t>2023</a:t>
            </a:r>
            <a:r>
              <a:rPr lang="zh-CN" altLang="en-US" sz="1800" b="0">
                <a:latin typeface="微软雅黑" panose="020B0503020204020204" charset="-122"/>
                <a:ea typeface="微软雅黑" panose="020B0503020204020204" charset="-122"/>
              </a:rPr>
              <a:t>年</a:t>
            </a:r>
            <a:r>
              <a:rPr lang="en-US" altLang="zh-CN" sz="1800" b="0">
                <a:latin typeface="微软雅黑" panose="020B0503020204020204" charset="-122"/>
                <a:ea typeface="微软雅黑" panose="020B0503020204020204" charset="-122"/>
              </a:rPr>
              <a:t>04</a:t>
            </a:r>
            <a:r>
              <a:rPr lang="zh-CN" altLang="en-US" sz="1800" b="0">
                <a:latin typeface="微软雅黑" panose="020B0503020204020204" charset="-122"/>
                <a:ea typeface="微软雅黑" panose="020B0503020204020204" charset="-122"/>
              </a:rPr>
              <a:t>月</a:t>
            </a:r>
            <a:r>
              <a:rPr lang="en-US" altLang="zh-CN" sz="1800" b="0">
                <a:latin typeface="微软雅黑" panose="020B0503020204020204" charset="-122"/>
                <a:ea typeface="微软雅黑" panose="020B0503020204020204" charset="-122"/>
              </a:rPr>
              <a:t>11</a:t>
            </a:r>
            <a:r>
              <a:rPr lang="zh-CN" altLang="en-US" sz="1800" b="0">
                <a:latin typeface="微软雅黑" panose="020B0503020204020204" charset="-122"/>
                <a:ea typeface="微软雅黑" panose="020B0503020204020204" charset="-122"/>
              </a:rPr>
              <a:t>日，小组成员马奔、宋汪洋首先以运行人员四个值班班组为对象展开调查，经过一轮的值班，调查不同运行班组在监盘及操作时的锅炉点火系统故障率。</a:t>
            </a:r>
            <a:endParaRPr lang="zh-CN" altLang="en-US" sz="1800" b="0" dirty="0">
              <a:latin typeface="微软雅黑" panose="020B0503020204020204" charset="-122"/>
              <a:ea typeface="微软雅黑" panose="020B0503020204020204" charset="-122"/>
            </a:endParaRPr>
          </a:p>
        </p:txBody>
      </p:sp>
      <p:sp>
        <p:nvSpPr>
          <p:cNvPr id="6" name="文本框 2"/>
          <p:cNvSpPr txBox="1"/>
          <p:nvPr/>
        </p:nvSpPr>
        <p:spPr>
          <a:xfrm>
            <a:off x="954597" y="1990204"/>
            <a:ext cx="5080000" cy="276999"/>
          </a:xfrm>
          <a:prstGeom prst="rect">
            <a:avLst/>
          </a:prstGeom>
          <a:noFill/>
          <a:ln w="9525">
            <a:noFill/>
          </a:ln>
        </p:spPr>
        <p:txBody>
          <a:bodyPr>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a:latin typeface="微软雅黑" panose="020B0503020204020204" charset="-122"/>
                <a:ea typeface="微软雅黑" panose="020B0503020204020204" charset="-122"/>
              </a:rPr>
              <a:t>表</a:t>
            </a:r>
            <a:r>
              <a:rPr lang="en-US" altLang="zh-CN" sz="1200">
                <a:latin typeface="微软雅黑" panose="020B0503020204020204" charset="-122"/>
                <a:ea typeface="微软雅黑" panose="020B0503020204020204" charset="-122"/>
              </a:rPr>
              <a:t>4-1  </a:t>
            </a:r>
            <a:r>
              <a:rPr lang="zh-CN" altLang="en-US" sz="1200">
                <a:latin typeface="微软雅黑" panose="020B0503020204020204" charset="-122"/>
                <a:ea typeface="微软雅黑" panose="020B0503020204020204" charset="-122"/>
              </a:rPr>
              <a:t>锅炉点火系统运行故障率统计表</a:t>
            </a:r>
            <a:endParaRPr lang="zh-CN" altLang="en-US" sz="1200" dirty="0">
              <a:latin typeface="微软雅黑" panose="020B0503020204020204" charset="-122"/>
              <a:ea typeface="微软雅黑" panose="020B0503020204020204" charset="-122"/>
            </a:endParaRPr>
          </a:p>
        </p:txBody>
      </p:sp>
      <p:sp>
        <p:nvSpPr>
          <p:cNvPr id="7" name="文本框 4"/>
          <p:cNvSpPr txBox="1"/>
          <p:nvPr/>
        </p:nvSpPr>
        <p:spPr>
          <a:xfrm>
            <a:off x="758400" y="5064111"/>
            <a:ext cx="5002530"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latin typeface="微软雅黑" panose="020B0503020204020204" charset="-122"/>
                <a:ea typeface="微软雅黑" panose="020B0503020204020204" charset="-122"/>
              </a:rPr>
              <a:t>制表：马奔                  日期：</a:t>
            </a:r>
            <a:r>
              <a:rPr lang="en-US" altLang="zh-CN" sz="1200" b="0">
                <a:latin typeface="微软雅黑" panose="020B0503020204020204" charset="-122"/>
                <a:ea typeface="微软雅黑" panose="020B0503020204020204" charset="-122"/>
              </a:rPr>
              <a:t>2023</a:t>
            </a:r>
            <a:r>
              <a:rPr lang="zh-CN" altLang="en-US" sz="1200" b="0">
                <a:latin typeface="微软雅黑" panose="020B0503020204020204" charset="-122"/>
                <a:ea typeface="微软雅黑" panose="020B0503020204020204" charset="-122"/>
              </a:rPr>
              <a:t>年</a:t>
            </a:r>
            <a:r>
              <a:rPr lang="en-US" altLang="zh-CN" sz="1200" b="0">
                <a:latin typeface="微软雅黑" panose="020B0503020204020204" charset="-122"/>
                <a:ea typeface="微软雅黑" panose="020B0503020204020204" charset="-122"/>
              </a:rPr>
              <a:t>04</a:t>
            </a:r>
            <a:r>
              <a:rPr lang="zh-CN" altLang="en-US" sz="1200" b="0">
                <a:latin typeface="微软雅黑" panose="020B0503020204020204" charset="-122"/>
                <a:ea typeface="微软雅黑" panose="020B0503020204020204" charset="-122"/>
              </a:rPr>
              <a:t>月</a:t>
            </a:r>
            <a:r>
              <a:rPr lang="en-US" altLang="zh-CN" sz="1200" b="0">
                <a:latin typeface="微软雅黑" panose="020B0503020204020204" charset="-122"/>
                <a:ea typeface="微软雅黑" panose="020B0503020204020204" charset="-122"/>
              </a:rPr>
              <a:t>13</a:t>
            </a:r>
            <a:r>
              <a:rPr lang="zh-CN" altLang="en-US" sz="1200" b="0">
                <a:latin typeface="微软雅黑" panose="020B0503020204020204" charset="-122"/>
                <a:ea typeface="微软雅黑" panose="020B0503020204020204" charset="-122"/>
              </a:rPr>
              <a:t>日</a:t>
            </a:r>
            <a:endParaRPr lang="zh-CN" altLang="en-US" sz="1200" b="0" dirty="0">
              <a:latin typeface="微软雅黑" panose="020B0503020204020204" charset="-122"/>
              <a:ea typeface="微软雅黑" panose="020B0503020204020204" charset="-122"/>
            </a:endParaRPr>
          </a:p>
        </p:txBody>
      </p:sp>
      <p:sp>
        <p:nvSpPr>
          <p:cNvPr id="9" name="文本框 4"/>
          <p:cNvSpPr txBox="1"/>
          <p:nvPr/>
        </p:nvSpPr>
        <p:spPr>
          <a:xfrm>
            <a:off x="6312024" y="5344791"/>
            <a:ext cx="5002530"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latin typeface="微软雅黑" panose="020B0503020204020204" charset="-122"/>
                <a:ea typeface="微软雅黑" panose="020B0503020204020204" charset="-122"/>
              </a:rPr>
              <a:t>制图：马奔                  日期：</a:t>
            </a:r>
            <a:r>
              <a:rPr lang="en-US" altLang="zh-CN" sz="1200" b="0">
                <a:latin typeface="微软雅黑" panose="020B0503020204020204" charset="-122"/>
                <a:ea typeface="微软雅黑" panose="020B0503020204020204" charset="-122"/>
              </a:rPr>
              <a:t>2023</a:t>
            </a:r>
            <a:r>
              <a:rPr lang="zh-CN" altLang="en-US" sz="1200" b="0">
                <a:latin typeface="微软雅黑" panose="020B0503020204020204" charset="-122"/>
                <a:ea typeface="微软雅黑" panose="020B0503020204020204" charset="-122"/>
              </a:rPr>
              <a:t>年</a:t>
            </a:r>
            <a:r>
              <a:rPr lang="en-US" altLang="zh-CN" sz="1200" b="0">
                <a:latin typeface="微软雅黑" panose="020B0503020204020204" charset="-122"/>
                <a:ea typeface="微软雅黑" panose="020B0503020204020204" charset="-122"/>
              </a:rPr>
              <a:t>04</a:t>
            </a:r>
            <a:r>
              <a:rPr lang="zh-CN" altLang="en-US" sz="1200" b="0">
                <a:latin typeface="微软雅黑" panose="020B0503020204020204" charset="-122"/>
                <a:ea typeface="微软雅黑" panose="020B0503020204020204" charset="-122"/>
              </a:rPr>
              <a:t>月</a:t>
            </a:r>
            <a:r>
              <a:rPr lang="en-US" altLang="zh-CN" sz="1200" b="0">
                <a:latin typeface="微软雅黑" panose="020B0503020204020204" charset="-122"/>
                <a:ea typeface="微软雅黑" panose="020B0503020204020204" charset="-122"/>
              </a:rPr>
              <a:t>13</a:t>
            </a:r>
            <a:r>
              <a:rPr lang="zh-CN" altLang="en-US" sz="1200" b="0">
                <a:latin typeface="微软雅黑" panose="020B0503020204020204" charset="-122"/>
                <a:ea typeface="微软雅黑" panose="020B0503020204020204" charset="-122"/>
              </a:rPr>
              <a:t>日</a:t>
            </a:r>
            <a:endParaRPr lang="zh-CN" altLang="en-US" sz="1200" b="0" dirty="0">
              <a:latin typeface="微软雅黑" panose="020B0503020204020204" charset="-122"/>
              <a:ea typeface="微软雅黑" panose="020B0503020204020204" charset="-122"/>
            </a:endParaRPr>
          </a:p>
        </p:txBody>
      </p:sp>
      <p:sp>
        <p:nvSpPr>
          <p:cNvPr id="10" name="文本框 1"/>
          <p:cNvSpPr txBox="1"/>
          <p:nvPr/>
        </p:nvSpPr>
        <p:spPr>
          <a:xfrm>
            <a:off x="758400" y="5877272"/>
            <a:ext cx="10117455" cy="368300"/>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r>
              <a:rPr lang="zh-CN" sz="1800" b="0">
                <a:latin typeface="微软雅黑" panose="020B0503020204020204" charset="-122"/>
                <a:ea typeface="微软雅黑" panose="020B0503020204020204" charset="-122"/>
              </a:rPr>
              <a:t>小结：</a:t>
            </a:r>
            <a:r>
              <a:rPr lang="zh-CN" altLang="zh-CN" sz="1800" kern="100">
                <a:effectLst/>
                <a:latin typeface="微软雅黑" panose="020B0503020204020204" charset="-122"/>
                <a:ea typeface="微软雅黑" panose="020B0503020204020204" charset="-122"/>
                <a:cs typeface="宋体" panose="02010600030101010101" pitchFamily="2" charset="-122"/>
              </a:rPr>
              <a:t>由图表可以看出，锅炉点火系统故障率占比相差不大，</a:t>
            </a:r>
            <a:r>
              <a:rPr lang="zh-CN" altLang="zh-CN" sz="1800" b="0">
                <a:highlight>
                  <a:srgbClr val="00FFFF"/>
                </a:highlight>
                <a:latin typeface="微软雅黑" panose="020B0503020204020204" charset="-122"/>
                <a:ea typeface="微软雅黑" panose="020B0503020204020204" charset="-122"/>
              </a:rPr>
              <a:t>与</a:t>
            </a:r>
            <a:r>
              <a:rPr lang="zh-CN" altLang="en-US" sz="1800" b="0">
                <a:highlight>
                  <a:srgbClr val="00FFFF"/>
                </a:highlight>
                <a:latin typeface="微软雅黑" panose="020B0503020204020204" charset="-122"/>
                <a:ea typeface="微软雅黑" panose="020B0503020204020204" charset="-122"/>
              </a:rPr>
              <a:t>运行班组操作人员无关</a:t>
            </a:r>
            <a:r>
              <a:rPr lang="zh-CN" sz="1800" b="0">
                <a:latin typeface="微软雅黑" panose="020B0503020204020204" charset="-122"/>
                <a:ea typeface="微软雅黑" panose="020B0503020204020204" charset="-122"/>
              </a:rPr>
              <a:t>。</a:t>
            </a:r>
            <a:endParaRPr lang="zh-CN" altLang="en-US" sz="1800" b="0" dirty="0">
              <a:latin typeface="微软雅黑" panose="020B0503020204020204" charset="-122"/>
              <a:ea typeface="微软雅黑" panose="020B0503020204020204" charset="-122"/>
            </a:endParaRPr>
          </a:p>
        </p:txBody>
      </p:sp>
      <p:graphicFrame>
        <p:nvGraphicFramePr>
          <p:cNvPr id="12" name="表格 11"/>
          <p:cNvGraphicFramePr>
            <a:graphicFrameLocks noGrp="1"/>
          </p:cNvGraphicFramePr>
          <p:nvPr>
            <p:extLst>
              <p:ext uri="{D42A27DB-BD31-4B8C-83A1-F6EECF244321}">
                <p14:modId xmlns:p14="http://schemas.microsoft.com/office/powerpoint/2010/main" val="2781835381"/>
              </p:ext>
            </p:extLst>
          </p:nvPr>
        </p:nvGraphicFramePr>
        <p:xfrm>
          <a:off x="833120" y="2345829"/>
          <a:ext cx="5080001" cy="2639050"/>
        </p:xfrm>
        <a:graphic>
          <a:graphicData uri="http://schemas.openxmlformats.org/drawingml/2006/table">
            <a:tbl>
              <a:tblPr firstRow="1" firstCol="1" bandRow="1"/>
              <a:tblGrid>
                <a:gridCol w="582360">
                  <a:extLst>
                    <a:ext uri="{9D8B030D-6E8A-4147-A177-3AD203B41FA5}">
                      <a16:colId xmlns:a16="http://schemas.microsoft.com/office/drawing/2014/main" val="20000"/>
                    </a:ext>
                  </a:extLst>
                </a:gridCol>
                <a:gridCol w="1039543">
                  <a:extLst>
                    <a:ext uri="{9D8B030D-6E8A-4147-A177-3AD203B41FA5}">
                      <a16:colId xmlns:a16="http://schemas.microsoft.com/office/drawing/2014/main" val="20001"/>
                    </a:ext>
                  </a:extLst>
                </a:gridCol>
                <a:gridCol w="2416841">
                  <a:extLst>
                    <a:ext uri="{9D8B030D-6E8A-4147-A177-3AD203B41FA5}">
                      <a16:colId xmlns:a16="http://schemas.microsoft.com/office/drawing/2014/main" val="20002"/>
                    </a:ext>
                  </a:extLst>
                </a:gridCol>
                <a:gridCol w="1041257">
                  <a:extLst>
                    <a:ext uri="{9D8B030D-6E8A-4147-A177-3AD203B41FA5}">
                      <a16:colId xmlns:a16="http://schemas.microsoft.com/office/drawing/2014/main" val="20003"/>
                    </a:ext>
                  </a:extLst>
                </a:gridCol>
              </a:tblGrid>
              <a:tr h="736430">
                <a:tc>
                  <a:txBody>
                    <a:bodyPr/>
                    <a:lstStyle/>
                    <a:p>
                      <a:pPr algn="ct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序号</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E74B5"/>
                    </a:solidFill>
                  </a:tcPr>
                </a:tc>
                <a:tc>
                  <a:txBody>
                    <a:bodyPr/>
                    <a:lstStyle/>
                    <a:p>
                      <a:pPr algn="ct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运行人员</a:t>
                      </a:r>
                      <a:endParaRPr lang="en-US" alt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endParaRPr>
                    </a:p>
                    <a:p>
                      <a:pPr algn="ct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班组</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E74B5"/>
                    </a:solidFill>
                  </a:tcPr>
                </a:tc>
                <a:tc>
                  <a:txBody>
                    <a:bodyPr/>
                    <a:lstStyle/>
                    <a:p>
                      <a:pPr algn="ct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锅炉点火系统缺陷单数量</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E74B5"/>
                    </a:solidFill>
                  </a:tcPr>
                </a:tc>
                <a:tc>
                  <a:txBody>
                    <a:bodyPr/>
                    <a:lstStyle/>
                    <a:p>
                      <a:pPr algn="ct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占比</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E74B5"/>
                    </a:solidFill>
                  </a:tcPr>
                </a:tc>
                <a:extLst>
                  <a:ext uri="{0D108BD9-81ED-4DB2-BD59-A6C34878D82A}">
                    <a16:rowId xmlns:a16="http://schemas.microsoft.com/office/drawing/2014/main" val="10000"/>
                  </a:ext>
                </a:extLst>
              </a:tr>
              <a:tr h="475655">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一值</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a:r>
                        <a:rPr lang="en-US" sz="14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7</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a:r>
                        <a:rPr lang="en-US" sz="14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26.9%</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AE3F3"/>
                    </a:solidFill>
                  </a:tcPr>
                </a:tc>
                <a:extLst>
                  <a:ext uri="{0D108BD9-81ED-4DB2-BD59-A6C34878D82A}">
                    <a16:rowId xmlns:a16="http://schemas.microsoft.com/office/drawing/2014/main" val="10001"/>
                  </a:ext>
                </a:extLst>
              </a:tr>
              <a:tr h="475655">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E5D6"/>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二值</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E5D6"/>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6</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E5D6"/>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23.1%</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E5D6"/>
                    </a:solidFill>
                  </a:tcPr>
                </a:tc>
                <a:extLst>
                  <a:ext uri="{0D108BD9-81ED-4DB2-BD59-A6C34878D82A}">
                    <a16:rowId xmlns:a16="http://schemas.microsoft.com/office/drawing/2014/main" val="10002"/>
                  </a:ext>
                </a:extLst>
              </a:tr>
              <a:tr h="475655">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3</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三值</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a:r>
                        <a:rPr lang="en-US" sz="14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6</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a:r>
                        <a:rPr lang="en-US" sz="14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23.1%</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AE3F3"/>
                    </a:solidFill>
                  </a:tcPr>
                </a:tc>
                <a:extLst>
                  <a:ext uri="{0D108BD9-81ED-4DB2-BD59-A6C34878D82A}">
                    <a16:rowId xmlns:a16="http://schemas.microsoft.com/office/drawing/2014/main" val="10003"/>
                  </a:ext>
                </a:extLst>
              </a:tr>
              <a:tr h="475655">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4</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E5D6"/>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四值</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E5D6"/>
                    </a:solidFill>
                  </a:tcPr>
                </a:tc>
                <a:tc>
                  <a:txBody>
                    <a:bodyPr/>
                    <a:lstStyle/>
                    <a:p>
                      <a:pPr algn="ctr"/>
                      <a:r>
                        <a:rPr lang="en-US" sz="14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7</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E5D6"/>
                    </a:solidFill>
                  </a:tcPr>
                </a:tc>
                <a:tc>
                  <a:txBody>
                    <a:bodyPr/>
                    <a:lstStyle/>
                    <a:p>
                      <a:pPr algn="ctr"/>
                      <a:r>
                        <a:rPr lang="en-US" sz="14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26.9%</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E5D6"/>
                    </a:solidFill>
                  </a:tcPr>
                </a:tc>
                <a:extLst>
                  <a:ext uri="{0D108BD9-81ED-4DB2-BD59-A6C34878D82A}">
                    <a16:rowId xmlns:a16="http://schemas.microsoft.com/office/drawing/2014/main" val="10004"/>
                  </a:ext>
                </a:extLst>
              </a:tr>
            </a:tbl>
          </a:graphicData>
        </a:graphic>
      </p:graphicFrame>
      <p:graphicFrame>
        <p:nvGraphicFramePr>
          <p:cNvPr id="13" name="图表 12"/>
          <p:cNvGraphicFramePr/>
          <p:nvPr>
            <p:extLst>
              <p:ext uri="{D42A27DB-BD31-4B8C-83A1-F6EECF244321}">
                <p14:modId xmlns:p14="http://schemas.microsoft.com/office/powerpoint/2010/main" val="3321542380"/>
              </p:ext>
            </p:extLst>
          </p:nvPr>
        </p:nvGraphicFramePr>
        <p:xfrm>
          <a:off x="6157404" y="2030201"/>
          <a:ext cx="5400040" cy="323977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FFAF40"/>
            </a:gs>
            <a:gs pos="20000">
              <a:schemeClr val="accent2">
                <a:lumMod val="0"/>
                <a:lumOff val="100000"/>
              </a:schemeClr>
            </a:gs>
            <a:gs pos="100000">
              <a:srgbClr val="FFAF40"/>
            </a:gs>
          </a:gsLst>
          <a:path path="circle">
            <a:fillToRect l="50000" t="-80000" r="50000" b="180000"/>
          </a:path>
        </a:gradFill>
        <a:effectLst/>
      </p:bgPr>
    </p:bg>
    <p:spTree>
      <p:nvGrpSpPr>
        <p:cNvPr id="1" name=""/>
        <p:cNvGrpSpPr/>
        <p:nvPr/>
      </p:nvGrpSpPr>
      <p:grpSpPr>
        <a:xfrm>
          <a:off x="0" y="0"/>
          <a:ext cx="0" cy="0"/>
          <a:chOff x="0" y="0"/>
          <a:chExt cx="0" cy="0"/>
        </a:xfrm>
      </p:grpSpPr>
      <p:sp>
        <p:nvSpPr>
          <p:cNvPr id="4" name="文本框 99"/>
          <p:cNvSpPr txBox="1"/>
          <p:nvPr/>
        </p:nvSpPr>
        <p:spPr>
          <a:xfrm>
            <a:off x="698500" y="1114003"/>
            <a:ext cx="10795000" cy="691515"/>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r>
              <a:rPr lang="en-US" altLang="zh-CN" sz="2100" b="1" dirty="0">
                <a:solidFill>
                  <a:srgbClr val="00B050"/>
                </a:solidFill>
                <a:latin typeface="微软雅黑" panose="020B0503020204020204" charset="-122"/>
                <a:ea typeface="微软雅黑" panose="020B0503020204020204" charset="-122"/>
              </a:rPr>
              <a:t>   </a:t>
            </a:r>
            <a:r>
              <a:rPr lang="zh-CN" sz="2100" b="1" dirty="0">
                <a:solidFill>
                  <a:srgbClr val="00B050"/>
                </a:solidFill>
                <a:latin typeface="微软雅黑" panose="020B0503020204020204" charset="-122"/>
                <a:ea typeface="微软雅黑" panose="020B0503020204020204" charset="-122"/>
              </a:rPr>
              <a:t>调查</a:t>
            </a:r>
            <a:r>
              <a:rPr lang="zh-CN" sz="2100" b="1">
                <a:solidFill>
                  <a:srgbClr val="00B050"/>
                </a:solidFill>
                <a:latin typeface="微软雅黑" panose="020B0503020204020204" charset="-122"/>
                <a:ea typeface="微软雅黑" panose="020B0503020204020204" charset="-122"/>
              </a:rPr>
              <a:t>2：</a:t>
            </a:r>
            <a:r>
              <a:rPr lang="en-US" altLang="zh-CN" sz="1800" b="0">
                <a:latin typeface="微软雅黑" panose="020B0503020204020204" charset="-122"/>
                <a:ea typeface="微软雅黑" panose="020B0503020204020204" charset="-122"/>
              </a:rPr>
              <a:t>2023</a:t>
            </a:r>
            <a:r>
              <a:rPr lang="zh-CN" altLang="en-US" sz="1800" b="0">
                <a:latin typeface="微软雅黑" panose="020B0503020204020204" charset="-122"/>
                <a:ea typeface="微软雅黑" panose="020B0503020204020204" charset="-122"/>
              </a:rPr>
              <a:t>年</a:t>
            </a:r>
            <a:r>
              <a:rPr lang="en-US" altLang="zh-CN" sz="1800" b="0">
                <a:latin typeface="微软雅黑" panose="020B0503020204020204" charset="-122"/>
                <a:ea typeface="微软雅黑" panose="020B0503020204020204" charset="-122"/>
              </a:rPr>
              <a:t>04</a:t>
            </a:r>
            <a:r>
              <a:rPr lang="zh-CN" altLang="en-US" sz="1800" b="0">
                <a:latin typeface="微软雅黑" panose="020B0503020204020204" charset="-122"/>
                <a:ea typeface="微软雅黑" panose="020B0503020204020204" charset="-122"/>
              </a:rPr>
              <a:t>月</a:t>
            </a:r>
            <a:r>
              <a:rPr lang="en-US" altLang="zh-CN" sz="1800" b="0">
                <a:latin typeface="微软雅黑" panose="020B0503020204020204" charset="-122"/>
                <a:ea typeface="微软雅黑" panose="020B0503020204020204" charset="-122"/>
              </a:rPr>
              <a:t>14</a:t>
            </a:r>
            <a:r>
              <a:rPr lang="zh-CN" altLang="en-US" sz="1800" b="0">
                <a:latin typeface="微软雅黑" panose="020B0503020204020204" charset="-122"/>
                <a:ea typeface="微软雅黑" panose="020B0503020204020204" charset="-122"/>
              </a:rPr>
              <a:t>日，小组成员曹政伟、宋汪洋以每值值班时间为对象展开调查，运行人员分早、中、晚三个班，经过一轮的值班，调查不同值班时间的锅炉点火装置及油枪故障率</a:t>
            </a:r>
            <a:r>
              <a:rPr lang="zh-CN" sz="1800" b="0">
                <a:latin typeface="微软雅黑" panose="020B0503020204020204" charset="-122"/>
                <a:ea typeface="微软雅黑" panose="020B0503020204020204" charset="-122"/>
              </a:rPr>
              <a:t>。</a:t>
            </a:r>
            <a:endParaRPr lang="zh-CN" altLang="en-US" sz="1800" b="0" dirty="0">
              <a:latin typeface="微软雅黑" panose="020B0503020204020204" charset="-122"/>
              <a:ea typeface="微软雅黑" panose="020B0503020204020204" charset="-122"/>
            </a:endParaRPr>
          </a:p>
        </p:txBody>
      </p:sp>
      <p:sp>
        <p:nvSpPr>
          <p:cNvPr id="5" name="文本框 1"/>
          <p:cNvSpPr txBox="1"/>
          <p:nvPr/>
        </p:nvSpPr>
        <p:spPr>
          <a:xfrm>
            <a:off x="1127448" y="2143889"/>
            <a:ext cx="4414755"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a:latin typeface="微软雅黑" panose="020B0503020204020204" charset="-122"/>
                <a:ea typeface="微软雅黑" panose="020B0503020204020204" charset="-122"/>
              </a:rPr>
              <a:t>表</a:t>
            </a:r>
            <a:r>
              <a:rPr lang="en-US" altLang="zh-CN" sz="1200">
                <a:latin typeface="微软雅黑" panose="020B0503020204020204" charset="-122"/>
                <a:ea typeface="微软雅黑" panose="020B0503020204020204" charset="-122"/>
              </a:rPr>
              <a:t>4-2  </a:t>
            </a:r>
            <a:r>
              <a:rPr lang="zh-CN" altLang="en-US" sz="1200">
                <a:latin typeface="微软雅黑" panose="020B0503020204020204" charset="-122"/>
                <a:ea typeface="微软雅黑" panose="020B0503020204020204" charset="-122"/>
              </a:rPr>
              <a:t>锅炉点火系统运行故障率统计表</a:t>
            </a:r>
            <a:endParaRPr lang="zh-CN" altLang="en-US" sz="1200" dirty="0">
              <a:latin typeface="微软雅黑" panose="020B0503020204020204" charset="-122"/>
              <a:ea typeface="微软雅黑" panose="020B0503020204020204" charset="-122"/>
            </a:endParaRPr>
          </a:p>
        </p:txBody>
      </p:sp>
      <p:sp>
        <p:nvSpPr>
          <p:cNvPr id="6" name="文本框 5"/>
          <p:cNvSpPr txBox="1"/>
          <p:nvPr/>
        </p:nvSpPr>
        <p:spPr>
          <a:xfrm>
            <a:off x="6196208" y="5456257"/>
            <a:ext cx="4458970"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latin typeface="微软雅黑" panose="020B0503020204020204" charset="-122"/>
                <a:ea typeface="微软雅黑" panose="020B0503020204020204" charset="-122"/>
              </a:rPr>
              <a:t>制图：曹政伟                  日期：</a:t>
            </a:r>
            <a:r>
              <a:rPr lang="en-US" altLang="zh-CN" sz="1200" b="0">
                <a:latin typeface="微软雅黑" panose="020B0503020204020204" charset="-122"/>
                <a:ea typeface="微软雅黑" panose="020B0503020204020204" charset="-122"/>
              </a:rPr>
              <a:t>2023</a:t>
            </a:r>
            <a:r>
              <a:rPr lang="zh-CN" altLang="en-US" sz="1200" b="0">
                <a:latin typeface="微软雅黑" panose="020B0503020204020204" charset="-122"/>
                <a:ea typeface="微软雅黑" panose="020B0503020204020204" charset="-122"/>
              </a:rPr>
              <a:t>年</a:t>
            </a:r>
            <a:r>
              <a:rPr lang="en-US" altLang="zh-CN" sz="1200" b="0">
                <a:latin typeface="微软雅黑" panose="020B0503020204020204" charset="-122"/>
                <a:ea typeface="微软雅黑" panose="020B0503020204020204" charset="-122"/>
              </a:rPr>
              <a:t>04</a:t>
            </a:r>
            <a:r>
              <a:rPr lang="zh-CN" altLang="en-US" sz="1200" b="0">
                <a:latin typeface="微软雅黑" panose="020B0503020204020204" charset="-122"/>
                <a:ea typeface="微软雅黑" panose="020B0503020204020204" charset="-122"/>
              </a:rPr>
              <a:t>月</a:t>
            </a:r>
            <a:r>
              <a:rPr lang="en-US" altLang="zh-CN" sz="1200" b="0">
                <a:latin typeface="微软雅黑" panose="020B0503020204020204" charset="-122"/>
                <a:ea typeface="微软雅黑" panose="020B0503020204020204" charset="-122"/>
              </a:rPr>
              <a:t>16</a:t>
            </a:r>
            <a:r>
              <a:rPr lang="zh-CN" altLang="en-US" sz="1200" b="0">
                <a:latin typeface="微软雅黑" panose="020B0503020204020204" charset="-122"/>
                <a:ea typeface="微软雅黑" panose="020B0503020204020204" charset="-122"/>
              </a:rPr>
              <a:t>日</a:t>
            </a:r>
            <a:endParaRPr lang="zh-CN" altLang="en-US" sz="1200" b="0" dirty="0">
              <a:latin typeface="微软雅黑" panose="020B0503020204020204" charset="-122"/>
              <a:ea typeface="微软雅黑" panose="020B0503020204020204" charset="-122"/>
            </a:endParaRPr>
          </a:p>
        </p:txBody>
      </p:sp>
      <p:sp>
        <p:nvSpPr>
          <p:cNvPr id="8" name="文本框 5"/>
          <p:cNvSpPr txBox="1"/>
          <p:nvPr/>
        </p:nvSpPr>
        <p:spPr>
          <a:xfrm>
            <a:off x="1127448" y="5240233"/>
            <a:ext cx="4458970"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latin typeface="微软雅黑" panose="020B0503020204020204" charset="-122"/>
                <a:ea typeface="微软雅黑" panose="020B0503020204020204" charset="-122"/>
              </a:rPr>
              <a:t>制表：曹政伟                  日期：</a:t>
            </a:r>
            <a:r>
              <a:rPr lang="en-US" altLang="zh-CN" sz="1200" b="0">
                <a:latin typeface="微软雅黑" panose="020B0503020204020204" charset="-122"/>
                <a:ea typeface="微软雅黑" panose="020B0503020204020204" charset="-122"/>
              </a:rPr>
              <a:t>2023</a:t>
            </a:r>
            <a:r>
              <a:rPr lang="zh-CN" altLang="en-US" sz="1200" b="0">
                <a:latin typeface="微软雅黑" panose="020B0503020204020204" charset="-122"/>
                <a:ea typeface="微软雅黑" panose="020B0503020204020204" charset="-122"/>
              </a:rPr>
              <a:t>年</a:t>
            </a:r>
            <a:r>
              <a:rPr lang="en-US" altLang="zh-CN" sz="1200" b="0">
                <a:latin typeface="微软雅黑" panose="020B0503020204020204" charset="-122"/>
                <a:ea typeface="微软雅黑" panose="020B0503020204020204" charset="-122"/>
              </a:rPr>
              <a:t>04</a:t>
            </a:r>
            <a:r>
              <a:rPr lang="zh-CN" altLang="en-US" sz="1200" b="0">
                <a:latin typeface="微软雅黑" panose="020B0503020204020204" charset="-122"/>
                <a:ea typeface="微软雅黑" panose="020B0503020204020204" charset="-122"/>
              </a:rPr>
              <a:t>月</a:t>
            </a:r>
            <a:r>
              <a:rPr lang="en-US" altLang="zh-CN" sz="1200" b="0">
                <a:latin typeface="微软雅黑" panose="020B0503020204020204" charset="-122"/>
                <a:ea typeface="微软雅黑" panose="020B0503020204020204" charset="-122"/>
              </a:rPr>
              <a:t>16</a:t>
            </a:r>
            <a:r>
              <a:rPr lang="zh-CN" altLang="en-US" sz="1200" b="0">
                <a:latin typeface="微软雅黑" panose="020B0503020204020204" charset="-122"/>
                <a:ea typeface="微软雅黑" panose="020B0503020204020204" charset="-122"/>
              </a:rPr>
              <a:t>日</a:t>
            </a:r>
            <a:endParaRPr lang="zh-CN" altLang="en-US" sz="1200" b="0" dirty="0">
              <a:latin typeface="微软雅黑" panose="020B0503020204020204" charset="-122"/>
              <a:ea typeface="微软雅黑" panose="020B0503020204020204" charset="-122"/>
            </a:endParaRPr>
          </a:p>
        </p:txBody>
      </p:sp>
      <p:sp>
        <p:nvSpPr>
          <p:cNvPr id="9" name="文本框 1"/>
          <p:cNvSpPr txBox="1"/>
          <p:nvPr/>
        </p:nvSpPr>
        <p:spPr>
          <a:xfrm>
            <a:off x="705167" y="5877272"/>
            <a:ext cx="9807575" cy="368300"/>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r>
              <a:rPr lang="zh-CN" sz="1800" b="0">
                <a:latin typeface="微软雅黑" panose="020B0503020204020204" charset="-122"/>
                <a:ea typeface="微软雅黑" panose="020B0503020204020204" charset="-122"/>
              </a:rPr>
              <a:t>小结：</a:t>
            </a:r>
            <a:r>
              <a:rPr lang="zh-CN" altLang="zh-CN" sz="1800" kern="100">
                <a:effectLst/>
                <a:latin typeface="微软雅黑" panose="020B0503020204020204" charset="-122"/>
                <a:ea typeface="微软雅黑" panose="020B0503020204020204" charset="-122"/>
                <a:cs typeface="宋体" panose="02010600030101010101" pitchFamily="2" charset="-122"/>
              </a:rPr>
              <a:t>由图表可以看出，锅炉点火系统故障率占比差别不大</a:t>
            </a:r>
            <a:r>
              <a:rPr lang="zh-CN" altLang="en-US" sz="1800" b="0">
                <a:latin typeface="微软雅黑" panose="020B0503020204020204" charset="-122"/>
                <a:ea typeface="微软雅黑" panose="020B0503020204020204" charset="-122"/>
              </a:rPr>
              <a:t>，</a:t>
            </a:r>
            <a:r>
              <a:rPr lang="zh-CN" altLang="zh-CN" sz="1800" b="0">
                <a:highlight>
                  <a:srgbClr val="00FFFF"/>
                </a:highlight>
                <a:latin typeface="微软雅黑" panose="020B0503020204020204" charset="-122"/>
                <a:ea typeface="微软雅黑" panose="020B0503020204020204" charset="-122"/>
              </a:rPr>
              <a:t>与值班时间无关</a:t>
            </a:r>
            <a:r>
              <a:rPr lang="zh-CN" sz="1800" b="0" dirty="0">
                <a:latin typeface="微软雅黑" panose="020B0503020204020204" charset="-122"/>
                <a:ea typeface="微软雅黑" panose="020B0503020204020204" charset="-122"/>
              </a:rPr>
              <a:t>。</a:t>
            </a:r>
            <a:endParaRPr lang="zh-CN" altLang="en-US" sz="1800" b="0" dirty="0">
              <a:latin typeface="微软雅黑" panose="020B0503020204020204" charset="-122"/>
              <a:ea typeface="微软雅黑" panose="020B0503020204020204" charset="-122"/>
            </a:endParaRPr>
          </a:p>
        </p:txBody>
      </p:sp>
      <p:sp>
        <p:nvSpPr>
          <p:cNvPr id="11" name="文本框 10"/>
          <p:cNvSpPr txBox="1"/>
          <p:nvPr/>
        </p:nvSpPr>
        <p:spPr>
          <a:xfrm>
            <a:off x="2639616" y="335062"/>
            <a:ext cx="6807200" cy="501650"/>
          </a:xfrm>
          <a:prstGeom prst="rect">
            <a:avLst/>
          </a:prstGeom>
          <a:noFill/>
        </p:spPr>
        <p:txBody>
          <a:bodyPr wrap="square" rtlCol="0">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defTabSz="914400" fontAlgn="auto"/>
            <a:r>
              <a:rPr lang="en-US" altLang="zh-CN" sz="2665" b="1" noProof="1">
                <a:solidFill>
                  <a:srgbClr val="0070C0"/>
                </a:solidFill>
                <a:latin typeface="微软雅黑" panose="020B0503020204020204" charset="-122"/>
                <a:ea typeface="微软雅黑" panose="020B0503020204020204" charset="-122"/>
              </a:rPr>
              <a:t>04</a:t>
            </a:r>
            <a:r>
              <a:rPr lang="zh-CN" altLang="en-US" sz="2665" b="1" noProof="1">
                <a:solidFill>
                  <a:srgbClr val="0070C0"/>
                </a:solidFill>
                <a:latin typeface="微软雅黑" panose="020B0503020204020204" charset="-122"/>
                <a:ea typeface="微软雅黑" panose="020B0503020204020204" charset="-122"/>
              </a:rPr>
              <a:t>现状调查</a:t>
            </a:r>
            <a:endParaRPr lang="en-US" altLang="zh-CN" sz="2665" b="1" noProof="1">
              <a:solidFill>
                <a:srgbClr val="0070C0"/>
              </a:solidFill>
              <a:latin typeface="微软雅黑" panose="020B0503020204020204" charset="-122"/>
              <a:ea typeface="微软雅黑" panose="020B0503020204020204" charset="-122"/>
            </a:endParaRPr>
          </a:p>
        </p:txBody>
      </p:sp>
      <p:graphicFrame>
        <p:nvGraphicFramePr>
          <p:cNvPr id="14" name="表格 13"/>
          <p:cNvGraphicFramePr>
            <a:graphicFrameLocks noGrp="1"/>
          </p:cNvGraphicFramePr>
          <p:nvPr>
            <p:extLst>
              <p:ext uri="{D42A27DB-BD31-4B8C-83A1-F6EECF244321}">
                <p14:modId xmlns:p14="http://schemas.microsoft.com/office/powerpoint/2010/main" val="56266409"/>
              </p:ext>
            </p:extLst>
          </p:nvPr>
        </p:nvGraphicFramePr>
        <p:xfrm>
          <a:off x="705167" y="2501738"/>
          <a:ext cx="4903788" cy="2668760"/>
        </p:xfrm>
        <a:graphic>
          <a:graphicData uri="http://schemas.openxmlformats.org/drawingml/2006/table">
            <a:tbl>
              <a:tblPr firstRow="1" firstCol="1" bandRow="1"/>
              <a:tblGrid>
                <a:gridCol w="608746">
                  <a:extLst>
                    <a:ext uri="{9D8B030D-6E8A-4147-A177-3AD203B41FA5}">
                      <a16:colId xmlns:a16="http://schemas.microsoft.com/office/drawing/2014/main" val="20000"/>
                    </a:ext>
                  </a:extLst>
                </a:gridCol>
                <a:gridCol w="1504636">
                  <a:extLst>
                    <a:ext uri="{9D8B030D-6E8A-4147-A177-3AD203B41FA5}">
                      <a16:colId xmlns:a16="http://schemas.microsoft.com/office/drawing/2014/main" val="20001"/>
                    </a:ext>
                  </a:extLst>
                </a:gridCol>
                <a:gridCol w="1810173">
                  <a:extLst>
                    <a:ext uri="{9D8B030D-6E8A-4147-A177-3AD203B41FA5}">
                      <a16:colId xmlns:a16="http://schemas.microsoft.com/office/drawing/2014/main" val="20002"/>
                    </a:ext>
                  </a:extLst>
                </a:gridCol>
                <a:gridCol w="980233">
                  <a:extLst>
                    <a:ext uri="{9D8B030D-6E8A-4147-A177-3AD203B41FA5}">
                      <a16:colId xmlns:a16="http://schemas.microsoft.com/office/drawing/2014/main" val="20003"/>
                    </a:ext>
                  </a:extLst>
                </a:gridCol>
              </a:tblGrid>
              <a:tr h="716980">
                <a:tc>
                  <a:txBody>
                    <a:bodyPr/>
                    <a:lstStyle/>
                    <a:p>
                      <a:pPr algn="ct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序号</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E74B5"/>
                    </a:solidFill>
                  </a:tcPr>
                </a:tc>
                <a:tc>
                  <a:txBody>
                    <a:bodyPr/>
                    <a:lstStyle/>
                    <a:p>
                      <a:pPr algn="ct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值班时间</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E74B5"/>
                    </a:solidFill>
                  </a:tcPr>
                </a:tc>
                <a:tc>
                  <a:txBody>
                    <a:bodyPr/>
                    <a:lstStyle/>
                    <a:p>
                      <a:pPr algn="ct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锅炉点火</a:t>
                      </a:r>
                      <a:r>
                        <a:rPr lang="zh-CN" altLang="en-US"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系统</a:t>
                      </a:r>
                      <a:endParaRPr lang="en-US" alt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endParaRPr>
                    </a:p>
                    <a:p>
                      <a:pPr algn="ct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缺陷单数量</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E74B5"/>
                    </a:solidFill>
                  </a:tcPr>
                </a:tc>
                <a:tc>
                  <a:txBody>
                    <a:bodyPr/>
                    <a:lstStyle/>
                    <a:p>
                      <a:pPr algn="ct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占比</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E74B5"/>
                    </a:solidFill>
                  </a:tcPr>
                </a:tc>
                <a:extLst>
                  <a:ext uri="{0D108BD9-81ED-4DB2-BD59-A6C34878D82A}">
                    <a16:rowId xmlns:a16="http://schemas.microsoft.com/office/drawing/2014/main" val="10000"/>
                  </a:ext>
                </a:extLst>
              </a:tr>
              <a:tr h="487945">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早班</a:t>
                      </a: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8</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个小时</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8</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34.8%</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AE3F3"/>
                    </a:solidFill>
                  </a:tcPr>
                </a:tc>
                <a:extLst>
                  <a:ext uri="{0D108BD9-81ED-4DB2-BD59-A6C34878D82A}">
                    <a16:rowId xmlns:a16="http://schemas.microsoft.com/office/drawing/2014/main" val="10001"/>
                  </a:ext>
                </a:extLst>
              </a:tr>
              <a:tr h="487945">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E5D6"/>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中班</a:t>
                      </a: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8</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个小时</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E5D6"/>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7</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E5D6"/>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30.4%</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E5D6"/>
                    </a:solidFill>
                  </a:tcPr>
                </a:tc>
                <a:extLst>
                  <a:ext uri="{0D108BD9-81ED-4DB2-BD59-A6C34878D82A}">
                    <a16:rowId xmlns:a16="http://schemas.microsoft.com/office/drawing/2014/main" val="10002"/>
                  </a:ext>
                </a:extLst>
              </a:tr>
              <a:tr h="487945">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3</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晚班</a:t>
                      </a: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8</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个小时</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a:r>
                        <a:rPr lang="en-US" sz="14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8</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a:r>
                        <a:rPr lang="en-US" sz="14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34.8%</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AE3F3"/>
                    </a:solidFill>
                  </a:tcPr>
                </a:tc>
                <a:extLst>
                  <a:ext uri="{0D108BD9-81ED-4DB2-BD59-A6C34878D82A}">
                    <a16:rowId xmlns:a16="http://schemas.microsoft.com/office/drawing/2014/main" val="10003"/>
                  </a:ext>
                </a:extLst>
              </a:tr>
              <a:tr h="487945">
                <a:tc>
                  <a:txBody>
                    <a:bodyPr/>
                    <a:lstStyle/>
                    <a:p>
                      <a:pPr algn="ctr"/>
                      <a:r>
                        <a:rPr lang="en-US" sz="1400" kern="100">
                          <a:effectLst/>
                          <a:latin typeface="微软雅黑" panose="020B0503020204020204" pitchFamily="34" charset="-122"/>
                          <a:ea typeface="微软雅黑" panose="020B0503020204020204" pitchFamily="34" charset="-122"/>
                          <a:cs typeface="宋体" panose="02010600030101010101" pitchFamily="2" charset="-122"/>
                        </a:rPr>
                        <a:t> </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E5D6"/>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总计</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E5D6"/>
                    </a:solidFill>
                  </a:tcPr>
                </a:tc>
                <a:tc>
                  <a:txBody>
                    <a:bodyPr/>
                    <a:lstStyle/>
                    <a:p>
                      <a:pPr algn="ctr"/>
                      <a:r>
                        <a:rPr lang="en-US" sz="14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23</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E5D6"/>
                    </a:solidFill>
                  </a:tcPr>
                </a:tc>
                <a:tc>
                  <a:txBody>
                    <a:bodyPr/>
                    <a:lstStyle/>
                    <a:p>
                      <a:pPr algn="ctr"/>
                      <a:r>
                        <a:rPr lang="en-US" sz="14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100%</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E5D6"/>
                    </a:solidFill>
                  </a:tcPr>
                </a:tc>
                <a:extLst>
                  <a:ext uri="{0D108BD9-81ED-4DB2-BD59-A6C34878D82A}">
                    <a16:rowId xmlns:a16="http://schemas.microsoft.com/office/drawing/2014/main" val="10004"/>
                  </a:ext>
                </a:extLst>
              </a:tr>
            </a:tbl>
          </a:graphicData>
        </a:graphic>
      </p:graphicFrame>
      <p:graphicFrame>
        <p:nvGraphicFramePr>
          <p:cNvPr id="15" name="图表 14"/>
          <p:cNvGraphicFramePr/>
          <p:nvPr>
            <p:extLst>
              <p:ext uri="{D42A27DB-BD31-4B8C-83A1-F6EECF244321}">
                <p14:modId xmlns:p14="http://schemas.microsoft.com/office/powerpoint/2010/main" val="2399874441"/>
              </p:ext>
            </p:extLst>
          </p:nvPr>
        </p:nvGraphicFramePr>
        <p:xfrm>
          <a:off x="5808320" y="2115114"/>
          <a:ext cx="5400040" cy="323977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99"/>
          <p:cNvSpPr txBox="1"/>
          <p:nvPr/>
        </p:nvSpPr>
        <p:spPr>
          <a:xfrm>
            <a:off x="698500" y="1114003"/>
            <a:ext cx="10795000" cy="691515"/>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r>
              <a:rPr lang="en-US" altLang="zh-CN" sz="2100" b="1" dirty="0">
                <a:solidFill>
                  <a:srgbClr val="00B050"/>
                </a:solidFill>
                <a:latin typeface="微软雅黑" panose="020B0503020204020204" charset="-122"/>
                <a:ea typeface="微软雅黑" panose="020B0503020204020204" charset="-122"/>
              </a:rPr>
              <a:t>   </a:t>
            </a:r>
            <a:r>
              <a:rPr lang="zh-CN" sz="2100" b="1" dirty="0">
                <a:solidFill>
                  <a:srgbClr val="00B050"/>
                </a:solidFill>
                <a:latin typeface="微软雅黑" panose="020B0503020204020204" charset="-122"/>
                <a:ea typeface="微软雅黑" panose="020B0503020204020204" charset="-122"/>
              </a:rPr>
              <a:t>调查</a:t>
            </a:r>
            <a:r>
              <a:rPr lang="en-US" altLang="zh-CN" sz="2100" b="1">
                <a:solidFill>
                  <a:srgbClr val="00B050"/>
                </a:solidFill>
                <a:latin typeface="微软雅黑" panose="020B0503020204020204" charset="-122"/>
                <a:ea typeface="微软雅黑" panose="020B0503020204020204" charset="-122"/>
              </a:rPr>
              <a:t>3</a:t>
            </a:r>
            <a:r>
              <a:rPr lang="zh-CN" sz="2100" b="1">
                <a:solidFill>
                  <a:srgbClr val="00B050"/>
                </a:solidFill>
                <a:latin typeface="微软雅黑" panose="020B0503020204020204" charset="-122"/>
                <a:ea typeface="微软雅黑" panose="020B0503020204020204" charset="-122"/>
              </a:rPr>
              <a:t>：</a:t>
            </a:r>
            <a:r>
              <a:rPr sz="1800" b="0">
                <a:latin typeface="微软雅黑" panose="020B0503020204020204" charset="-122"/>
                <a:ea typeface="微软雅黑" panose="020B0503020204020204" charset="-122"/>
              </a:rPr>
              <a:t>小组成员李国良、郭浩于2023年04月17日对曹妃甸项目一个月内试运收集到的18张锅炉点火系统缺陷单统计分析</a:t>
            </a:r>
            <a:r>
              <a:rPr lang="zh-CN" sz="1800" b="0">
                <a:latin typeface="微软雅黑" panose="020B0503020204020204" charset="-122"/>
                <a:ea typeface="微软雅黑" panose="020B0503020204020204" charset="-122"/>
              </a:rPr>
              <a:t>。</a:t>
            </a:r>
            <a:endParaRPr lang="zh-CN" altLang="en-US" sz="1800" b="0" dirty="0">
              <a:latin typeface="微软雅黑" panose="020B0503020204020204" charset="-122"/>
              <a:ea typeface="微软雅黑" panose="020B0503020204020204" charset="-122"/>
            </a:endParaRPr>
          </a:p>
        </p:txBody>
      </p:sp>
      <p:sp>
        <p:nvSpPr>
          <p:cNvPr id="5" name="文本框 1"/>
          <p:cNvSpPr txBox="1"/>
          <p:nvPr/>
        </p:nvSpPr>
        <p:spPr>
          <a:xfrm>
            <a:off x="1123040" y="1852620"/>
            <a:ext cx="4414755"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a:latin typeface="微软雅黑" panose="020B0503020204020204" charset="-122"/>
                <a:ea typeface="微软雅黑" panose="020B0503020204020204" charset="-122"/>
              </a:rPr>
              <a:t>表</a:t>
            </a:r>
            <a:r>
              <a:rPr lang="en-US" altLang="zh-CN" sz="1200">
                <a:latin typeface="微软雅黑" panose="020B0503020204020204" charset="-122"/>
                <a:ea typeface="微软雅黑" panose="020B0503020204020204" charset="-122"/>
              </a:rPr>
              <a:t>4-3  </a:t>
            </a:r>
            <a:r>
              <a:rPr lang="zh-CN" altLang="en-US" sz="1200">
                <a:latin typeface="微软雅黑" panose="020B0503020204020204" charset="-122"/>
                <a:ea typeface="微软雅黑" panose="020B0503020204020204" charset="-122"/>
              </a:rPr>
              <a:t>锅炉点火系统运行故障统计表</a:t>
            </a:r>
            <a:endParaRPr lang="zh-CN" altLang="en-US" sz="1200" dirty="0">
              <a:latin typeface="微软雅黑" panose="020B0503020204020204" charset="-122"/>
              <a:ea typeface="微软雅黑" panose="020B0503020204020204" charset="-122"/>
            </a:endParaRPr>
          </a:p>
        </p:txBody>
      </p:sp>
      <p:sp>
        <p:nvSpPr>
          <p:cNvPr id="6" name="文本框 5"/>
          <p:cNvSpPr txBox="1"/>
          <p:nvPr/>
        </p:nvSpPr>
        <p:spPr>
          <a:xfrm>
            <a:off x="6196208" y="4941168"/>
            <a:ext cx="4458970"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latin typeface="微软雅黑" panose="020B0503020204020204" charset="-122"/>
                <a:ea typeface="微软雅黑" panose="020B0503020204020204" charset="-122"/>
              </a:rPr>
              <a:t>制图：</a:t>
            </a:r>
            <a:r>
              <a:rPr lang="zh-CN" altLang="en-US" sz="1200">
                <a:latin typeface="微软雅黑" panose="020B0503020204020204" charset="-122"/>
                <a:ea typeface="微软雅黑" panose="020B0503020204020204" charset="-122"/>
              </a:rPr>
              <a:t>李国良</a:t>
            </a:r>
            <a:r>
              <a:rPr lang="zh-CN" altLang="en-US" sz="1200" b="0">
                <a:latin typeface="微软雅黑" panose="020B0503020204020204" charset="-122"/>
                <a:ea typeface="微软雅黑" panose="020B0503020204020204" charset="-122"/>
              </a:rPr>
              <a:t>                  日期：</a:t>
            </a:r>
            <a:r>
              <a:rPr lang="en-US" altLang="zh-CN" sz="1200" b="0">
                <a:latin typeface="微软雅黑" panose="020B0503020204020204" charset="-122"/>
                <a:ea typeface="微软雅黑" panose="020B0503020204020204" charset="-122"/>
              </a:rPr>
              <a:t>2023</a:t>
            </a:r>
            <a:r>
              <a:rPr lang="zh-CN" altLang="en-US" sz="1200" b="0">
                <a:latin typeface="微软雅黑" panose="020B0503020204020204" charset="-122"/>
                <a:ea typeface="微软雅黑" panose="020B0503020204020204" charset="-122"/>
              </a:rPr>
              <a:t>年</a:t>
            </a:r>
            <a:r>
              <a:rPr lang="en-US" altLang="zh-CN" sz="1200" b="0">
                <a:latin typeface="微软雅黑" panose="020B0503020204020204" charset="-122"/>
                <a:ea typeface="微软雅黑" panose="020B0503020204020204" charset="-122"/>
              </a:rPr>
              <a:t>04</a:t>
            </a:r>
            <a:r>
              <a:rPr lang="zh-CN" altLang="en-US" sz="1200" b="0">
                <a:latin typeface="微软雅黑" panose="020B0503020204020204" charset="-122"/>
                <a:ea typeface="微软雅黑" panose="020B0503020204020204" charset="-122"/>
              </a:rPr>
              <a:t>月</a:t>
            </a:r>
            <a:r>
              <a:rPr lang="en-US" altLang="zh-CN" sz="1200" b="0">
                <a:latin typeface="微软雅黑" panose="020B0503020204020204" charset="-122"/>
                <a:ea typeface="微软雅黑" panose="020B0503020204020204" charset="-122"/>
              </a:rPr>
              <a:t>22</a:t>
            </a:r>
            <a:r>
              <a:rPr lang="zh-CN" altLang="en-US" sz="1200" b="0">
                <a:latin typeface="微软雅黑" panose="020B0503020204020204" charset="-122"/>
                <a:ea typeface="微软雅黑" panose="020B0503020204020204" charset="-122"/>
              </a:rPr>
              <a:t>日</a:t>
            </a:r>
            <a:endParaRPr lang="zh-CN" altLang="en-US" sz="1200" b="0" dirty="0">
              <a:latin typeface="微软雅黑" panose="020B0503020204020204" charset="-122"/>
              <a:ea typeface="微软雅黑" panose="020B0503020204020204" charset="-122"/>
            </a:endParaRPr>
          </a:p>
        </p:txBody>
      </p:sp>
      <p:sp>
        <p:nvSpPr>
          <p:cNvPr id="8" name="文本框 5"/>
          <p:cNvSpPr txBox="1"/>
          <p:nvPr/>
        </p:nvSpPr>
        <p:spPr>
          <a:xfrm>
            <a:off x="1127448" y="4930039"/>
            <a:ext cx="4458970"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latin typeface="微软雅黑" panose="020B0503020204020204" charset="-122"/>
                <a:ea typeface="微软雅黑" panose="020B0503020204020204" charset="-122"/>
              </a:rPr>
              <a:t>制表：</a:t>
            </a:r>
            <a:r>
              <a:rPr lang="zh-CN" altLang="en-US" sz="1200">
                <a:latin typeface="微软雅黑" panose="020B0503020204020204" charset="-122"/>
                <a:ea typeface="微软雅黑" panose="020B0503020204020204" charset="-122"/>
              </a:rPr>
              <a:t>李国良</a:t>
            </a:r>
            <a:r>
              <a:rPr lang="zh-CN" altLang="en-US" sz="1200" b="0">
                <a:latin typeface="微软雅黑" panose="020B0503020204020204" charset="-122"/>
                <a:ea typeface="微软雅黑" panose="020B0503020204020204" charset="-122"/>
              </a:rPr>
              <a:t>                  日期：</a:t>
            </a:r>
            <a:r>
              <a:rPr lang="en-US" altLang="zh-CN" sz="1200" b="0">
                <a:latin typeface="微软雅黑" panose="020B0503020204020204" charset="-122"/>
                <a:ea typeface="微软雅黑" panose="020B0503020204020204" charset="-122"/>
              </a:rPr>
              <a:t>2023</a:t>
            </a:r>
            <a:r>
              <a:rPr lang="zh-CN" altLang="en-US" sz="1200" b="0">
                <a:latin typeface="微软雅黑" panose="020B0503020204020204" charset="-122"/>
                <a:ea typeface="微软雅黑" panose="020B0503020204020204" charset="-122"/>
              </a:rPr>
              <a:t>年</a:t>
            </a:r>
            <a:r>
              <a:rPr lang="en-US" altLang="zh-CN" sz="1200" b="0">
                <a:latin typeface="微软雅黑" panose="020B0503020204020204" charset="-122"/>
                <a:ea typeface="微软雅黑" panose="020B0503020204020204" charset="-122"/>
              </a:rPr>
              <a:t>04</a:t>
            </a:r>
            <a:r>
              <a:rPr lang="zh-CN" altLang="en-US" sz="1200" b="0">
                <a:latin typeface="微软雅黑" panose="020B0503020204020204" charset="-122"/>
                <a:ea typeface="微软雅黑" panose="020B0503020204020204" charset="-122"/>
              </a:rPr>
              <a:t>月</a:t>
            </a:r>
            <a:r>
              <a:rPr lang="en-US" altLang="zh-CN" sz="1200" b="0">
                <a:latin typeface="微软雅黑" panose="020B0503020204020204" charset="-122"/>
                <a:ea typeface="微软雅黑" panose="020B0503020204020204" charset="-122"/>
              </a:rPr>
              <a:t>22</a:t>
            </a:r>
            <a:r>
              <a:rPr lang="zh-CN" altLang="en-US" sz="1200" b="0">
                <a:latin typeface="微软雅黑" panose="020B0503020204020204" charset="-122"/>
                <a:ea typeface="微软雅黑" panose="020B0503020204020204" charset="-122"/>
              </a:rPr>
              <a:t>日</a:t>
            </a:r>
            <a:endParaRPr lang="zh-CN" altLang="en-US" sz="1200" b="0" dirty="0">
              <a:latin typeface="微软雅黑" panose="020B0503020204020204" charset="-122"/>
              <a:ea typeface="微软雅黑" panose="020B0503020204020204" charset="-122"/>
            </a:endParaRPr>
          </a:p>
        </p:txBody>
      </p:sp>
      <p:sp>
        <p:nvSpPr>
          <p:cNvPr id="9" name="文本框 1"/>
          <p:cNvSpPr txBox="1"/>
          <p:nvPr/>
        </p:nvSpPr>
        <p:spPr>
          <a:xfrm>
            <a:off x="736318" y="5662989"/>
            <a:ext cx="9807575" cy="646331"/>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r>
              <a:rPr lang="zh-CN" sz="1800" b="0">
                <a:latin typeface="微软雅黑" panose="020B0503020204020204" pitchFamily="34" charset="-122"/>
                <a:ea typeface="微软雅黑" panose="020B0503020204020204" pitchFamily="34" charset="-122"/>
              </a:rPr>
              <a:t>小结：</a:t>
            </a:r>
            <a:r>
              <a:rPr lang="zh-CN" altLang="zh-CN" sz="1800" kern="100">
                <a:effectLst/>
                <a:latin typeface="微软雅黑" panose="020B0503020204020204" pitchFamily="34" charset="-122"/>
                <a:ea typeface="微软雅黑" panose="020B0503020204020204" pitchFamily="34" charset="-122"/>
                <a:cs typeface="宋体" panose="02010600030101010101" pitchFamily="2" charset="-122"/>
              </a:rPr>
              <a:t>由得到的调查表和</a:t>
            </a:r>
            <a:r>
              <a:rPr lang="zh-CN" altLang="en-US" sz="1800" kern="100">
                <a:latin typeface="微软雅黑" panose="020B0503020204020204" pitchFamily="34" charset="-122"/>
                <a:ea typeface="微软雅黑" panose="020B0503020204020204" pitchFamily="34" charset="-122"/>
                <a:cs typeface="宋体" panose="02010600030101010101" pitchFamily="2" charset="-122"/>
              </a:rPr>
              <a:t>饼分</a:t>
            </a:r>
            <a:r>
              <a:rPr lang="zh-CN" altLang="zh-CN" sz="1800" kern="100">
                <a:effectLst/>
                <a:latin typeface="微软雅黑" panose="020B0503020204020204" pitchFamily="34" charset="-122"/>
                <a:ea typeface="微软雅黑" panose="020B0503020204020204" pitchFamily="34" charset="-122"/>
                <a:cs typeface="宋体" panose="02010600030101010101" pitchFamily="2" charset="-122"/>
              </a:rPr>
              <a:t>图，可以看出“</a:t>
            </a:r>
            <a:r>
              <a:rPr lang="zh-CN" altLang="zh-CN" sz="1800" kern="100">
                <a:effectLst/>
                <a:highlight>
                  <a:srgbClr val="00FFFF"/>
                </a:highlight>
                <a:latin typeface="微软雅黑" panose="020B0503020204020204" pitchFamily="34" charset="-122"/>
                <a:ea typeface="微软雅黑" panose="020B0503020204020204" pitchFamily="34" charset="-122"/>
                <a:cs typeface="宋体" panose="02010600030101010101" pitchFamily="2" charset="-122"/>
              </a:rPr>
              <a:t>风量</a:t>
            </a:r>
            <a:r>
              <a:rPr lang="zh-CN" altLang="en-US" sz="1800" kern="100">
                <a:effectLst/>
                <a:highlight>
                  <a:srgbClr val="00FFFF"/>
                </a:highlight>
                <a:latin typeface="微软雅黑" panose="020B0503020204020204" pitchFamily="34" charset="-122"/>
                <a:ea typeface="微软雅黑" panose="020B0503020204020204" pitchFamily="34" charset="-122"/>
                <a:cs typeface="宋体" panose="02010600030101010101" pitchFamily="2" charset="-122"/>
              </a:rPr>
              <a:t>不匹配</a:t>
            </a:r>
            <a:r>
              <a:rPr lang="zh-CN" altLang="zh-CN" sz="1800" kern="100">
                <a:effectLst/>
                <a:latin typeface="微软雅黑" panose="020B0503020204020204" pitchFamily="34" charset="-122"/>
                <a:ea typeface="微软雅黑" panose="020B0503020204020204" pitchFamily="34" charset="-122"/>
                <a:cs typeface="宋体" panose="02010600030101010101" pitchFamily="2" charset="-122"/>
              </a:rPr>
              <a:t>”占问题总数的</a:t>
            </a:r>
            <a:r>
              <a:rPr lang="en-US" altLang="zh-CN" sz="1800" kern="100">
                <a:effectLst/>
                <a:highlight>
                  <a:srgbClr val="00FFFF"/>
                </a:highlight>
                <a:latin typeface="微软雅黑" panose="020B0503020204020204" pitchFamily="34" charset="-122"/>
                <a:ea typeface="微软雅黑" panose="020B0503020204020204" pitchFamily="34" charset="-122"/>
                <a:cs typeface="宋体" panose="02010600030101010101" pitchFamily="2" charset="-122"/>
              </a:rPr>
              <a:t>72.22%</a:t>
            </a:r>
            <a:r>
              <a:rPr lang="zh-CN" altLang="zh-CN" sz="1800" kern="100">
                <a:effectLst/>
                <a:latin typeface="微软雅黑" panose="020B0503020204020204" pitchFamily="34" charset="-122"/>
                <a:ea typeface="微软雅黑" panose="020B0503020204020204" pitchFamily="34" charset="-122"/>
                <a:cs typeface="宋体" panose="02010600030101010101" pitchFamily="2" charset="-122"/>
              </a:rPr>
              <a:t>，是锅炉点火系统调试质量差的主要问题，但是还需要进一步进行分层分析，以明确症结所在</a:t>
            </a:r>
            <a:r>
              <a:rPr lang="zh-CN" sz="1800" b="0">
                <a:latin typeface="微软雅黑" panose="020B0503020204020204" pitchFamily="34" charset="-122"/>
                <a:ea typeface="微软雅黑" panose="020B0503020204020204" pitchFamily="34" charset="-122"/>
              </a:rPr>
              <a:t>。</a:t>
            </a:r>
            <a:endParaRPr lang="zh-CN" altLang="en-US" sz="1800" b="0" dirty="0">
              <a:latin typeface="微软雅黑" panose="020B0503020204020204" pitchFamily="34" charset="-122"/>
              <a:ea typeface="微软雅黑" panose="020B0503020204020204" pitchFamily="34" charset="-122"/>
            </a:endParaRPr>
          </a:p>
        </p:txBody>
      </p:sp>
      <p:sp>
        <p:nvSpPr>
          <p:cNvPr id="11" name="文本框 10"/>
          <p:cNvSpPr txBox="1"/>
          <p:nvPr/>
        </p:nvSpPr>
        <p:spPr>
          <a:xfrm>
            <a:off x="2639616" y="335062"/>
            <a:ext cx="6807200" cy="501650"/>
          </a:xfrm>
          <a:prstGeom prst="rect">
            <a:avLst/>
          </a:prstGeom>
          <a:noFill/>
        </p:spPr>
        <p:txBody>
          <a:bodyPr wrap="square" rtlCol="0">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defTabSz="914400" fontAlgn="auto"/>
            <a:r>
              <a:rPr lang="en-US" altLang="zh-CN" sz="2665" b="1" noProof="1">
                <a:solidFill>
                  <a:srgbClr val="0070C0"/>
                </a:solidFill>
                <a:latin typeface="微软雅黑" panose="020B0503020204020204" charset="-122"/>
                <a:ea typeface="微软雅黑" panose="020B0503020204020204" charset="-122"/>
              </a:rPr>
              <a:t>04</a:t>
            </a:r>
            <a:r>
              <a:rPr lang="zh-CN" altLang="en-US" sz="2665" b="1" noProof="1">
                <a:solidFill>
                  <a:srgbClr val="0070C0"/>
                </a:solidFill>
                <a:latin typeface="微软雅黑" panose="020B0503020204020204" charset="-122"/>
                <a:ea typeface="微软雅黑" panose="020B0503020204020204" charset="-122"/>
              </a:rPr>
              <a:t>现状调查</a:t>
            </a:r>
            <a:endParaRPr lang="en-US" altLang="zh-CN" sz="2665" b="1" noProof="1">
              <a:solidFill>
                <a:srgbClr val="0070C0"/>
              </a:solidFill>
              <a:latin typeface="微软雅黑" panose="020B0503020204020204" charset="-122"/>
              <a:ea typeface="微软雅黑" panose="020B0503020204020204" charset="-122"/>
            </a:endParaRPr>
          </a:p>
        </p:txBody>
      </p:sp>
      <p:graphicFrame>
        <p:nvGraphicFramePr>
          <p:cNvPr id="3" name="表格 2">
            <a:extLst>
              <a:ext uri="{FF2B5EF4-FFF2-40B4-BE49-F238E27FC236}">
                <a16:creationId xmlns:a16="http://schemas.microsoft.com/office/drawing/2014/main" id="{C839F144-BA1D-5E6F-7605-406FA8FB1763}"/>
              </a:ext>
            </a:extLst>
          </p:cNvPr>
          <p:cNvGraphicFramePr>
            <a:graphicFrameLocks noGrp="1"/>
          </p:cNvGraphicFramePr>
          <p:nvPr>
            <p:extLst>
              <p:ext uri="{D42A27DB-BD31-4B8C-83A1-F6EECF244321}">
                <p14:modId xmlns:p14="http://schemas.microsoft.com/office/powerpoint/2010/main" val="140574305"/>
              </p:ext>
            </p:extLst>
          </p:nvPr>
        </p:nvGraphicFramePr>
        <p:xfrm>
          <a:off x="698500" y="2208767"/>
          <a:ext cx="4843703" cy="2721271"/>
        </p:xfrm>
        <a:graphic>
          <a:graphicData uri="http://schemas.openxmlformats.org/drawingml/2006/table">
            <a:tbl>
              <a:tblPr firstRow="1" firstCol="1" bandRow="1"/>
              <a:tblGrid>
                <a:gridCol w="601950">
                  <a:extLst>
                    <a:ext uri="{9D8B030D-6E8A-4147-A177-3AD203B41FA5}">
                      <a16:colId xmlns:a16="http://schemas.microsoft.com/office/drawing/2014/main" val="2269430563"/>
                    </a:ext>
                  </a:extLst>
                </a:gridCol>
                <a:gridCol w="1928069">
                  <a:extLst>
                    <a:ext uri="{9D8B030D-6E8A-4147-A177-3AD203B41FA5}">
                      <a16:colId xmlns:a16="http://schemas.microsoft.com/office/drawing/2014/main" val="1022920594"/>
                    </a:ext>
                  </a:extLst>
                </a:gridCol>
                <a:gridCol w="1098019">
                  <a:extLst>
                    <a:ext uri="{9D8B030D-6E8A-4147-A177-3AD203B41FA5}">
                      <a16:colId xmlns:a16="http://schemas.microsoft.com/office/drawing/2014/main" val="1485317110"/>
                    </a:ext>
                  </a:extLst>
                </a:gridCol>
                <a:gridCol w="1215665">
                  <a:extLst>
                    <a:ext uri="{9D8B030D-6E8A-4147-A177-3AD203B41FA5}">
                      <a16:colId xmlns:a16="http://schemas.microsoft.com/office/drawing/2014/main" val="685036260"/>
                    </a:ext>
                  </a:extLst>
                </a:gridCol>
              </a:tblGrid>
              <a:tr h="388753">
                <a:tc>
                  <a:txBody>
                    <a:bodyPr/>
                    <a:lstStyle/>
                    <a:p>
                      <a:pPr algn="ct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序号</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zh-CN" altLang="en-US"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问题</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zh-CN" altLang="en-US"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频数</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zh-CN" altLang="en-US"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频率</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extLst>
                  <a:ext uri="{0D108BD9-81ED-4DB2-BD59-A6C34878D82A}">
                    <a16:rowId xmlns:a16="http://schemas.microsoft.com/office/drawing/2014/main" val="2399363847"/>
                  </a:ext>
                </a:extLst>
              </a:tr>
              <a:tr h="388753">
                <a:tc>
                  <a:txBody>
                    <a:bodyPr/>
                    <a:lstStyle/>
                    <a:p>
                      <a:pPr algn="ctr"/>
                      <a:r>
                        <a:rPr lang="en-US" sz="1400" b="1" kern="100">
                          <a:solidFill>
                            <a:srgbClr val="FF0000"/>
                          </a:solidFill>
                          <a:effectLst/>
                          <a:latin typeface="微软雅黑" panose="020B0503020204020204" pitchFamily="34" charset="-122"/>
                          <a:ea typeface="微软雅黑" panose="020B0503020204020204" pitchFamily="34" charset="-122"/>
                          <a:cs typeface="宋体" panose="02010600030101010101" pitchFamily="2" charset="-122"/>
                        </a:rPr>
                        <a:t>1</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zh-CN" sz="1400" b="1" kern="100">
                          <a:solidFill>
                            <a:srgbClr val="FF0000"/>
                          </a:solidFill>
                          <a:effectLst/>
                          <a:latin typeface="微软雅黑" panose="020B0503020204020204" pitchFamily="34" charset="-122"/>
                          <a:ea typeface="微软雅黑" panose="020B0503020204020204" pitchFamily="34" charset="-122"/>
                          <a:cs typeface="宋体" panose="02010600030101010101" pitchFamily="2" charset="-122"/>
                        </a:rPr>
                        <a:t>风量</a:t>
                      </a:r>
                      <a:r>
                        <a:rPr lang="zh-CN" altLang="en-US" sz="1400" b="1" kern="100">
                          <a:solidFill>
                            <a:srgbClr val="FF0000"/>
                          </a:solidFill>
                          <a:effectLst/>
                          <a:latin typeface="微软雅黑" panose="020B0503020204020204" pitchFamily="34" charset="-122"/>
                          <a:ea typeface="微软雅黑" panose="020B0503020204020204" pitchFamily="34" charset="-122"/>
                          <a:cs typeface="宋体" panose="02010600030101010101" pitchFamily="2" charset="-122"/>
                        </a:rPr>
                        <a:t>不匹配</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en-US" sz="1400" b="1" kern="100">
                          <a:solidFill>
                            <a:srgbClr val="FF0000"/>
                          </a:solidFill>
                          <a:effectLst/>
                          <a:latin typeface="微软雅黑" panose="020B0503020204020204" pitchFamily="34" charset="-122"/>
                          <a:ea typeface="微软雅黑" panose="020B0503020204020204" pitchFamily="34" charset="-122"/>
                          <a:cs typeface="宋体" panose="02010600030101010101" pitchFamily="2" charset="-122"/>
                        </a:rPr>
                        <a:t>13</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en-US" sz="1400" b="1" kern="100">
                          <a:solidFill>
                            <a:srgbClr val="FF0000"/>
                          </a:solidFill>
                          <a:effectLst/>
                          <a:latin typeface="微软雅黑" panose="020B0503020204020204" pitchFamily="34" charset="-122"/>
                          <a:ea typeface="微软雅黑" panose="020B0503020204020204" pitchFamily="34" charset="-122"/>
                          <a:cs typeface="宋体" panose="02010600030101010101" pitchFamily="2" charset="-122"/>
                        </a:rPr>
                        <a:t>72.22%</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extLst>
                  <a:ext uri="{0D108BD9-81ED-4DB2-BD59-A6C34878D82A}">
                    <a16:rowId xmlns:a16="http://schemas.microsoft.com/office/drawing/2014/main" val="2202685497"/>
                  </a:ext>
                </a:extLst>
              </a:tr>
              <a:tr h="388753">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油压</a:t>
                      </a:r>
                      <a:r>
                        <a:rPr lang="zh-CN" alt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低</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5.56%</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extLst>
                  <a:ext uri="{0D108BD9-81ED-4DB2-BD59-A6C34878D82A}">
                    <a16:rowId xmlns:a16="http://schemas.microsoft.com/office/drawing/2014/main" val="3181129731"/>
                  </a:ext>
                </a:extLst>
              </a:tr>
              <a:tr h="388753">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3</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雾化效果不好</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5.56%</a:t>
                      </a:r>
                      <a:endParaRPr lang="zh-CN" sz="1400" kern="100">
                        <a:effectLst/>
                        <a:latin typeface="微软雅黑" panose="020B0503020204020204" pitchFamily="34" charset="-122"/>
                        <a:ea typeface="微软雅黑" panose="020B0503020204020204" pitchFamily="34" charset="-122"/>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extLst>
                  <a:ext uri="{0D108BD9-81ED-4DB2-BD59-A6C34878D82A}">
                    <a16:rowId xmlns:a16="http://schemas.microsoft.com/office/drawing/2014/main" val="4257124097"/>
                  </a:ext>
                </a:extLst>
              </a:tr>
              <a:tr h="388753">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4</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火检信号故障</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5.56%</a:t>
                      </a:r>
                      <a:endParaRPr lang="zh-CN" sz="1400" kern="100">
                        <a:effectLst/>
                        <a:latin typeface="微软雅黑" panose="020B0503020204020204" pitchFamily="34" charset="-122"/>
                        <a:ea typeface="微软雅黑" panose="020B0503020204020204" pitchFamily="34" charset="-122"/>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extLst>
                  <a:ext uri="{0D108BD9-81ED-4DB2-BD59-A6C34878D82A}">
                    <a16:rowId xmlns:a16="http://schemas.microsoft.com/office/drawing/2014/main" val="4204213357"/>
                  </a:ext>
                </a:extLst>
              </a:tr>
              <a:tr h="388753">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5</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其他</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11.10%</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extLst>
                  <a:ext uri="{0D108BD9-81ED-4DB2-BD59-A6C34878D82A}">
                    <a16:rowId xmlns:a16="http://schemas.microsoft.com/office/drawing/2014/main" val="314308966"/>
                  </a:ext>
                </a:extLst>
              </a:tr>
              <a:tr h="388753">
                <a:tc>
                  <a:txBody>
                    <a:bodyPr/>
                    <a:lstStyle/>
                    <a:p>
                      <a:pPr algn="ctr"/>
                      <a:r>
                        <a:rPr lang="en-US" sz="1400" kern="100">
                          <a:effectLst/>
                          <a:latin typeface="微软雅黑" panose="020B0503020204020204" pitchFamily="34" charset="-122"/>
                          <a:ea typeface="微软雅黑" panose="020B0503020204020204" pitchFamily="34" charset="-122"/>
                          <a:cs typeface="宋体" panose="02010600030101010101" pitchFamily="2" charset="-122"/>
                        </a:rPr>
                        <a:t> </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总计</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18</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100%</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extLst>
                  <a:ext uri="{0D108BD9-81ED-4DB2-BD59-A6C34878D82A}">
                    <a16:rowId xmlns:a16="http://schemas.microsoft.com/office/drawing/2014/main" val="57342780"/>
                  </a:ext>
                </a:extLst>
              </a:tr>
            </a:tbl>
          </a:graphicData>
        </a:graphic>
      </p:graphicFrame>
      <p:graphicFrame>
        <p:nvGraphicFramePr>
          <p:cNvPr id="10" name="图表 9">
            <a:extLst>
              <a:ext uri="{FF2B5EF4-FFF2-40B4-BE49-F238E27FC236}">
                <a16:creationId xmlns:a16="http://schemas.microsoft.com/office/drawing/2014/main" id="{D34E6EE5-7AD0-DD05-1FA4-9D05B196629D}"/>
              </a:ext>
            </a:extLst>
          </p:cNvPr>
          <p:cNvGraphicFramePr/>
          <p:nvPr>
            <p:extLst>
              <p:ext uri="{D42A27DB-BD31-4B8C-83A1-F6EECF244321}">
                <p14:modId xmlns:p14="http://schemas.microsoft.com/office/powerpoint/2010/main" val="3075494893"/>
              </p:ext>
            </p:extLst>
          </p:nvPr>
        </p:nvGraphicFramePr>
        <p:xfrm>
          <a:off x="5725673" y="1700808"/>
          <a:ext cx="5400040" cy="323977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99">
            <a:extLst>
              <a:ext uri="{FF2B5EF4-FFF2-40B4-BE49-F238E27FC236}">
                <a16:creationId xmlns:a16="http://schemas.microsoft.com/office/drawing/2014/main" id="{1EE0ABFE-0EF6-5211-95EF-09E78265D419}"/>
              </a:ext>
            </a:extLst>
          </p:cNvPr>
          <p:cNvSpPr txBox="1"/>
          <p:nvPr/>
        </p:nvSpPr>
        <p:spPr>
          <a:xfrm>
            <a:off x="698500" y="1114003"/>
            <a:ext cx="10795000" cy="692497"/>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r>
              <a:rPr lang="en-US" altLang="zh-CN" sz="2100" b="1">
                <a:solidFill>
                  <a:srgbClr val="00B050"/>
                </a:solidFill>
                <a:latin typeface="微软雅黑" panose="020B0503020204020204" charset="-122"/>
                <a:ea typeface="微软雅黑" panose="020B0503020204020204" charset="-122"/>
              </a:rPr>
              <a:t>   </a:t>
            </a:r>
            <a:r>
              <a:rPr lang="zh-CN" sz="2100" b="1">
                <a:solidFill>
                  <a:srgbClr val="00B050"/>
                </a:solidFill>
                <a:latin typeface="微软雅黑" panose="020B0503020204020204" charset="-122"/>
                <a:ea typeface="微软雅黑" panose="020B0503020204020204" charset="-122"/>
              </a:rPr>
              <a:t>调查</a:t>
            </a:r>
            <a:r>
              <a:rPr lang="en-US" altLang="zh-CN" sz="2100" b="1">
                <a:solidFill>
                  <a:srgbClr val="00B050"/>
                </a:solidFill>
                <a:latin typeface="微软雅黑" panose="020B0503020204020204" charset="-122"/>
                <a:ea typeface="微软雅黑" panose="020B0503020204020204" charset="-122"/>
              </a:rPr>
              <a:t>4</a:t>
            </a:r>
            <a:r>
              <a:rPr lang="zh-CN" sz="2100" b="1">
                <a:solidFill>
                  <a:srgbClr val="00B050"/>
                </a:solidFill>
                <a:latin typeface="微软雅黑" panose="020B0503020204020204" charset="-122"/>
                <a:ea typeface="微软雅黑" panose="020B0503020204020204" charset="-122"/>
              </a:rPr>
              <a:t>：</a:t>
            </a:r>
            <a:r>
              <a:rPr lang="zh-CN" altLang="en-US" sz="1800" b="0">
                <a:latin typeface="微软雅黑" panose="020B0503020204020204" charset="-122"/>
                <a:ea typeface="微软雅黑" panose="020B0503020204020204" charset="-122"/>
              </a:rPr>
              <a:t>小组成员邱枫、刘铭昊于</a:t>
            </a:r>
            <a:r>
              <a:rPr lang="en-US" altLang="zh-CN" sz="1800" b="0">
                <a:latin typeface="微软雅黑" panose="020B0503020204020204" charset="-122"/>
                <a:ea typeface="微软雅黑" panose="020B0503020204020204" charset="-122"/>
              </a:rPr>
              <a:t>2023</a:t>
            </a:r>
            <a:r>
              <a:rPr lang="zh-CN" altLang="en-US" sz="1800" b="0">
                <a:latin typeface="微软雅黑" panose="020B0503020204020204" charset="-122"/>
                <a:ea typeface="微软雅黑" panose="020B0503020204020204" charset="-122"/>
              </a:rPr>
              <a:t>年</a:t>
            </a:r>
            <a:r>
              <a:rPr lang="en-US" altLang="zh-CN" sz="1800" b="0">
                <a:latin typeface="微软雅黑" panose="020B0503020204020204" charset="-122"/>
                <a:ea typeface="微软雅黑" panose="020B0503020204020204" charset="-122"/>
              </a:rPr>
              <a:t>04</a:t>
            </a:r>
            <a:r>
              <a:rPr lang="zh-CN" altLang="en-US" sz="1800" b="0">
                <a:latin typeface="微软雅黑" panose="020B0503020204020204" charset="-122"/>
                <a:ea typeface="微软雅黑" panose="020B0503020204020204" charset="-122"/>
              </a:rPr>
              <a:t>月</a:t>
            </a:r>
            <a:r>
              <a:rPr lang="en-US" altLang="zh-CN" sz="1800" b="0">
                <a:latin typeface="微软雅黑" panose="020B0503020204020204" charset="-122"/>
                <a:ea typeface="微软雅黑" panose="020B0503020204020204" charset="-122"/>
              </a:rPr>
              <a:t>24</a:t>
            </a:r>
            <a:r>
              <a:rPr lang="zh-CN" altLang="en-US" sz="1800" b="0">
                <a:latin typeface="微软雅黑" panose="020B0503020204020204" charset="-122"/>
                <a:ea typeface="微软雅黑" panose="020B0503020204020204" charset="-122"/>
              </a:rPr>
              <a:t>日针对“风量不匹配”进行了进一步的分析，结果如下：</a:t>
            </a:r>
            <a:endParaRPr lang="zh-CN" altLang="en-US" sz="1800" b="0" dirty="0">
              <a:latin typeface="微软雅黑" panose="020B0503020204020204" charset="-122"/>
              <a:ea typeface="微软雅黑" panose="020B0503020204020204" charset="-122"/>
            </a:endParaRPr>
          </a:p>
        </p:txBody>
      </p:sp>
      <p:sp>
        <p:nvSpPr>
          <p:cNvPr id="3" name="文本框 1">
            <a:extLst>
              <a:ext uri="{FF2B5EF4-FFF2-40B4-BE49-F238E27FC236}">
                <a16:creationId xmlns:a16="http://schemas.microsoft.com/office/drawing/2014/main" id="{E0602531-1C01-99F6-FFB8-7426B45C843F}"/>
              </a:ext>
            </a:extLst>
          </p:cNvPr>
          <p:cNvSpPr txBox="1"/>
          <p:nvPr/>
        </p:nvSpPr>
        <p:spPr>
          <a:xfrm>
            <a:off x="1123040" y="1852620"/>
            <a:ext cx="4414755"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a:latin typeface="微软雅黑" panose="020B0503020204020204" charset="-122"/>
                <a:ea typeface="微软雅黑" panose="020B0503020204020204" charset="-122"/>
              </a:rPr>
              <a:t>表</a:t>
            </a:r>
            <a:r>
              <a:rPr lang="en-US" altLang="zh-CN" sz="1200">
                <a:latin typeface="微软雅黑" panose="020B0503020204020204" charset="-122"/>
                <a:ea typeface="微软雅黑" panose="020B0503020204020204" charset="-122"/>
              </a:rPr>
              <a:t>4-4  “</a:t>
            </a:r>
            <a:r>
              <a:rPr lang="zh-CN" altLang="en-US" sz="1200">
                <a:latin typeface="微软雅黑" panose="020B0503020204020204" charset="-122"/>
                <a:ea typeface="微软雅黑" panose="020B0503020204020204" charset="-122"/>
              </a:rPr>
              <a:t>风量不匹配”问题统计表</a:t>
            </a:r>
            <a:endParaRPr lang="zh-CN" altLang="en-US" sz="1200" dirty="0">
              <a:latin typeface="微软雅黑" panose="020B0503020204020204" charset="-122"/>
              <a:ea typeface="微软雅黑" panose="020B0503020204020204" charset="-122"/>
            </a:endParaRPr>
          </a:p>
        </p:txBody>
      </p:sp>
      <p:sp>
        <p:nvSpPr>
          <p:cNvPr id="4" name="文本框 3">
            <a:extLst>
              <a:ext uri="{FF2B5EF4-FFF2-40B4-BE49-F238E27FC236}">
                <a16:creationId xmlns:a16="http://schemas.microsoft.com/office/drawing/2014/main" id="{283D746F-C3FD-66E1-4625-B31B65603F96}"/>
              </a:ext>
            </a:extLst>
          </p:cNvPr>
          <p:cNvSpPr txBox="1"/>
          <p:nvPr/>
        </p:nvSpPr>
        <p:spPr>
          <a:xfrm>
            <a:off x="6196208" y="4941168"/>
            <a:ext cx="4458970"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latin typeface="微软雅黑" panose="020B0503020204020204" charset="-122"/>
                <a:ea typeface="微软雅黑" panose="020B0503020204020204" charset="-122"/>
              </a:rPr>
              <a:t>制图：</a:t>
            </a:r>
            <a:r>
              <a:rPr lang="zh-CN" altLang="en-US" sz="1200">
                <a:latin typeface="微软雅黑" panose="020B0503020204020204" charset="-122"/>
                <a:ea typeface="微软雅黑" panose="020B0503020204020204" charset="-122"/>
              </a:rPr>
              <a:t>邱枫</a:t>
            </a:r>
            <a:r>
              <a:rPr lang="zh-CN" altLang="en-US" sz="1200" b="0">
                <a:latin typeface="微软雅黑" panose="020B0503020204020204" charset="-122"/>
                <a:ea typeface="微软雅黑" panose="020B0503020204020204" charset="-122"/>
              </a:rPr>
              <a:t>                  日期：</a:t>
            </a:r>
            <a:r>
              <a:rPr lang="en-US" altLang="zh-CN" sz="1200" b="0">
                <a:latin typeface="微软雅黑" panose="020B0503020204020204" charset="-122"/>
                <a:ea typeface="微软雅黑" panose="020B0503020204020204" charset="-122"/>
              </a:rPr>
              <a:t>2023</a:t>
            </a:r>
            <a:r>
              <a:rPr lang="zh-CN" altLang="en-US" sz="1200" b="0">
                <a:latin typeface="微软雅黑" panose="020B0503020204020204" charset="-122"/>
                <a:ea typeface="微软雅黑" panose="020B0503020204020204" charset="-122"/>
              </a:rPr>
              <a:t>年</a:t>
            </a:r>
            <a:r>
              <a:rPr lang="en-US" altLang="zh-CN" sz="1200" b="0">
                <a:latin typeface="微软雅黑" panose="020B0503020204020204" charset="-122"/>
                <a:ea typeface="微软雅黑" panose="020B0503020204020204" charset="-122"/>
              </a:rPr>
              <a:t>05</a:t>
            </a:r>
            <a:r>
              <a:rPr lang="zh-CN" altLang="en-US" sz="1200" b="0">
                <a:latin typeface="微软雅黑" panose="020B0503020204020204" charset="-122"/>
                <a:ea typeface="微软雅黑" panose="020B0503020204020204" charset="-122"/>
              </a:rPr>
              <a:t>月</a:t>
            </a:r>
            <a:r>
              <a:rPr lang="en-US" altLang="zh-CN" sz="1200" b="0">
                <a:latin typeface="微软雅黑" panose="020B0503020204020204" charset="-122"/>
                <a:ea typeface="微软雅黑" panose="020B0503020204020204" charset="-122"/>
              </a:rPr>
              <a:t>01</a:t>
            </a:r>
            <a:r>
              <a:rPr lang="zh-CN" altLang="en-US" sz="1200" b="0">
                <a:latin typeface="微软雅黑" panose="020B0503020204020204" charset="-122"/>
                <a:ea typeface="微软雅黑" panose="020B0503020204020204" charset="-122"/>
              </a:rPr>
              <a:t>日</a:t>
            </a:r>
            <a:endParaRPr lang="zh-CN" altLang="en-US" sz="1200" b="0" dirty="0">
              <a:latin typeface="微软雅黑" panose="020B0503020204020204" charset="-122"/>
              <a:ea typeface="微软雅黑" panose="020B0503020204020204" charset="-122"/>
            </a:endParaRPr>
          </a:p>
        </p:txBody>
      </p:sp>
      <p:sp>
        <p:nvSpPr>
          <p:cNvPr id="5" name="文本框 5">
            <a:extLst>
              <a:ext uri="{FF2B5EF4-FFF2-40B4-BE49-F238E27FC236}">
                <a16:creationId xmlns:a16="http://schemas.microsoft.com/office/drawing/2014/main" id="{ABFD2A75-E3A5-76D6-C07E-8470A276866E}"/>
              </a:ext>
            </a:extLst>
          </p:cNvPr>
          <p:cNvSpPr txBox="1"/>
          <p:nvPr/>
        </p:nvSpPr>
        <p:spPr>
          <a:xfrm>
            <a:off x="1127448" y="4930039"/>
            <a:ext cx="4458970"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latin typeface="微软雅黑" panose="020B0503020204020204" charset="-122"/>
                <a:ea typeface="微软雅黑" panose="020B0503020204020204" charset="-122"/>
              </a:rPr>
              <a:t>制表：</a:t>
            </a:r>
            <a:r>
              <a:rPr lang="zh-CN" altLang="en-US" sz="1200">
                <a:latin typeface="微软雅黑" panose="020B0503020204020204" charset="-122"/>
                <a:ea typeface="微软雅黑" panose="020B0503020204020204" charset="-122"/>
              </a:rPr>
              <a:t>邱枫</a:t>
            </a:r>
            <a:r>
              <a:rPr lang="zh-CN" altLang="en-US" sz="1200" b="0">
                <a:latin typeface="微软雅黑" panose="020B0503020204020204" charset="-122"/>
                <a:ea typeface="微软雅黑" panose="020B0503020204020204" charset="-122"/>
              </a:rPr>
              <a:t>                  日期：</a:t>
            </a:r>
            <a:r>
              <a:rPr lang="en-US" altLang="zh-CN" sz="1200" b="0">
                <a:latin typeface="微软雅黑" panose="020B0503020204020204" charset="-122"/>
                <a:ea typeface="微软雅黑" panose="020B0503020204020204" charset="-122"/>
              </a:rPr>
              <a:t>2023</a:t>
            </a:r>
            <a:r>
              <a:rPr lang="zh-CN" altLang="en-US" sz="1200" b="0">
                <a:latin typeface="微软雅黑" panose="020B0503020204020204" charset="-122"/>
                <a:ea typeface="微软雅黑" panose="020B0503020204020204" charset="-122"/>
              </a:rPr>
              <a:t>年</a:t>
            </a:r>
            <a:r>
              <a:rPr lang="en-US" altLang="zh-CN" sz="1200" b="0">
                <a:latin typeface="微软雅黑" panose="020B0503020204020204" charset="-122"/>
                <a:ea typeface="微软雅黑" panose="020B0503020204020204" charset="-122"/>
              </a:rPr>
              <a:t>05</a:t>
            </a:r>
            <a:r>
              <a:rPr lang="zh-CN" altLang="en-US" sz="1200" b="0">
                <a:latin typeface="微软雅黑" panose="020B0503020204020204" charset="-122"/>
                <a:ea typeface="微软雅黑" panose="020B0503020204020204" charset="-122"/>
              </a:rPr>
              <a:t>月</a:t>
            </a:r>
            <a:r>
              <a:rPr lang="en-US" altLang="zh-CN" sz="1200" b="0">
                <a:latin typeface="微软雅黑" panose="020B0503020204020204" charset="-122"/>
                <a:ea typeface="微软雅黑" panose="020B0503020204020204" charset="-122"/>
              </a:rPr>
              <a:t>01</a:t>
            </a:r>
            <a:r>
              <a:rPr lang="zh-CN" altLang="en-US" sz="1200" b="0">
                <a:latin typeface="微软雅黑" panose="020B0503020204020204" charset="-122"/>
                <a:ea typeface="微软雅黑" panose="020B0503020204020204" charset="-122"/>
              </a:rPr>
              <a:t>日</a:t>
            </a:r>
            <a:endParaRPr lang="zh-CN" altLang="en-US" sz="1200" b="0" dirty="0">
              <a:latin typeface="微软雅黑" panose="020B0503020204020204" charset="-122"/>
              <a:ea typeface="微软雅黑" panose="020B0503020204020204" charset="-122"/>
            </a:endParaRPr>
          </a:p>
        </p:txBody>
      </p:sp>
      <p:sp>
        <p:nvSpPr>
          <p:cNvPr id="6" name="文本框 1">
            <a:extLst>
              <a:ext uri="{FF2B5EF4-FFF2-40B4-BE49-F238E27FC236}">
                <a16:creationId xmlns:a16="http://schemas.microsoft.com/office/drawing/2014/main" id="{6791519B-C4B3-3CBA-4C43-19F16679E14D}"/>
              </a:ext>
            </a:extLst>
          </p:cNvPr>
          <p:cNvSpPr txBox="1"/>
          <p:nvPr/>
        </p:nvSpPr>
        <p:spPr>
          <a:xfrm>
            <a:off x="736318" y="5662989"/>
            <a:ext cx="9807575" cy="646331"/>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r>
              <a:rPr lang="zh-CN" sz="1800" b="0" dirty="0">
                <a:latin typeface="微软雅黑" panose="020B0503020204020204" pitchFamily="34" charset="-122"/>
                <a:ea typeface="微软雅黑" panose="020B0503020204020204" pitchFamily="34" charset="-122"/>
              </a:rPr>
              <a:t>小结：</a:t>
            </a:r>
            <a:r>
              <a:rPr lang="zh-CN" altLang="zh-CN" sz="1800" kern="100" dirty="0">
                <a:effectLst/>
                <a:latin typeface="微软雅黑" panose="020B0503020204020204" pitchFamily="34" charset="-122"/>
                <a:ea typeface="微软雅黑" panose="020B0503020204020204" pitchFamily="34" charset="-122"/>
                <a:cs typeface="宋体" panose="02010600030101010101" pitchFamily="2" charset="-122"/>
              </a:rPr>
              <a:t>由以上调查结果的统计分析表和饼分图可以看出，</a:t>
            </a:r>
            <a:r>
              <a:rPr lang="zh-CN" altLang="zh-CN" sz="1800" kern="100" dirty="0">
                <a:effectLst/>
                <a:highlight>
                  <a:srgbClr val="00FFFF"/>
                </a:highlight>
                <a:latin typeface="微软雅黑" panose="020B0503020204020204" pitchFamily="34" charset="-122"/>
                <a:ea typeface="微软雅黑" panose="020B0503020204020204" pitchFamily="34" charset="-122"/>
                <a:cs typeface="宋体" panose="02010600030101010101" pitchFamily="2" charset="-122"/>
              </a:rPr>
              <a:t>“二次风门开度不当”占问题总数的</a:t>
            </a:r>
            <a:r>
              <a:rPr lang="en-US" altLang="zh-CN" sz="1800" kern="100" dirty="0">
                <a:effectLst/>
                <a:highlight>
                  <a:srgbClr val="00FFFF"/>
                </a:highlight>
                <a:latin typeface="微软雅黑" panose="020B0503020204020204" pitchFamily="34" charset="-122"/>
                <a:ea typeface="微软雅黑" panose="020B0503020204020204" pitchFamily="34" charset="-122"/>
                <a:cs typeface="宋体" panose="02010600030101010101" pitchFamily="2" charset="-122"/>
              </a:rPr>
              <a:t>76.93%</a:t>
            </a:r>
            <a:r>
              <a:rPr lang="zh-CN" altLang="zh-CN" sz="1800" kern="100" dirty="0">
                <a:effectLst/>
                <a:latin typeface="微软雅黑" panose="020B0503020204020204" pitchFamily="34" charset="-122"/>
                <a:ea typeface="微软雅黑" panose="020B0503020204020204" pitchFamily="34" charset="-122"/>
                <a:cs typeface="宋体" panose="02010600030101010101" pitchFamily="2" charset="-122"/>
              </a:rPr>
              <a:t>，是锅炉点火系统运行故障率高的症结所在</a:t>
            </a:r>
            <a:r>
              <a:rPr lang="zh-CN" sz="1800" b="0" dirty="0">
                <a:latin typeface="微软雅黑" panose="020B0503020204020204" pitchFamily="34" charset="-122"/>
                <a:ea typeface="微软雅黑" panose="020B0503020204020204" pitchFamily="34" charset="-122"/>
              </a:rPr>
              <a:t>。</a:t>
            </a:r>
            <a:endParaRPr lang="zh-CN" altLang="en-US" sz="1800" b="0" dirty="0">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id="{244CFD60-46D8-87DA-CE41-546591D654D6}"/>
              </a:ext>
            </a:extLst>
          </p:cNvPr>
          <p:cNvSpPr txBox="1"/>
          <p:nvPr/>
        </p:nvSpPr>
        <p:spPr>
          <a:xfrm>
            <a:off x="2639616" y="335062"/>
            <a:ext cx="6807200" cy="501650"/>
          </a:xfrm>
          <a:prstGeom prst="rect">
            <a:avLst/>
          </a:prstGeom>
          <a:noFill/>
        </p:spPr>
        <p:txBody>
          <a:bodyPr wrap="square" rtlCol="0">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defTabSz="914400" fontAlgn="auto"/>
            <a:r>
              <a:rPr lang="en-US" altLang="zh-CN" sz="2665" b="1" noProof="1">
                <a:solidFill>
                  <a:srgbClr val="0070C0"/>
                </a:solidFill>
                <a:latin typeface="微软雅黑" panose="020B0503020204020204" charset="-122"/>
                <a:ea typeface="微软雅黑" panose="020B0503020204020204" charset="-122"/>
              </a:rPr>
              <a:t>04</a:t>
            </a:r>
            <a:r>
              <a:rPr lang="zh-CN" altLang="en-US" sz="2665" b="1" noProof="1">
                <a:solidFill>
                  <a:srgbClr val="0070C0"/>
                </a:solidFill>
                <a:latin typeface="微软雅黑" panose="020B0503020204020204" charset="-122"/>
                <a:ea typeface="微软雅黑" panose="020B0503020204020204" charset="-122"/>
              </a:rPr>
              <a:t>现状调查</a:t>
            </a:r>
            <a:endParaRPr lang="en-US" altLang="zh-CN" sz="2665" b="1" noProof="1">
              <a:solidFill>
                <a:srgbClr val="0070C0"/>
              </a:solidFill>
              <a:latin typeface="微软雅黑" panose="020B0503020204020204" charset="-122"/>
              <a:ea typeface="微软雅黑" panose="020B0503020204020204" charset="-122"/>
            </a:endParaRPr>
          </a:p>
        </p:txBody>
      </p:sp>
      <p:graphicFrame>
        <p:nvGraphicFramePr>
          <p:cNvPr id="11" name="表格 10">
            <a:extLst>
              <a:ext uri="{FF2B5EF4-FFF2-40B4-BE49-F238E27FC236}">
                <a16:creationId xmlns:a16="http://schemas.microsoft.com/office/drawing/2014/main" id="{AAC1F2B8-BBB5-F8BB-D5ED-6722FF5EC018}"/>
              </a:ext>
            </a:extLst>
          </p:cNvPr>
          <p:cNvGraphicFramePr>
            <a:graphicFrameLocks noGrp="1"/>
          </p:cNvGraphicFramePr>
          <p:nvPr>
            <p:extLst>
              <p:ext uri="{D42A27DB-BD31-4B8C-83A1-F6EECF244321}">
                <p14:modId xmlns:p14="http://schemas.microsoft.com/office/powerpoint/2010/main" val="1931387564"/>
              </p:ext>
            </p:extLst>
          </p:nvPr>
        </p:nvGraphicFramePr>
        <p:xfrm>
          <a:off x="739431" y="2170956"/>
          <a:ext cx="4798363" cy="2769618"/>
        </p:xfrm>
        <a:graphic>
          <a:graphicData uri="http://schemas.openxmlformats.org/drawingml/2006/table">
            <a:tbl>
              <a:tblPr firstRow="1" firstCol="1" bandRow="1"/>
              <a:tblGrid>
                <a:gridCol w="675008">
                  <a:extLst>
                    <a:ext uri="{9D8B030D-6E8A-4147-A177-3AD203B41FA5}">
                      <a16:colId xmlns:a16="http://schemas.microsoft.com/office/drawing/2014/main" val="2911815560"/>
                    </a:ext>
                  </a:extLst>
                </a:gridCol>
                <a:gridCol w="2168579">
                  <a:extLst>
                    <a:ext uri="{9D8B030D-6E8A-4147-A177-3AD203B41FA5}">
                      <a16:colId xmlns:a16="http://schemas.microsoft.com/office/drawing/2014/main" val="4236864069"/>
                    </a:ext>
                  </a:extLst>
                </a:gridCol>
                <a:gridCol w="1020149">
                  <a:extLst>
                    <a:ext uri="{9D8B030D-6E8A-4147-A177-3AD203B41FA5}">
                      <a16:colId xmlns:a16="http://schemas.microsoft.com/office/drawing/2014/main" val="2368656396"/>
                    </a:ext>
                  </a:extLst>
                </a:gridCol>
                <a:gridCol w="934627">
                  <a:extLst>
                    <a:ext uri="{9D8B030D-6E8A-4147-A177-3AD203B41FA5}">
                      <a16:colId xmlns:a16="http://schemas.microsoft.com/office/drawing/2014/main" val="3570093985"/>
                    </a:ext>
                  </a:extLst>
                </a:gridCol>
              </a:tblGrid>
              <a:tr h="461603">
                <a:tc>
                  <a:txBody>
                    <a:bodyPr/>
                    <a:lstStyle/>
                    <a:p>
                      <a:pPr algn="ctr"/>
                      <a:r>
                        <a:rPr lang="zh-CN" sz="1400" b="1" kern="100" dirty="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序号</a:t>
                      </a:r>
                      <a:endParaRPr lang="zh-CN" sz="1400" kern="100" dirty="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zh-CN" altLang="en-US"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问题</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zh-CN" altLang="en-US"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频数</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zh-CN" altLang="en-US"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频率</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extLst>
                  <a:ext uri="{0D108BD9-81ED-4DB2-BD59-A6C34878D82A}">
                    <a16:rowId xmlns:a16="http://schemas.microsoft.com/office/drawing/2014/main" val="175454556"/>
                  </a:ext>
                </a:extLst>
              </a:tr>
              <a:tr h="461603">
                <a:tc>
                  <a:txBody>
                    <a:bodyPr/>
                    <a:lstStyle/>
                    <a:p>
                      <a:pPr algn="ctr"/>
                      <a:r>
                        <a:rPr lang="en-US" sz="1400" b="1" kern="100">
                          <a:solidFill>
                            <a:srgbClr val="FF0000"/>
                          </a:solidFill>
                          <a:effectLst/>
                          <a:latin typeface="微软雅黑" panose="020B0503020204020204" pitchFamily="34" charset="-122"/>
                          <a:ea typeface="微软雅黑" panose="020B0503020204020204" pitchFamily="34" charset="-122"/>
                          <a:cs typeface="宋体" panose="02010600030101010101" pitchFamily="2" charset="-122"/>
                        </a:rPr>
                        <a:t>1</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zh-CN" sz="1400" b="1" kern="100" dirty="0">
                          <a:solidFill>
                            <a:srgbClr val="FF0000"/>
                          </a:solidFill>
                          <a:effectLst/>
                          <a:latin typeface="微软雅黑" panose="020B0503020204020204" pitchFamily="34" charset="-122"/>
                          <a:ea typeface="微软雅黑" panose="020B0503020204020204" pitchFamily="34" charset="-122"/>
                          <a:cs typeface="宋体" panose="02010600030101010101" pitchFamily="2" charset="-122"/>
                        </a:rPr>
                        <a:t>二次风门开度不当</a:t>
                      </a:r>
                      <a:endParaRPr lang="zh-CN" sz="1400" kern="100" dirty="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en-US" sz="1400" b="1" kern="100">
                          <a:solidFill>
                            <a:srgbClr val="FF0000"/>
                          </a:solidFill>
                          <a:effectLst/>
                          <a:latin typeface="微软雅黑" panose="020B0503020204020204" pitchFamily="34" charset="-122"/>
                          <a:ea typeface="微软雅黑" panose="020B0503020204020204" pitchFamily="34" charset="-122"/>
                          <a:cs typeface="宋体" panose="02010600030101010101" pitchFamily="2" charset="-122"/>
                        </a:rPr>
                        <a:t>10</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en-US" sz="1400" b="1" kern="100">
                          <a:solidFill>
                            <a:srgbClr val="FF0000"/>
                          </a:solidFill>
                          <a:effectLst/>
                          <a:latin typeface="微软雅黑" panose="020B0503020204020204" pitchFamily="34" charset="-122"/>
                          <a:ea typeface="微软雅黑" panose="020B0503020204020204" pitchFamily="34" charset="-122"/>
                          <a:cs typeface="宋体" panose="02010600030101010101" pitchFamily="2" charset="-122"/>
                        </a:rPr>
                        <a:t>76.93%</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extLst>
                  <a:ext uri="{0D108BD9-81ED-4DB2-BD59-A6C34878D82A}">
                    <a16:rowId xmlns:a16="http://schemas.microsoft.com/office/drawing/2014/main" val="246318990"/>
                  </a:ext>
                </a:extLst>
              </a:tr>
              <a:tr h="461603">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风机出力不够</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7.69%</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extLst>
                  <a:ext uri="{0D108BD9-81ED-4DB2-BD59-A6C34878D82A}">
                    <a16:rowId xmlns:a16="http://schemas.microsoft.com/office/drawing/2014/main" val="1066474076"/>
                  </a:ext>
                </a:extLst>
              </a:tr>
              <a:tr h="461603">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3</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风道系统有泄露</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7.69%</a:t>
                      </a:r>
                      <a:endParaRPr lang="zh-CN" sz="1400" kern="100">
                        <a:effectLst/>
                        <a:latin typeface="微软雅黑" panose="020B0503020204020204" pitchFamily="34" charset="-122"/>
                        <a:ea typeface="微软雅黑" panose="020B0503020204020204" pitchFamily="34" charset="-122"/>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extLst>
                  <a:ext uri="{0D108BD9-81ED-4DB2-BD59-A6C34878D82A}">
                    <a16:rowId xmlns:a16="http://schemas.microsoft.com/office/drawing/2014/main" val="2305717156"/>
                  </a:ext>
                </a:extLst>
              </a:tr>
              <a:tr h="461603">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4</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风机吸风口滤网堵塞</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7.69%</a:t>
                      </a:r>
                      <a:endParaRPr lang="zh-CN" sz="1400" kern="100">
                        <a:effectLst/>
                        <a:latin typeface="微软雅黑" panose="020B0503020204020204" pitchFamily="34" charset="-122"/>
                        <a:ea typeface="微软雅黑" panose="020B0503020204020204" pitchFamily="34" charset="-122"/>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extLst>
                  <a:ext uri="{0D108BD9-81ED-4DB2-BD59-A6C34878D82A}">
                    <a16:rowId xmlns:a16="http://schemas.microsoft.com/office/drawing/2014/main" val="487661424"/>
                  </a:ext>
                </a:extLst>
              </a:tr>
              <a:tr h="461603">
                <a:tc>
                  <a:txBody>
                    <a:bodyPr/>
                    <a:lstStyle/>
                    <a:p>
                      <a:pPr algn="ctr"/>
                      <a:r>
                        <a:rPr lang="en-US" sz="1400" kern="100">
                          <a:effectLst/>
                          <a:latin typeface="微软雅黑" panose="020B0503020204020204" pitchFamily="34" charset="-122"/>
                          <a:ea typeface="微软雅黑" panose="020B0503020204020204" pitchFamily="34" charset="-122"/>
                          <a:cs typeface="宋体" panose="02010600030101010101" pitchFamily="2" charset="-122"/>
                        </a:rPr>
                        <a:t> </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总计</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13</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100%</a:t>
                      </a:r>
                      <a:endParaRPr lang="zh-CN" sz="1400" kern="100">
                        <a:effectLst/>
                        <a:latin typeface="微软雅黑" panose="020B0503020204020204" pitchFamily="34" charset="-122"/>
                        <a:ea typeface="微软雅黑" panose="020B0503020204020204" pitchFamily="34" charset="-122"/>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extLst>
                  <a:ext uri="{0D108BD9-81ED-4DB2-BD59-A6C34878D82A}">
                    <a16:rowId xmlns:a16="http://schemas.microsoft.com/office/drawing/2014/main" val="23701137"/>
                  </a:ext>
                </a:extLst>
              </a:tr>
            </a:tbl>
          </a:graphicData>
        </a:graphic>
      </p:graphicFrame>
      <p:graphicFrame>
        <p:nvGraphicFramePr>
          <p:cNvPr id="12" name="图表 11">
            <a:extLst>
              <a:ext uri="{FF2B5EF4-FFF2-40B4-BE49-F238E27FC236}">
                <a16:creationId xmlns:a16="http://schemas.microsoft.com/office/drawing/2014/main" id="{0C692B8F-DB29-CFBE-3A7A-53004020A245}"/>
              </a:ext>
            </a:extLst>
          </p:cNvPr>
          <p:cNvGraphicFramePr/>
          <p:nvPr>
            <p:extLst>
              <p:ext uri="{D42A27DB-BD31-4B8C-83A1-F6EECF244321}">
                <p14:modId xmlns:p14="http://schemas.microsoft.com/office/powerpoint/2010/main" val="4060369354"/>
              </p:ext>
            </p:extLst>
          </p:nvPr>
        </p:nvGraphicFramePr>
        <p:xfrm>
          <a:off x="5807968" y="1735874"/>
          <a:ext cx="5400040" cy="323977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C2C33-C0C7-2C96-867E-68132A0718A4}"/>
            </a:ext>
          </a:extLst>
        </p:cNvPr>
        <p:cNvGrpSpPr/>
        <p:nvPr/>
      </p:nvGrpSpPr>
      <p:grpSpPr>
        <a:xfrm>
          <a:off x="0" y="0"/>
          <a:ext cx="0" cy="0"/>
          <a:chOff x="0" y="0"/>
          <a:chExt cx="0" cy="0"/>
        </a:xfrm>
      </p:grpSpPr>
      <p:sp>
        <p:nvSpPr>
          <p:cNvPr id="67" name="圆角矩形 66">
            <a:extLst>
              <a:ext uri="{FF2B5EF4-FFF2-40B4-BE49-F238E27FC236}">
                <a16:creationId xmlns:a16="http://schemas.microsoft.com/office/drawing/2014/main" id="{D1B99094-9853-5623-7958-843149792596}"/>
              </a:ext>
            </a:extLst>
          </p:cNvPr>
          <p:cNvSpPr/>
          <p:nvPr>
            <p:custDataLst>
              <p:tags r:id="rId1"/>
            </p:custDataLst>
          </p:nvPr>
        </p:nvSpPr>
        <p:spPr>
          <a:xfrm>
            <a:off x="7832679" y="1582077"/>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7</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68" name="组合 67">
            <a:extLst>
              <a:ext uri="{FF2B5EF4-FFF2-40B4-BE49-F238E27FC236}">
                <a16:creationId xmlns:a16="http://schemas.microsoft.com/office/drawing/2014/main" id="{D1FCA2D8-C5A3-65DC-714E-73B0888E337C}"/>
              </a:ext>
            </a:extLst>
          </p:cNvPr>
          <p:cNvGrpSpPr/>
          <p:nvPr>
            <p:custDataLst>
              <p:tags r:id="rId2"/>
            </p:custDataLst>
          </p:nvPr>
        </p:nvGrpSpPr>
        <p:grpSpPr>
          <a:xfrm>
            <a:off x="8603615" y="1581785"/>
            <a:ext cx="2616200" cy="463173"/>
            <a:chOff x="6339097" y="1573726"/>
            <a:chExt cx="3744416" cy="530390"/>
          </a:xfrm>
          <a:solidFill>
            <a:srgbClr val="0070C0"/>
          </a:solidFill>
        </p:grpSpPr>
        <p:sp>
          <p:nvSpPr>
            <p:cNvPr id="69" name="圆角矩形 68">
              <a:extLst>
                <a:ext uri="{FF2B5EF4-FFF2-40B4-BE49-F238E27FC236}">
                  <a16:creationId xmlns:a16="http://schemas.microsoft.com/office/drawing/2014/main" id="{7636B830-8923-866E-E78D-D006BEEA9F77}"/>
                </a:ext>
              </a:extLst>
            </p:cNvPr>
            <p:cNvSpPr/>
            <p:nvPr>
              <p:custDataLst>
                <p:tags r:id="rId48"/>
              </p:custDataLst>
            </p:nvPr>
          </p:nvSpPr>
          <p:spPr>
            <a:xfrm>
              <a:off x="6339097" y="1573726"/>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70" name="矩形 69">
              <a:extLst>
                <a:ext uri="{FF2B5EF4-FFF2-40B4-BE49-F238E27FC236}">
                  <a16:creationId xmlns:a16="http://schemas.microsoft.com/office/drawing/2014/main" id="{32C84C6E-233C-ECBD-A618-94AAB6D34CEA}"/>
                </a:ext>
              </a:extLst>
            </p:cNvPr>
            <p:cNvSpPr/>
            <p:nvPr>
              <p:custDataLst>
                <p:tags r:id="rId49"/>
              </p:custDataLst>
            </p:nvPr>
          </p:nvSpPr>
          <p:spPr>
            <a:xfrm>
              <a:off x="6723350" y="1614014"/>
              <a:ext cx="2653075" cy="490102"/>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确定主要原因</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71" name="圆角矩形 70">
            <a:extLst>
              <a:ext uri="{FF2B5EF4-FFF2-40B4-BE49-F238E27FC236}">
                <a16:creationId xmlns:a16="http://schemas.microsoft.com/office/drawing/2014/main" id="{E6839F89-DF44-B629-EE5C-FF16FF80F43F}"/>
              </a:ext>
            </a:extLst>
          </p:cNvPr>
          <p:cNvSpPr/>
          <p:nvPr>
            <p:custDataLst>
              <p:tags r:id="rId3"/>
            </p:custDataLst>
          </p:nvPr>
        </p:nvSpPr>
        <p:spPr>
          <a:xfrm>
            <a:off x="7832679" y="2313439"/>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8</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72" name="组合 71">
            <a:extLst>
              <a:ext uri="{FF2B5EF4-FFF2-40B4-BE49-F238E27FC236}">
                <a16:creationId xmlns:a16="http://schemas.microsoft.com/office/drawing/2014/main" id="{5DE9AA62-2C59-0E34-7119-6964FF57266F}"/>
              </a:ext>
            </a:extLst>
          </p:cNvPr>
          <p:cNvGrpSpPr/>
          <p:nvPr>
            <p:custDataLst>
              <p:tags r:id="rId4"/>
            </p:custDataLst>
          </p:nvPr>
        </p:nvGrpSpPr>
        <p:grpSpPr>
          <a:xfrm>
            <a:off x="8582660" y="2313305"/>
            <a:ext cx="2622550" cy="463173"/>
            <a:chOff x="6315199" y="2410178"/>
            <a:chExt cx="3744416" cy="530390"/>
          </a:xfrm>
          <a:solidFill>
            <a:srgbClr val="0070C0"/>
          </a:solidFill>
        </p:grpSpPr>
        <p:sp>
          <p:nvSpPr>
            <p:cNvPr id="73" name="圆角矩形 72">
              <a:extLst>
                <a:ext uri="{FF2B5EF4-FFF2-40B4-BE49-F238E27FC236}">
                  <a16:creationId xmlns:a16="http://schemas.microsoft.com/office/drawing/2014/main" id="{661DA274-10C5-1A79-0045-3B00E5B9B6BC}"/>
                </a:ext>
              </a:extLst>
            </p:cNvPr>
            <p:cNvSpPr/>
            <p:nvPr>
              <p:custDataLst>
                <p:tags r:id="rId46"/>
              </p:custDataLst>
            </p:nvPr>
          </p:nvSpPr>
          <p:spPr>
            <a:xfrm>
              <a:off x="6315199" y="2410178"/>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74" name="矩形 73">
              <a:extLst>
                <a:ext uri="{FF2B5EF4-FFF2-40B4-BE49-F238E27FC236}">
                  <a16:creationId xmlns:a16="http://schemas.microsoft.com/office/drawing/2014/main" id="{AA6ABCCF-34FF-A613-F49D-4D1689030E12}"/>
                </a:ext>
              </a:extLst>
            </p:cNvPr>
            <p:cNvSpPr/>
            <p:nvPr>
              <p:custDataLst>
                <p:tags r:id="rId47"/>
              </p:custDataLst>
            </p:nvPr>
          </p:nvSpPr>
          <p:spPr>
            <a:xfrm>
              <a:off x="6747248" y="2450466"/>
              <a:ext cx="2653075" cy="490102"/>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制定对策</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75" name="圆角矩形 74">
            <a:extLst>
              <a:ext uri="{FF2B5EF4-FFF2-40B4-BE49-F238E27FC236}">
                <a16:creationId xmlns:a16="http://schemas.microsoft.com/office/drawing/2014/main" id="{B2974FCD-25EF-E7F9-85F8-55ADDA2E7475}"/>
              </a:ext>
            </a:extLst>
          </p:cNvPr>
          <p:cNvSpPr/>
          <p:nvPr>
            <p:custDataLst>
              <p:tags r:id="rId5"/>
            </p:custDataLst>
          </p:nvPr>
        </p:nvSpPr>
        <p:spPr>
          <a:xfrm>
            <a:off x="7832679" y="3087997"/>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9</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76" name="组合 75">
            <a:extLst>
              <a:ext uri="{FF2B5EF4-FFF2-40B4-BE49-F238E27FC236}">
                <a16:creationId xmlns:a16="http://schemas.microsoft.com/office/drawing/2014/main" id="{D4AF31C9-410B-5F43-715B-6F7A79EF2A2E}"/>
              </a:ext>
            </a:extLst>
          </p:cNvPr>
          <p:cNvGrpSpPr/>
          <p:nvPr>
            <p:custDataLst>
              <p:tags r:id="rId6"/>
            </p:custDataLst>
          </p:nvPr>
        </p:nvGrpSpPr>
        <p:grpSpPr>
          <a:xfrm>
            <a:off x="8603615" y="3088005"/>
            <a:ext cx="2600325" cy="463173"/>
            <a:chOff x="6339097" y="3296031"/>
            <a:chExt cx="3744416" cy="530390"/>
          </a:xfrm>
          <a:solidFill>
            <a:srgbClr val="0070C0"/>
          </a:solidFill>
        </p:grpSpPr>
        <p:sp>
          <p:nvSpPr>
            <p:cNvPr id="77" name="圆角矩形 76">
              <a:extLst>
                <a:ext uri="{FF2B5EF4-FFF2-40B4-BE49-F238E27FC236}">
                  <a16:creationId xmlns:a16="http://schemas.microsoft.com/office/drawing/2014/main" id="{46FBCF6F-9DC7-A556-0E5D-785075E36FBA}"/>
                </a:ext>
              </a:extLst>
            </p:cNvPr>
            <p:cNvSpPr/>
            <p:nvPr>
              <p:custDataLst>
                <p:tags r:id="rId44"/>
              </p:custDataLst>
            </p:nvPr>
          </p:nvSpPr>
          <p:spPr>
            <a:xfrm>
              <a:off x="6339097" y="3296031"/>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78" name="矩形 77">
              <a:extLst>
                <a:ext uri="{FF2B5EF4-FFF2-40B4-BE49-F238E27FC236}">
                  <a16:creationId xmlns:a16="http://schemas.microsoft.com/office/drawing/2014/main" id="{77454F6A-489E-9959-A369-A66FEA5F8EB6}"/>
                </a:ext>
              </a:extLst>
            </p:cNvPr>
            <p:cNvSpPr/>
            <p:nvPr>
              <p:custDataLst>
                <p:tags r:id="rId45"/>
              </p:custDataLst>
            </p:nvPr>
          </p:nvSpPr>
          <p:spPr>
            <a:xfrm>
              <a:off x="6723349" y="3336319"/>
              <a:ext cx="3335467" cy="490102"/>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对策实施</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79" name="圆角矩形 78">
            <a:extLst>
              <a:ext uri="{FF2B5EF4-FFF2-40B4-BE49-F238E27FC236}">
                <a16:creationId xmlns:a16="http://schemas.microsoft.com/office/drawing/2014/main" id="{6A26F120-EB2D-4E88-79FA-3A25BD0B042D}"/>
              </a:ext>
            </a:extLst>
          </p:cNvPr>
          <p:cNvSpPr/>
          <p:nvPr>
            <p:custDataLst>
              <p:tags r:id="rId7"/>
            </p:custDataLst>
          </p:nvPr>
        </p:nvSpPr>
        <p:spPr>
          <a:xfrm>
            <a:off x="7679690" y="3789045"/>
            <a:ext cx="837565" cy="4470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10</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80" name="组合 79">
            <a:extLst>
              <a:ext uri="{FF2B5EF4-FFF2-40B4-BE49-F238E27FC236}">
                <a16:creationId xmlns:a16="http://schemas.microsoft.com/office/drawing/2014/main" id="{56B2EE90-1118-3E5B-C13A-4F2067B4E03F}"/>
              </a:ext>
            </a:extLst>
          </p:cNvPr>
          <p:cNvGrpSpPr/>
          <p:nvPr>
            <p:custDataLst>
              <p:tags r:id="rId8"/>
            </p:custDataLst>
          </p:nvPr>
        </p:nvGrpSpPr>
        <p:grpSpPr>
          <a:xfrm>
            <a:off x="8603615" y="3789680"/>
            <a:ext cx="2616200" cy="463781"/>
            <a:chOff x="6339097" y="4180903"/>
            <a:chExt cx="3744416" cy="531018"/>
          </a:xfrm>
          <a:solidFill>
            <a:srgbClr val="0070C0"/>
          </a:solidFill>
        </p:grpSpPr>
        <p:sp>
          <p:nvSpPr>
            <p:cNvPr id="81" name="圆角矩形 80">
              <a:extLst>
                <a:ext uri="{FF2B5EF4-FFF2-40B4-BE49-F238E27FC236}">
                  <a16:creationId xmlns:a16="http://schemas.microsoft.com/office/drawing/2014/main" id="{37A6770E-8564-F96C-EF16-481D91D3D6D0}"/>
                </a:ext>
              </a:extLst>
            </p:cNvPr>
            <p:cNvSpPr/>
            <p:nvPr>
              <p:custDataLst>
                <p:tags r:id="rId42"/>
              </p:custDataLst>
            </p:nvPr>
          </p:nvSpPr>
          <p:spPr>
            <a:xfrm>
              <a:off x="6339097" y="418090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82" name="矩形 81">
              <a:extLst>
                <a:ext uri="{FF2B5EF4-FFF2-40B4-BE49-F238E27FC236}">
                  <a16:creationId xmlns:a16="http://schemas.microsoft.com/office/drawing/2014/main" id="{1F41E709-70B3-B32A-FCCB-A92999265726}"/>
                </a:ext>
              </a:extLst>
            </p:cNvPr>
            <p:cNvSpPr/>
            <p:nvPr>
              <p:custDataLst>
                <p:tags r:id="rId43"/>
              </p:custDataLst>
            </p:nvPr>
          </p:nvSpPr>
          <p:spPr>
            <a:xfrm>
              <a:off x="6723349" y="4221882"/>
              <a:ext cx="3360164" cy="490039"/>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效果检查</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83" name="圆角矩形 82">
            <a:extLst>
              <a:ext uri="{FF2B5EF4-FFF2-40B4-BE49-F238E27FC236}">
                <a16:creationId xmlns:a16="http://schemas.microsoft.com/office/drawing/2014/main" id="{A30F36E3-FB96-3F59-7FA0-D8493B7C4015}"/>
              </a:ext>
            </a:extLst>
          </p:cNvPr>
          <p:cNvSpPr/>
          <p:nvPr>
            <p:custDataLst>
              <p:tags r:id="rId9"/>
            </p:custDataLst>
          </p:nvPr>
        </p:nvSpPr>
        <p:spPr>
          <a:xfrm>
            <a:off x="7649210" y="4556125"/>
            <a:ext cx="868045" cy="4470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11</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84" name="组合 83">
            <a:extLst>
              <a:ext uri="{FF2B5EF4-FFF2-40B4-BE49-F238E27FC236}">
                <a16:creationId xmlns:a16="http://schemas.microsoft.com/office/drawing/2014/main" id="{E2AE2BB3-47FE-4553-CC07-926F04D82662}"/>
              </a:ext>
            </a:extLst>
          </p:cNvPr>
          <p:cNvGrpSpPr/>
          <p:nvPr>
            <p:custDataLst>
              <p:tags r:id="rId10"/>
            </p:custDataLst>
          </p:nvPr>
        </p:nvGrpSpPr>
        <p:grpSpPr>
          <a:xfrm>
            <a:off x="8603615" y="4556125"/>
            <a:ext cx="2600960" cy="452889"/>
            <a:chOff x="6339097" y="5057483"/>
            <a:chExt cx="3744416" cy="518298"/>
          </a:xfrm>
          <a:solidFill>
            <a:srgbClr val="0070C0"/>
          </a:solidFill>
        </p:grpSpPr>
        <p:sp>
          <p:nvSpPr>
            <p:cNvPr id="85" name="圆角矩形 84">
              <a:extLst>
                <a:ext uri="{FF2B5EF4-FFF2-40B4-BE49-F238E27FC236}">
                  <a16:creationId xmlns:a16="http://schemas.microsoft.com/office/drawing/2014/main" id="{051BACEE-F848-571B-A4A3-72F49B785B64}"/>
                </a:ext>
              </a:extLst>
            </p:cNvPr>
            <p:cNvSpPr/>
            <p:nvPr>
              <p:custDataLst>
                <p:tags r:id="rId40"/>
              </p:custDataLst>
            </p:nvPr>
          </p:nvSpPr>
          <p:spPr>
            <a:xfrm>
              <a:off x="6339097" y="505748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86" name="矩形 85">
              <a:extLst>
                <a:ext uri="{FF2B5EF4-FFF2-40B4-BE49-F238E27FC236}">
                  <a16:creationId xmlns:a16="http://schemas.microsoft.com/office/drawing/2014/main" id="{C6A7A3D2-1C5E-6C05-9524-6A601E8A1181}"/>
                </a:ext>
              </a:extLst>
            </p:cNvPr>
            <p:cNvSpPr/>
            <p:nvPr>
              <p:custDataLst>
                <p:tags r:id="rId41"/>
              </p:custDataLst>
            </p:nvPr>
          </p:nvSpPr>
          <p:spPr>
            <a:xfrm>
              <a:off x="6723478" y="5085978"/>
              <a:ext cx="2736174" cy="489803"/>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制定巩固措施</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87" name="TextBox 86">
            <a:extLst>
              <a:ext uri="{FF2B5EF4-FFF2-40B4-BE49-F238E27FC236}">
                <a16:creationId xmlns:a16="http://schemas.microsoft.com/office/drawing/2014/main" id="{BD64A388-B7BA-46DD-AEE5-87BA4E665E59}"/>
              </a:ext>
            </a:extLst>
          </p:cNvPr>
          <p:cNvSpPr txBox="1"/>
          <p:nvPr/>
        </p:nvSpPr>
        <p:spPr>
          <a:xfrm>
            <a:off x="338359" y="2219563"/>
            <a:ext cx="2805024" cy="1351280"/>
          </a:xfrm>
          <a:prstGeom prst="rect">
            <a:avLst/>
          </a:prstGeom>
          <a:noFill/>
        </p:spPr>
        <p:txBody>
          <a:bodyPr wrap="square" lIns="121816" tIns="60906" rIns="121816" bIns="60906">
            <a:spAutoFit/>
          </a:bodyPr>
          <a:lstStyle/>
          <a:p>
            <a:pPr algn="ctr">
              <a:defRPr/>
            </a:pPr>
            <a:r>
              <a:rPr lang="zh-CN" altLang="en-US" sz="4800" b="1" spc="200">
                <a:solidFill>
                  <a:schemeClr val="bg1"/>
                </a:solidFill>
                <a:latin typeface="微软雅黑" panose="020B0503020204020204" charset="-122"/>
                <a:ea typeface="微软雅黑" panose="020B0503020204020204" charset="-122"/>
              </a:rPr>
              <a:t>目录 </a:t>
            </a:r>
            <a:endParaRPr lang="en-US" altLang="zh-CN" sz="4800" b="1" spc="200">
              <a:solidFill>
                <a:schemeClr val="bg1"/>
              </a:solidFill>
              <a:latin typeface="微软雅黑" panose="020B0503020204020204" charset="-122"/>
              <a:ea typeface="微软雅黑" panose="020B0503020204020204" charset="-122"/>
            </a:endParaRPr>
          </a:p>
          <a:p>
            <a:pPr algn="r">
              <a:defRPr/>
            </a:pPr>
            <a:r>
              <a:rPr lang="en-US" altLang="zh-CN" sz="3200" b="1" spc="200">
                <a:solidFill>
                  <a:schemeClr val="bg1"/>
                </a:solidFill>
                <a:latin typeface="微软雅黑" panose="020B0503020204020204" charset="-122"/>
                <a:ea typeface="微软雅黑" panose="020B0503020204020204" charset="-122"/>
              </a:rPr>
              <a:t>CONTENTS</a:t>
            </a:r>
            <a:endParaRPr lang="zh-CN" altLang="en-US" sz="3200" b="1" spc="200">
              <a:solidFill>
                <a:schemeClr val="bg1"/>
              </a:solidFill>
              <a:latin typeface="微软雅黑" panose="020B0503020204020204" charset="-122"/>
              <a:ea typeface="微软雅黑" panose="020B0503020204020204" charset="-122"/>
            </a:endParaRPr>
          </a:p>
        </p:txBody>
      </p:sp>
      <p:sp>
        <p:nvSpPr>
          <p:cNvPr id="3" name="椭圆 2">
            <a:extLst>
              <a:ext uri="{FF2B5EF4-FFF2-40B4-BE49-F238E27FC236}">
                <a16:creationId xmlns:a16="http://schemas.microsoft.com/office/drawing/2014/main" id="{0F525F09-C7DD-C17D-F138-B9EE39EAE8B1}"/>
              </a:ext>
            </a:extLst>
          </p:cNvPr>
          <p:cNvSpPr/>
          <p:nvPr>
            <p:custDataLst>
              <p:tags r:id="rId11"/>
            </p:custDataLst>
          </p:nvPr>
        </p:nvSpPr>
        <p:spPr bwMode="auto">
          <a:xfrm>
            <a:off x="406718" y="2259330"/>
            <a:ext cx="1920875" cy="1890713"/>
          </a:xfrm>
          <a:prstGeom prst="ellipse">
            <a:avLst/>
          </a:pr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r>
              <a:rPr lang="zh-CN" altLang="en-US" sz="4265" b="1" strike="noStrike" noProof="1">
                <a:solidFill>
                  <a:srgbClr val="0070C0"/>
                </a:solidFill>
                <a:latin typeface="微软雅黑" panose="020B0503020204020204" charset="-122"/>
                <a:ea typeface="微软雅黑" panose="020B0503020204020204" charset="-122"/>
                <a:cs typeface="+mn-ea"/>
                <a:sym typeface="+mn-lt"/>
              </a:rPr>
              <a:t>目录</a:t>
            </a:r>
          </a:p>
        </p:txBody>
      </p:sp>
      <p:sp>
        <p:nvSpPr>
          <p:cNvPr id="4" name="圆角矩形 3">
            <a:extLst>
              <a:ext uri="{FF2B5EF4-FFF2-40B4-BE49-F238E27FC236}">
                <a16:creationId xmlns:a16="http://schemas.microsoft.com/office/drawing/2014/main" id="{A5E2EB6E-E1E0-19B4-A811-2D9E8FC658DB}"/>
              </a:ext>
            </a:extLst>
          </p:cNvPr>
          <p:cNvSpPr/>
          <p:nvPr>
            <p:custDataLst>
              <p:tags r:id="rId12"/>
            </p:custDataLst>
          </p:nvPr>
        </p:nvSpPr>
        <p:spPr>
          <a:xfrm>
            <a:off x="7644130" y="5255260"/>
            <a:ext cx="882015" cy="4470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12</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5" name="组合 4">
            <a:extLst>
              <a:ext uri="{FF2B5EF4-FFF2-40B4-BE49-F238E27FC236}">
                <a16:creationId xmlns:a16="http://schemas.microsoft.com/office/drawing/2014/main" id="{ACC5C916-2C59-DD78-AF35-20C0063733E8}"/>
              </a:ext>
            </a:extLst>
          </p:cNvPr>
          <p:cNvGrpSpPr/>
          <p:nvPr>
            <p:custDataLst>
              <p:tags r:id="rId13"/>
            </p:custDataLst>
          </p:nvPr>
        </p:nvGrpSpPr>
        <p:grpSpPr>
          <a:xfrm>
            <a:off x="8622665" y="5204460"/>
            <a:ext cx="2690495" cy="452755"/>
            <a:chOff x="6339097" y="5057483"/>
            <a:chExt cx="3744416" cy="518492"/>
          </a:xfrm>
          <a:solidFill>
            <a:srgbClr val="0070C0"/>
          </a:solidFill>
        </p:grpSpPr>
        <p:sp>
          <p:nvSpPr>
            <p:cNvPr id="6" name="圆角矩形 5">
              <a:extLst>
                <a:ext uri="{FF2B5EF4-FFF2-40B4-BE49-F238E27FC236}">
                  <a16:creationId xmlns:a16="http://schemas.microsoft.com/office/drawing/2014/main" id="{F04AFB29-A852-6EC2-36C1-E954CBD11387}"/>
                </a:ext>
              </a:extLst>
            </p:cNvPr>
            <p:cNvSpPr/>
            <p:nvPr>
              <p:custDataLst>
                <p:tags r:id="rId38"/>
              </p:custDataLst>
            </p:nvPr>
          </p:nvSpPr>
          <p:spPr>
            <a:xfrm>
              <a:off x="6339097" y="505748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7" name="矩形 6">
              <a:extLst>
                <a:ext uri="{FF2B5EF4-FFF2-40B4-BE49-F238E27FC236}">
                  <a16:creationId xmlns:a16="http://schemas.microsoft.com/office/drawing/2014/main" id="{4E96D7DC-3F0B-54B4-F884-7593184BC07E}"/>
                </a:ext>
              </a:extLst>
            </p:cNvPr>
            <p:cNvSpPr/>
            <p:nvPr>
              <p:custDataLst>
                <p:tags r:id="rId39"/>
              </p:custDataLst>
            </p:nvPr>
          </p:nvSpPr>
          <p:spPr>
            <a:xfrm>
              <a:off x="6430122" y="5085844"/>
              <a:ext cx="3519062" cy="490131"/>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总结和下一步打算</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8" name="圆角矩形 7">
            <a:extLst>
              <a:ext uri="{FF2B5EF4-FFF2-40B4-BE49-F238E27FC236}">
                <a16:creationId xmlns:a16="http://schemas.microsoft.com/office/drawing/2014/main" id="{F2DFB4FE-7198-EB1C-9D18-E5ECA0BFF2C2}"/>
              </a:ext>
            </a:extLst>
          </p:cNvPr>
          <p:cNvSpPr/>
          <p:nvPr>
            <p:custDataLst>
              <p:tags r:id="rId14"/>
            </p:custDataLst>
          </p:nvPr>
        </p:nvSpPr>
        <p:spPr>
          <a:xfrm>
            <a:off x="3291794" y="1589062"/>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1</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9" name="组合 8">
            <a:extLst>
              <a:ext uri="{FF2B5EF4-FFF2-40B4-BE49-F238E27FC236}">
                <a16:creationId xmlns:a16="http://schemas.microsoft.com/office/drawing/2014/main" id="{82C8A867-AB5C-F8A4-13BD-78DBBEDE0640}"/>
              </a:ext>
            </a:extLst>
          </p:cNvPr>
          <p:cNvGrpSpPr/>
          <p:nvPr>
            <p:custDataLst>
              <p:tags r:id="rId15"/>
            </p:custDataLst>
          </p:nvPr>
        </p:nvGrpSpPr>
        <p:grpSpPr>
          <a:xfrm>
            <a:off x="4062730" y="1588770"/>
            <a:ext cx="2959100" cy="462915"/>
            <a:chOff x="6339097" y="1573726"/>
            <a:chExt cx="3744416" cy="530390"/>
          </a:xfrm>
          <a:solidFill>
            <a:srgbClr val="0070C0"/>
          </a:solidFill>
        </p:grpSpPr>
        <p:sp>
          <p:nvSpPr>
            <p:cNvPr id="10" name="圆角矩形 9">
              <a:extLst>
                <a:ext uri="{FF2B5EF4-FFF2-40B4-BE49-F238E27FC236}">
                  <a16:creationId xmlns:a16="http://schemas.microsoft.com/office/drawing/2014/main" id="{6C2370AB-8B50-012C-AB11-E2ADB7144910}"/>
                </a:ext>
              </a:extLst>
            </p:cNvPr>
            <p:cNvSpPr/>
            <p:nvPr>
              <p:custDataLst>
                <p:tags r:id="rId36"/>
              </p:custDataLst>
            </p:nvPr>
          </p:nvSpPr>
          <p:spPr>
            <a:xfrm>
              <a:off x="6339097" y="1573726"/>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11" name="矩形 10">
              <a:extLst>
                <a:ext uri="{FF2B5EF4-FFF2-40B4-BE49-F238E27FC236}">
                  <a16:creationId xmlns:a16="http://schemas.microsoft.com/office/drawing/2014/main" id="{89A7CCF3-7318-4749-B1C0-F30362D1A066}"/>
                </a:ext>
              </a:extLst>
            </p:cNvPr>
            <p:cNvSpPr/>
            <p:nvPr>
              <p:custDataLst>
                <p:tags r:id="rId37"/>
              </p:custDataLst>
            </p:nvPr>
          </p:nvSpPr>
          <p:spPr>
            <a:xfrm>
              <a:off x="6846923" y="1613742"/>
              <a:ext cx="2645197" cy="490374"/>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mn-ea"/>
                  <a:sym typeface="+mn-lt"/>
                </a:rPr>
                <a:t>工程概况</a:t>
              </a:r>
            </a:p>
          </p:txBody>
        </p:sp>
      </p:grpSp>
      <p:sp>
        <p:nvSpPr>
          <p:cNvPr id="12" name="圆角矩形 11">
            <a:extLst>
              <a:ext uri="{FF2B5EF4-FFF2-40B4-BE49-F238E27FC236}">
                <a16:creationId xmlns:a16="http://schemas.microsoft.com/office/drawing/2014/main" id="{C772C426-E9B8-A8FE-0F13-62F2172ED26A}"/>
              </a:ext>
            </a:extLst>
          </p:cNvPr>
          <p:cNvSpPr/>
          <p:nvPr>
            <p:custDataLst>
              <p:tags r:id="rId16"/>
            </p:custDataLst>
          </p:nvPr>
        </p:nvSpPr>
        <p:spPr>
          <a:xfrm>
            <a:off x="3291794" y="2320424"/>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2</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13" name="组合 12">
            <a:extLst>
              <a:ext uri="{FF2B5EF4-FFF2-40B4-BE49-F238E27FC236}">
                <a16:creationId xmlns:a16="http://schemas.microsoft.com/office/drawing/2014/main" id="{0C3D3FE3-9B17-7AC7-BF95-697D2BB85501}"/>
              </a:ext>
            </a:extLst>
          </p:cNvPr>
          <p:cNvGrpSpPr/>
          <p:nvPr>
            <p:custDataLst>
              <p:tags r:id="rId17"/>
            </p:custDataLst>
          </p:nvPr>
        </p:nvGrpSpPr>
        <p:grpSpPr>
          <a:xfrm>
            <a:off x="4041775" y="2320290"/>
            <a:ext cx="2962275" cy="462915"/>
            <a:chOff x="6315199" y="2410178"/>
            <a:chExt cx="3744416" cy="529776"/>
          </a:xfrm>
          <a:solidFill>
            <a:srgbClr val="0070C0"/>
          </a:solidFill>
        </p:grpSpPr>
        <p:sp>
          <p:nvSpPr>
            <p:cNvPr id="14" name="圆角矩形 13">
              <a:extLst>
                <a:ext uri="{FF2B5EF4-FFF2-40B4-BE49-F238E27FC236}">
                  <a16:creationId xmlns:a16="http://schemas.microsoft.com/office/drawing/2014/main" id="{88093C6C-CA4D-C5C1-241B-936CE051F7A8}"/>
                </a:ext>
              </a:extLst>
            </p:cNvPr>
            <p:cNvSpPr/>
            <p:nvPr>
              <p:custDataLst>
                <p:tags r:id="rId34"/>
              </p:custDataLst>
            </p:nvPr>
          </p:nvSpPr>
          <p:spPr>
            <a:xfrm>
              <a:off x="6315199" y="2410178"/>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15" name="矩形 14">
              <a:extLst>
                <a:ext uri="{FF2B5EF4-FFF2-40B4-BE49-F238E27FC236}">
                  <a16:creationId xmlns:a16="http://schemas.microsoft.com/office/drawing/2014/main" id="{71955D3A-DE33-E7A8-0791-8722089686C3}"/>
                </a:ext>
              </a:extLst>
            </p:cNvPr>
            <p:cNvSpPr/>
            <p:nvPr>
              <p:custDataLst>
                <p:tags r:id="rId35"/>
              </p:custDataLst>
            </p:nvPr>
          </p:nvSpPr>
          <p:spPr>
            <a:xfrm>
              <a:off x="6747031" y="2450147"/>
              <a:ext cx="2875134" cy="489807"/>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小组概况</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16" name="圆角矩形 15">
            <a:extLst>
              <a:ext uri="{FF2B5EF4-FFF2-40B4-BE49-F238E27FC236}">
                <a16:creationId xmlns:a16="http://schemas.microsoft.com/office/drawing/2014/main" id="{F20B5BAD-1AF2-742E-22DF-795A4E44F5B0}"/>
              </a:ext>
            </a:extLst>
          </p:cNvPr>
          <p:cNvSpPr/>
          <p:nvPr>
            <p:custDataLst>
              <p:tags r:id="rId18"/>
            </p:custDataLst>
          </p:nvPr>
        </p:nvSpPr>
        <p:spPr>
          <a:xfrm>
            <a:off x="3291794" y="3094982"/>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3</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17" name="组合 16">
            <a:extLst>
              <a:ext uri="{FF2B5EF4-FFF2-40B4-BE49-F238E27FC236}">
                <a16:creationId xmlns:a16="http://schemas.microsoft.com/office/drawing/2014/main" id="{F1162C70-B0D4-C224-05DB-16D97C9440DA}"/>
              </a:ext>
            </a:extLst>
          </p:cNvPr>
          <p:cNvGrpSpPr/>
          <p:nvPr>
            <p:custDataLst>
              <p:tags r:id="rId19"/>
            </p:custDataLst>
          </p:nvPr>
        </p:nvGrpSpPr>
        <p:grpSpPr>
          <a:xfrm>
            <a:off x="4062730" y="3094990"/>
            <a:ext cx="2941320" cy="462915"/>
            <a:chOff x="6339097" y="3296031"/>
            <a:chExt cx="3744416" cy="529776"/>
          </a:xfrm>
          <a:solidFill>
            <a:srgbClr val="0070C0"/>
          </a:solidFill>
        </p:grpSpPr>
        <p:sp>
          <p:nvSpPr>
            <p:cNvPr id="18" name="圆角矩形 17">
              <a:extLst>
                <a:ext uri="{FF2B5EF4-FFF2-40B4-BE49-F238E27FC236}">
                  <a16:creationId xmlns:a16="http://schemas.microsoft.com/office/drawing/2014/main" id="{7A01166C-B274-6AA6-6103-F6718225B80B}"/>
                </a:ext>
              </a:extLst>
            </p:cNvPr>
            <p:cNvSpPr/>
            <p:nvPr>
              <p:custDataLst>
                <p:tags r:id="rId32"/>
              </p:custDataLst>
            </p:nvPr>
          </p:nvSpPr>
          <p:spPr>
            <a:xfrm>
              <a:off x="6339097" y="3296031"/>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19" name="矩形 18">
              <a:extLst>
                <a:ext uri="{FF2B5EF4-FFF2-40B4-BE49-F238E27FC236}">
                  <a16:creationId xmlns:a16="http://schemas.microsoft.com/office/drawing/2014/main" id="{4035E68E-9043-BF79-B856-9F63DEF73B44}"/>
                </a:ext>
              </a:extLst>
            </p:cNvPr>
            <p:cNvSpPr/>
            <p:nvPr>
              <p:custDataLst>
                <p:tags r:id="rId33"/>
              </p:custDataLst>
            </p:nvPr>
          </p:nvSpPr>
          <p:spPr>
            <a:xfrm>
              <a:off x="6723077" y="3336000"/>
              <a:ext cx="2914210" cy="489807"/>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选择课题</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20" name="圆角矩形 19">
            <a:extLst>
              <a:ext uri="{FF2B5EF4-FFF2-40B4-BE49-F238E27FC236}">
                <a16:creationId xmlns:a16="http://schemas.microsoft.com/office/drawing/2014/main" id="{9FEB87B6-E891-3A11-6292-4D9B8A4531E9}"/>
              </a:ext>
            </a:extLst>
          </p:cNvPr>
          <p:cNvSpPr/>
          <p:nvPr>
            <p:custDataLst>
              <p:tags r:id="rId20"/>
            </p:custDataLst>
          </p:nvPr>
        </p:nvSpPr>
        <p:spPr>
          <a:xfrm>
            <a:off x="3291794" y="3796925"/>
            <a:ext cx="448484" cy="447240"/>
          </a:xfrm>
          <a:prstGeom prst="roundRect">
            <a:avLst/>
          </a:prstGeom>
          <a:solidFill>
            <a:srgbClr val="2E74B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4</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21" name="组合 20">
            <a:extLst>
              <a:ext uri="{FF2B5EF4-FFF2-40B4-BE49-F238E27FC236}">
                <a16:creationId xmlns:a16="http://schemas.microsoft.com/office/drawing/2014/main" id="{A164DE8F-648B-FA69-9DBE-FC669B37C1B7}"/>
              </a:ext>
            </a:extLst>
          </p:cNvPr>
          <p:cNvGrpSpPr/>
          <p:nvPr>
            <p:custDataLst>
              <p:tags r:id="rId21"/>
            </p:custDataLst>
          </p:nvPr>
        </p:nvGrpSpPr>
        <p:grpSpPr>
          <a:xfrm>
            <a:off x="4062730" y="3796665"/>
            <a:ext cx="2941320" cy="463550"/>
            <a:chOff x="6339097" y="4180903"/>
            <a:chExt cx="3744416" cy="530467"/>
          </a:xfrm>
          <a:solidFill>
            <a:srgbClr val="2E74B5"/>
          </a:solidFill>
        </p:grpSpPr>
        <p:sp>
          <p:nvSpPr>
            <p:cNvPr id="22" name="圆角矩形 21">
              <a:extLst>
                <a:ext uri="{FF2B5EF4-FFF2-40B4-BE49-F238E27FC236}">
                  <a16:creationId xmlns:a16="http://schemas.microsoft.com/office/drawing/2014/main" id="{0556CD85-9D57-F718-C5AF-26B8026C7917}"/>
                </a:ext>
              </a:extLst>
            </p:cNvPr>
            <p:cNvSpPr/>
            <p:nvPr>
              <p:custDataLst>
                <p:tags r:id="rId30"/>
              </p:custDataLst>
            </p:nvPr>
          </p:nvSpPr>
          <p:spPr>
            <a:xfrm>
              <a:off x="6339097" y="418090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23" name="矩形 22">
              <a:extLst>
                <a:ext uri="{FF2B5EF4-FFF2-40B4-BE49-F238E27FC236}">
                  <a16:creationId xmlns:a16="http://schemas.microsoft.com/office/drawing/2014/main" id="{73AACB83-B325-3C4F-C13A-BAF6E3D6B046}"/>
                </a:ext>
              </a:extLst>
            </p:cNvPr>
            <p:cNvSpPr/>
            <p:nvPr>
              <p:custDataLst>
                <p:tags r:id="rId31"/>
              </p:custDataLst>
            </p:nvPr>
          </p:nvSpPr>
          <p:spPr>
            <a:xfrm>
              <a:off x="6723077" y="4221596"/>
              <a:ext cx="2919868" cy="489774"/>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现状调查</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24" name="圆角矩形 23">
            <a:extLst>
              <a:ext uri="{FF2B5EF4-FFF2-40B4-BE49-F238E27FC236}">
                <a16:creationId xmlns:a16="http://schemas.microsoft.com/office/drawing/2014/main" id="{9595496C-772B-F6B2-ACC1-6A8EBCC8B48B}"/>
              </a:ext>
            </a:extLst>
          </p:cNvPr>
          <p:cNvSpPr/>
          <p:nvPr>
            <p:custDataLst>
              <p:tags r:id="rId22"/>
            </p:custDataLst>
          </p:nvPr>
        </p:nvSpPr>
        <p:spPr>
          <a:xfrm>
            <a:off x="3291907" y="4563374"/>
            <a:ext cx="448484" cy="447240"/>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5</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25" name="组合 24">
            <a:extLst>
              <a:ext uri="{FF2B5EF4-FFF2-40B4-BE49-F238E27FC236}">
                <a16:creationId xmlns:a16="http://schemas.microsoft.com/office/drawing/2014/main" id="{D2FCBD44-8B1A-9AEB-83F1-64F3FE71D83C}"/>
              </a:ext>
            </a:extLst>
          </p:cNvPr>
          <p:cNvGrpSpPr/>
          <p:nvPr>
            <p:custDataLst>
              <p:tags r:id="rId23"/>
            </p:custDataLst>
          </p:nvPr>
        </p:nvGrpSpPr>
        <p:grpSpPr>
          <a:xfrm>
            <a:off x="4062730" y="4563110"/>
            <a:ext cx="2958465" cy="452897"/>
            <a:chOff x="6339097" y="5057483"/>
            <a:chExt cx="3744416" cy="518145"/>
          </a:xfrm>
          <a:solidFill>
            <a:srgbClr val="C00000"/>
          </a:solidFill>
        </p:grpSpPr>
        <p:sp>
          <p:nvSpPr>
            <p:cNvPr id="26" name="圆角矩形 25">
              <a:extLst>
                <a:ext uri="{FF2B5EF4-FFF2-40B4-BE49-F238E27FC236}">
                  <a16:creationId xmlns:a16="http://schemas.microsoft.com/office/drawing/2014/main" id="{612BDC42-51F6-AAF7-D4EA-1242F2CFD392}"/>
                </a:ext>
              </a:extLst>
            </p:cNvPr>
            <p:cNvSpPr/>
            <p:nvPr>
              <p:custDataLst>
                <p:tags r:id="rId28"/>
              </p:custDataLst>
            </p:nvPr>
          </p:nvSpPr>
          <p:spPr>
            <a:xfrm>
              <a:off x="6339097" y="505748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27" name="矩形 26">
              <a:extLst>
                <a:ext uri="{FF2B5EF4-FFF2-40B4-BE49-F238E27FC236}">
                  <a16:creationId xmlns:a16="http://schemas.microsoft.com/office/drawing/2014/main" id="{E8D5E037-0182-854B-0BFE-5E0601A3D330}"/>
                </a:ext>
              </a:extLst>
            </p:cNvPr>
            <p:cNvSpPr/>
            <p:nvPr>
              <p:custDataLst>
                <p:tags r:id="rId29"/>
              </p:custDataLst>
            </p:nvPr>
          </p:nvSpPr>
          <p:spPr>
            <a:xfrm>
              <a:off x="6723478" y="5085978"/>
              <a:ext cx="2736174" cy="489650"/>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设定目标</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29" name="圆角矩形 28">
            <a:extLst>
              <a:ext uri="{FF2B5EF4-FFF2-40B4-BE49-F238E27FC236}">
                <a16:creationId xmlns:a16="http://schemas.microsoft.com/office/drawing/2014/main" id="{C2CC25A0-C83B-EBCC-C7DC-35C631584654}"/>
              </a:ext>
            </a:extLst>
          </p:cNvPr>
          <p:cNvSpPr/>
          <p:nvPr>
            <p:custDataLst>
              <p:tags r:id="rId24"/>
            </p:custDataLst>
          </p:nvPr>
        </p:nvSpPr>
        <p:spPr>
          <a:xfrm>
            <a:off x="3291907" y="5333937"/>
            <a:ext cx="448485"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6</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30" name="组合 29">
            <a:extLst>
              <a:ext uri="{FF2B5EF4-FFF2-40B4-BE49-F238E27FC236}">
                <a16:creationId xmlns:a16="http://schemas.microsoft.com/office/drawing/2014/main" id="{B70BEB8C-6353-948A-E85A-53C27470D931}"/>
              </a:ext>
            </a:extLst>
          </p:cNvPr>
          <p:cNvGrpSpPr/>
          <p:nvPr>
            <p:custDataLst>
              <p:tags r:id="rId25"/>
            </p:custDataLst>
          </p:nvPr>
        </p:nvGrpSpPr>
        <p:grpSpPr>
          <a:xfrm>
            <a:off x="4083050" y="5261610"/>
            <a:ext cx="2938145" cy="452755"/>
            <a:chOff x="6339097" y="5057483"/>
            <a:chExt cx="3744416" cy="517811"/>
          </a:xfrm>
          <a:solidFill>
            <a:srgbClr val="0070C0"/>
          </a:solidFill>
        </p:grpSpPr>
        <p:sp>
          <p:nvSpPr>
            <p:cNvPr id="31" name="圆角矩形 30">
              <a:extLst>
                <a:ext uri="{FF2B5EF4-FFF2-40B4-BE49-F238E27FC236}">
                  <a16:creationId xmlns:a16="http://schemas.microsoft.com/office/drawing/2014/main" id="{528D5A30-89DC-7279-6453-B9EB8F3CBEB9}"/>
                </a:ext>
              </a:extLst>
            </p:cNvPr>
            <p:cNvSpPr/>
            <p:nvPr>
              <p:custDataLst>
                <p:tags r:id="rId26"/>
              </p:custDataLst>
            </p:nvPr>
          </p:nvSpPr>
          <p:spPr>
            <a:xfrm>
              <a:off x="6339097" y="505748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32" name="矩形 31">
              <a:extLst>
                <a:ext uri="{FF2B5EF4-FFF2-40B4-BE49-F238E27FC236}">
                  <a16:creationId xmlns:a16="http://schemas.microsoft.com/office/drawing/2014/main" id="{E16EF968-1742-789C-FF1F-F347F60C3B04}"/>
                </a:ext>
              </a:extLst>
            </p:cNvPr>
            <p:cNvSpPr/>
            <p:nvPr>
              <p:custDataLst>
                <p:tags r:id="rId27"/>
              </p:custDataLst>
            </p:nvPr>
          </p:nvSpPr>
          <p:spPr>
            <a:xfrm>
              <a:off x="6723530" y="5085806"/>
              <a:ext cx="2736086" cy="489488"/>
            </a:xfrm>
            <a:prstGeom prst="rect">
              <a:avLst/>
            </a:prstGeom>
            <a:grpFill/>
          </p:spPr>
          <p:txBody>
            <a:bodyPr wrap="square" lIns="121896" tIns="60948" rIns="121896" bIns="60948">
              <a:spAutoFit/>
            </a:bodyPr>
            <a:lstStyle/>
            <a:p>
              <a:pPr algn="ctr">
                <a:defRPr/>
              </a:pPr>
              <a:r>
                <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rPr>
                <a:t>原因分析</a:t>
              </a:r>
            </a:p>
          </p:txBody>
        </p:sp>
      </p:grpSp>
    </p:spTree>
    <p:extLst>
      <p:ext uri="{BB962C8B-B14F-4D97-AF65-F5344CB8AC3E}">
        <p14:creationId xmlns:p14="http://schemas.microsoft.com/office/powerpoint/2010/main" val="2191097693"/>
      </p:ext>
    </p:extLst>
  </p:cSld>
  <p:clrMapOvr>
    <a:masterClrMapping/>
  </p:clrMapOvr>
  <p:transition spd="slow" advTm="0">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6300F-80BD-F5EF-D38A-2FD7322276A4}"/>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E5002D52-17B0-6FE2-E50D-0489B2241092}"/>
              </a:ext>
            </a:extLst>
          </p:cNvPr>
          <p:cNvSpPr txBox="1"/>
          <p:nvPr/>
        </p:nvSpPr>
        <p:spPr>
          <a:xfrm>
            <a:off x="2639616" y="335062"/>
            <a:ext cx="6807200" cy="501650"/>
          </a:xfrm>
          <a:prstGeom prst="rect">
            <a:avLst/>
          </a:prstGeom>
          <a:noFill/>
        </p:spPr>
        <p:txBody>
          <a:bodyPr wrap="square" rtlCol="0">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defTabSz="914400" fontAlgn="auto"/>
            <a:r>
              <a:rPr lang="en-US" altLang="zh-CN" sz="2665" b="1" noProof="1">
                <a:solidFill>
                  <a:srgbClr val="0070C0"/>
                </a:solidFill>
                <a:latin typeface="微软雅黑" panose="020B0503020204020204" charset="-122"/>
                <a:ea typeface="微软雅黑" panose="020B0503020204020204" charset="-122"/>
              </a:rPr>
              <a:t>05</a:t>
            </a:r>
            <a:r>
              <a:rPr lang="zh-CN" altLang="en-US" sz="2665" b="1" noProof="1">
                <a:solidFill>
                  <a:srgbClr val="0070C0"/>
                </a:solidFill>
                <a:latin typeface="微软雅黑" panose="020B0503020204020204" charset="-122"/>
                <a:ea typeface="微软雅黑" panose="020B0503020204020204" charset="-122"/>
              </a:rPr>
              <a:t>设定目标</a:t>
            </a:r>
            <a:endParaRPr lang="en-US" altLang="zh-CN" sz="2665" b="1" noProof="1">
              <a:solidFill>
                <a:srgbClr val="0070C0"/>
              </a:solidFill>
              <a:latin typeface="微软雅黑" panose="020B0503020204020204" charset="-122"/>
              <a:ea typeface="微软雅黑" panose="020B0503020204020204" charset="-122"/>
            </a:endParaRPr>
          </a:p>
        </p:txBody>
      </p:sp>
      <p:sp>
        <p:nvSpPr>
          <p:cNvPr id="3" name="文本框 99">
            <a:extLst>
              <a:ext uri="{FF2B5EF4-FFF2-40B4-BE49-F238E27FC236}">
                <a16:creationId xmlns:a16="http://schemas.microsoft.com/office/drawing/2014/main" id="{A658A997-D935-E274-DDE3-E41892E28BF0}"/>
              </a:ext>
            </a:extLst>
          </p:cNvPr>
          <p:cNvSpPr txBox="1"/>
          <p:nvPr/>
        </p:nvSpPr>
        <p:spPr>
          <a:xfrm>
            <a:off x="735690" y="1359088"/>
            <a:ext cx="3992158" cy="2031325"/>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306070"/>
            <a:r>
              <a:rPr lang="zh-CN" sz="1800" b="1" dirty="0">
                <a:latin typeface="微软雅黑" panose="020B0503020204020204" charset="-122"/>
                <a:ea typeface="微软雅黑" panose="020B0503020204020204" charset="-122"/>
              </a:rPr>
              <a:t>（</a:t>
            </a:r>
            <a:r>
              <a:rPr lang="zh-CN" sz="1800" b="1">
                <a:latin typeface="微软雅黑" panose="020B0503020204020204" charset="-122"/>
                <a:ea typeface="微软雅黑" panose="020B0503020204020204" charset="-122"/>
              </a:rPr>
              <a:t>1）</a:t>
            </a:r>
            <a:r>
              <a:rPr lang="zh-CN" altLang="en-US" sz="1800" b="1">
                <a:latin typeface="微软雅黑" panose="020B0503020204020204" charset="-122"/>
                <a:ea typeface="微软雅黑" panose="020B0503020204020204" charset="-122"/>
              </a:rPr>
              <a:t>组织</a:t>
            </a:r>
            <a:r>
              <a:rPr lang="zh-CN" sz="1800" b="1">
                <a:latin typeface="微软雅黑" panose="020B0503020204020204" charset="-122"/>
                <a:ea typeface="微软雅黑" panose="020B0503020204020204" charset="-122"/>
              </a:rPr>
              <a:t>曾经</a:t>
            </a:r>
            <a:r>
              <a:rPr lang="zh-CN" sz="1800" b="1" dirty="0">
                <a:latin typeface="微软雅黑" panose="020B0503020204020204" charset="-122"/>
                <a:ea typeface="微软雅黑" panose="020B0503020204020204" charset="-122"/>
              </a:rPr>
              <a:t>达到的最好水平：</a:t>
            </a:r>
            <a:endParaRPr lang="en-US" altLang="zh-CN" sz="1800" b="1" dirty="0">
              <a:latin typeface="微软雅黑" panose="020B0503020204020204" charset="-122"/>
              <a:ea typeface="微软雅黑" panose="020B0503020204020204" charset="-122"/>
            </a:endParaRPr>
          </a:p>
          <a:p>
            <a:pPr indent="306070"/>
            <a:endParaRPr lang="en-US" altLang="zh-CN" sz="1800" kern="100">
              <a:effectLst/>
              <a:latin typeface="微软雅黑" panose="020B0503020204020204" pitchFamily="34" charset="-122"/>
              <a:ea typeface="微软雅黑" panose="020B0503020204020204" pitchFamily="34" charset="-122"/>
              <a:cs typeface="宋体" panose="02010600030101010101" pitchFamily="2" charset="-122"/>
            </a:endParaRPr>
          </a:p>
          <a:p>
            <a:pPr indent="306070"/>
            <a:r>
              <a:rPr lang="zh-CN" altLang="en-US" sz="1800" kern="100">
                <a:effectLst/>
                <a:latin typeface="微软雅黑" panose="020B0503020204020204" pitchFamily="34" charset="-122"/>
                <a:ea typeface="微软雅黑" panose="020B0503020204020204" pitchFamily="34" charset="-122"/>
                <a:cs typeface="宋体" panose="02010600030101010101" pitchFamily="2" charset="-122"/>
              </a:rPr>
              <a:t>根据小组成员对公司内优秀项目锦联项目</a:t>
            </a:r>
            <a:r>
              <a:rPr lang="en-US" altLang="zh-CN" sz="1800" kern="100">
                <a:effectLst/>
                <a:latin typeface="微软雅黑" panose="020B0503020204020204" pitchFamily="34" charset="-122"/>
                <a:ea typeface="微软雅黑" panose="020B0503020204020204" pitchFamily="34" charset="-122"/>
                <a:cs typeface="宋体" panose="02010600030101010101" pitchFamily="2" charset="-122"/>
              </a:rPr>
              <a:t>#5</a:t>
            </a:r>
            <a:r>
              <a:rPr lang="zh-CN" altLang="en-US" sz="1800" kern="100">
                <a:effectLst/>
                <a:latin typeface="微软雅黑" panose="020B0503020204020204" pitchFamily="34" charset="-122"/>
                <a:ea typeface="微软雅黑" panose="020B0503020204020204" pitchFamily="34" charset="-122"/>
                <a:cs typeface="宋体" panose="02010600030101010101" pitchFamily="2" charset="-122"/>
              </a:rPr>
              <a:t>机组</a:t>
            </a:r>
            <a:r>
              <a:rPr lang="zh-CN" altLang="zh-CN" sz="1800" kern="100">
                <a:effectLst/>
                <a:latin typeface="微软雅黑" panose="020B0503020204020204" pitchFamily="34" charset="-122"/>
                <a:ea typeface="微软雅黑" panose="020B0503020204020204" pitchFamily="34" charset="-122"/>
                <a:cs typeface="宋体" panose="02010600030101010101" pitchFamily="2" charset="-122"/>
              </a:rPr>
              <a:t>的统计情况，</a:t>
            </a:r>
            <a:r>
              <a:rPr lang="zh-CN" altLang="en-US" sz="1800" kern="100">
                <a:latin typeface="微软雅黑" panose="020B0503020204020204" pitchFamily="34" charset="-122"/>
                <a:ea typeface="微软雅黑" panose="020B0503020204020204" pitchFamily="34" charset="-122"/>
                <a:cs typeface="宋体" panose="02010600030101010101" pitchFamily="2" charset="-122"/>
              </a:rPr>
              <a:t>一个月内</a:t>
            </a:r>
            <a:r>
              <a:rPr lang="zh-CN" altLang="en-US" sz="1800" kern="100">
                <a:effectLst/>
                <a:latin typeface="微软雅黑" panose="020B0503020204020204" pitchFamily="34" charset="-122"/>
                <a:ea typeface="微软雅黑" panose="020B0503020204020204" pitchFamily="34" charset="-122"/>
                <a:cs typeface="宋体" panose="02010600030101010101" pitchFamily="2" charset="-122"/>
              </a:rPr>
              <a:t>总缺陷单数量</a:t>
            </a:r>
            <a:r>
              <a:rPr lang="en-US" altLang="zh-CN" sz="1800" kern="100">
                <a:effectLst/>
                <a:latin typeface="微软雅黑" panose="020B0503020204020204" pitchFamily="34" charset="-122"/>
                <a:ea typeface="微软雅黑" panose="020B0503020204020204" pitchFamily="34" charset="-122"/>
                <a:cs typeface="宋体" panose="02010600030101010101" pitchFamily="2" charset="-122"/>
              </a:rPr>
              <a:t>208</a:t>
            </a:r>
            <a:r>
              <a:rPr lang="zh-CN" altLang="en-US" sz="1800" kern="100">
                <a:latin typeface="微软雅黑" panose="020B0503020204020204" pitchFamily="34" charset="-122"/>
                <a:ea typeface="微软雅黑" panose="020B0503020204020204" pitchFamily="34" charset="-122"/>
                <a:cs typeface="宋体" panose="02010600030101010101" pitchFamily="2" charset="-122"/>
              </a:rPr>
              <a:t>条</a:t>
            </a:r>
            <a:r>
              <a:rPr lang="zh-CN" altLang="en-US" sz="1800" kern="100">
                <a:effectLst/>
                <a:latin typeface="微软雅黑" panose="020B0503020204020204" pitchFamily="34" charset="-122"/>
                <a:ea typeface="微软雅黑" panose="020B0503020204020204" pitchFamily="34" charset="-122"/>
                <a:cs typeface="宋体" panose="02010600030101010101" pitchFamily="2" charset="-122"/>
              </a:rPr>
              <a:t>，锅炉点火系统缺陷单数量为</a:t>
            </a:r>
            <a:r>
              <a:rPr lang="en-US" altLang="zh-CN" sz="1800" kern="100">
                <a:effectLst/>
                <a:latin typeface="微软雅黑" panose="020B0503020204020204" pitchFamily="34" charset="-122"/>
                <a:ea typeface="微软雅黑" panose="020B0503020204020204" pitchFamily="34" charset="-122"/>
                <a:cs typeface="宋体" panose="02010600030101010101" pitchFamily="2" charset="-122"/>
              </a:rPr>
              <a:t>5</a:t>
            </a:r>
            <a:r>
              <a:rPr lang="zh-CN" altLang="en-US" sz="1800" kern="100">
                <a:effectLst/>
                <a:latin typeface="微软雅黑" panose="020B0503020204020204" pitchFamily="34" charset="-122"/>
                <a:ea typeface="微软雅黑" panose="020B0503020204020204" pitchFamily="34" charset="-122"/>
                <a:cs typeface="宋体" panose="02010600030101010101" pitchFamily="2" charset="-122"/>
              </a:rPr>
              <a:t>条，</a:t>
            </a:r>
            <a:r>
              <a:rPr lang="zh-CN" altLang="zh-CN" sz="1800" kern="100">
                <a:effectLst/>
                <a:latin typeface="微软雅黑" panose="020B0503020204020204" pitchFamily="34" charset="-122"/>
                <a:ea typeface="微软雅黑" panose="020B0503020204020204" pitchFamily="34" charset="-122"/>
                <a:cs typeface="宋体" panose="02010600030101010101" pitchFamily="2" charset="-122"/>
              </a:rPr>
              <a:t>锅炉点火系统运行故障率为</a:t>
            </a:r>
            <a:r>
              <a:rPr lang="en-US" altLang="zh-CN" sz="1800" kern="100">
                <a:effectLst/>
                <a:highlight>
                  <a:srgbClr val="00FFFF"/>
                </a:highlight>
                <a:latin typeface="微软雅黑" panose="020B0503020204020204" pitchFamily="34" charset="-122"/>
                <a:ea typeface="微软雅黑" panose="020B0503020204020204" pitchFamily="34" charset="-122"/>
                <a:cs typeface="宋体" panose="02010600030101010101" pitchFamily="2" charset="-122"/>
              </a:rPr>
              <a:t>2.4%</a:t>
            </a:r>
            <a:r>
              <a:rPr lang="zh-CN" sz="1800" b="0">
                <a:latin typeface="微软雅黑" panose="020B0503020204020204" charset="-122"/>
                <a:ea typeface="微软雅黑" panose="020B0503020204020204" charset="-122"/>
              </a:rPr>
              <a:t>。</a:t>
            </a:r>
            <a:endParaRPr lang="en-US" altLang="zh-CN" sz="1800" b="0" dirty="0">
              <a:latin typeface="微软雅黑" panose="020B0503020204020204" charset="-122"/>
              <a:ea typeface="微软雅黑" panose="020B0503020204020204" charset="-122"/>
            </a:endParaRPr>
          </a:p>
        </p:txBody>
      </p:sp>
      <p:sp>
        <p:nvSpPr>
          <p:cNvPr id="4" name="文本框 1">
            <a:extLst>
              <a:ext uri="{FF2B5EF4-FFF2-40B4-BE49-F238E27FC236}">
                <a16:creationId xmlns:a16="http://schemas.microsoft.com/office/drawing/2014/main" id="{E2F648AC-A6D0-8B92-19D8-C0ADB607824C}"/>
              </a:ext>
            </a:extLst>
          </p:cNvPr>
          <p:cNvSpPr txBox="1"/>
          <p:nvPr/>
        </p:nvSpPr>
        <p:spPr>
          <a:xfrm>
            <a:off x="300037" y="3390413"/>
            <a:ext cx="4863465" cy="371792"/>
          </a:xfrm>
          <a:prstGeom prst="rect">
            <a:avLst/>
          </a:prstGeom>
          <a:noFill/>
          <a:ln w="9525">
            <a:noFill/>
          </a:ln>
        </p:spPr>
        <p:txBody>
          <a:bodyPr>
            <a:no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267970" algn="ctr"/>
            <a:r>
              <a:rPr lang="zh-CN" altLang="en-US">
                <a:latin typeface="微软雅黑" panose="020B0503020204020204" charset="-122"/>
                <a:ea typeface="微软雅黑" panose="020B0503020204020204" charset="-122"/>
              </a:rPr>
              <a:t>表</a:t>
            </a:r>
            <a:r>
              <a:rPr lang="en-US" altLang="zh-CN">
                <a:latin typeface="微软雅黑" panose="020B0503020204020204" charset="-122"/>
                <a:ea typeface="微软雅黑" panose="020B0503020204020204" charset="-122"/>
              </a:rPr>
              <a:t>5-1</a:t>
            </a:r>
            <a:r>
              <a:rPr lang="zh-CN" altLang="en-US">
                <a:latin typeface="微软雅黑" panose="020B0503020204020204" charset="-122"/>
                <a:ea typeface="微软雅黑" panose="020B0503020204020204" charset="-122"/>
              </a:rPr>
              <a:t>锦联项目</a:t>
            </a:r>
            <a:r>
              <a:rPr lang="en-US" altLang="zh-CN">
                <a:latin typeface="微软雅黑" panose="020B0503020204020204" charset="-122"/>
                <a:ea typeface="微软雅黑" panose="020B0503020204020204" charset="-122"/>
              </a:rPr>
              <a:t>#5</a:t>
            </a:r>
            <a:r>
              <a:rPr lang="zh-CN" altLang="en-US">
                <a:latin typeface="微软雅黑" panose="020B0503020204020204" charset="-122"/>
                <a:ea typeface="微软雅黑" panose="020B0503020204020204" charset="-122"/>
              </a:rPr>
              <a:t>机组锅炉点火系统影响因素统计表</a:t>
            </a:r>
            <a:endParaRPr lang="zh-CN" altLang="en-US" dirty="0">
              <a:latin typeface="微软雅黑" panose="020B0503020204020204" charset="-122"/>
              <a:ea typeface="微软雅黑" panose="020B0503020204020204" charset="-122"/>
            </a:endParaRPr>
          </a:p>
        </p:txBody>
      </p:sp>
      <p:sp>
        <p:nvSpPr>
          <p:cNvPr id="11" name="文本框 4">
            <a:extLst>
              <a:ext uri="{FF2B5EF4-FFF2-40B4-BE49-F238E27FC236}">
                <a16:creationId xmlns:a16="http://schemas.microsoft.com/office/drawing/2014/main" id="{75AB1320-6256-B6B8-F2E3-026805985695}"/>
              </a:ext>
            </a:extLst>
          </p:cNvPr>
          <p:cNvSpPr txBox="1"/>
          <p:nvPr/>
        </p:nvSpPr>
        <p:spPr>
          <a:xfrm>
            <a:off x="585999" y="6070220"/>
            <a:ext cx="4904105"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latin typeface="微软雅黑" panose="020B0503020204020204" charset="-122"/>
                <a:ea typeface="微软雅黑" panose="020B0503020204020204" charset="-122"/>
              </a:rPr>
              <a:t>制表：李国良                  日期：</a:t>
            </a:r>
            <a:r>
              <a:rPr lang="en-US" altLang="zh-CN" sz="1200" b="0">
                <a:latin typeface="微软雅黑" panose="020B0503020204020204" charset="-122"/>
                <a:ea typeface="微软雅黑" panose="020B0503020204020204" charset="-122"/>
              </a:rPr>
              <a:t>2023</a:t>
            </a:r>
            <a:r>
              <a:rPr lang="zh-CN" altLang="en-US" sz="1200" b="0">
                <a:latin typeface="微软雅黑" panose="020B0503020204020204" charset="-122"/>
                <a:ea typeface="微软雅黑" panose="020B0503020204020204" charset="-122"/>
              </a:rPr>
              <a:t>年</a:t>
            </a:r>
            <a:r>
              <a:rPr lang="en-US" altLang="zh-CN" sz="1200" b="0">
                <a:latin typeface="微软雅黑" panose="020B0503020204020204" charset="-122"/>
                <a:ea typeface="微软雅黑" panose="020B0503020204020204" charset="-122"/>
              </a:rPr>
              <a:t>05</a:t>
            </a:r>
            <a:r>
              <a:rPr lang="zh-CN" altLang="en-US" sz="1200" b="0">
                <a:latin typeface="微软雅黑" panose="020B0503020204020204" charset="-122"/>
                <a:ea typeface="微软雅黑" panose="020B0503020204020204" charset="-122"/>
              </a:rPr>
              <a:t>月</a:t>
            </a:r>
            <a:r>
              <a:rPr lang="en-US" altLang="zh-CN" sz="1200" b="0">
                <a:latin typeface="微软雅黑" panose="020B0503020204020204" charset="-122"/>
                <a:ea typeface="微软雅黑" panose="020B0503020204020204" charset="-122"/>
              </a:rPr>
              <a:t>10</a:t>
            </a:r>
            <a:r>
              <a:rPr lang="zh-CN" altLang="en-US" sz="1200" b="0">
                <a:latin typeface="微软雅黑" panose="020B0503020204020204" charset="-122"/>
                <a:ea typeface="微软雅黑" panose="020B0503020204020204" charset="-122"/>
              </a:rPr>
              <a:t>日</a:t>
            </a:r>
            <a:endParaRPr lang="zh-CN" altLang="en-US" sz="1200" b="0" dirty="0">
              <a:latin typeface="微软雅黑" panose="020B0503020204020204" charset="-122"/>
              <a:ea typeface="微软雅黑" panose="020B0503020204020204" charset="-122"/>
            </a:endParaRPr>
          </a:p>
        </p:txBody>
      </p:sp>
      <p:graphicFrame>
        <p:nvGraphicFramePr>
          <p:cNvPr id="5" name="表格 4">
            <a:extLst>
              <a:ext uri="{FF2B5EF4-FFF2-40B4-BE49-F238E27FC236}">
                <a16:creationId xmlns:a16="http://schemas.microsoft.com/office/drawing/2014/main" id="{7ABDB325-936F-4525-4894-3475C0ADA3AF}"/>
              </a:ext>
            </a:extLst>
          </p:cNvPr>
          <p:cNvGraphicFramePr>
            <a:graphicFrameLocks noGrp="1"/>
          </p:cNvGraphicFramePr>
          <p:nvPr>
            <p:extLst>
              <p:ext uri="{D42A27DB-BD31-4B8C-83A1-F6EECF244321}">
                <p14:modId xmlns:p14="http://schemas.microsoft.com/office/powerpoint/2010/main" val="2282116936"/>
              </p:ext>
            </p:extLst>
          </p:nvPr>
        </p:nvGraphicFramePr>
        <p:xfrm>
          <a:off x="554144" y="3762205"/>
          <a:ext cx="4798363" cy="2308015"/>
        </p:xfrm>
        <a:graphic>
          <a:graphicData uri="http://schemas.openxmlformats.org/drawingml/2006/table">
            <a:tbl>
              <a:tblPr firstRow="1" firstCol="1" bandRow="1"/>
              <a:tblGrid>
                <a:gridCol w="675008">
                  <a:extLst>
                    <a:ext uri="{9D8B030D-6E8A-4147-A177-3AD203B41FA5}">
                      <a16:colId xmlns:a16="http://schemas.microsoft.com/office/drawing/2014/main" val="2911815560"/>
                    </a:ext>
                  </a:extLst>
                </a:gridCol>
                <a:gridCol w="2168579">
                  <a:extLst>
                    <a:ext uri="{9D8B030D-6E8A-4147-A177-3AD203B41FA5}">
                      <a16:colId xmlns:a16="http://schemas.microsoft.com/office/drawing/2014/main" val="4236864069"/>
                    </a:ext>
                  </a:extLst>
                </a:gridCol>
                <a:gridCol w="1020149">
                  <a:extLst>
                    <a:ext uri="{9D8B030D-6E8A-4147-A177-3AD203B41FA5}">
                      <a16:colId xmlns:a16="http://schemas.microsoft.com/office/drawing/2014/main" val="2368656396"/>
                    </a:ext>
                  </a:extLst>
                </a:gridCol>
                <a:gridCol w="934627">
                  <a:extLst>
                    <a:ext uri="{9D8B030D-6E8A-4147-A177-3AD203B41FA5}">
                      <a16:colId xmlns:a16="http://schemas.microsoft.com/office/drawing/2014/main" val="3570093985"/>
                    </a:ext>
                  </a:extLst>
                </a:gridCol>
              </a:tblGrid>
              <a:tr h="461603">
                <a:tc>
                  <a:txBody>
                    <a:bodyPr/>
                    <a:lstStyle/>
                    <a:p>
                      <a:pPr algn="ctr"/>
                      <a:r>
                        <a:rPr lang="zh-CN" sz="1400" b="1" kern="100" dirty="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序号</a:t>
                      </a:r>
                      <a:endParaRPr lang="zh-CN" sz="1400" kern="100" dirty="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zh-CN" altLang="en-US"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问题</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zh-CN" altLang="en-US"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频数</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zh-CN" altLang="en-US"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频率</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extLst>
                  <a:ext uri="{0D108BD9-81ED-4DB2-BD59-A6C34878D82A}">
                    <a16:rowId xmlns:a16="http://schemas.microsoft.com/office/drawing/2014/main" val="175454556"/>
                  </a:ext>
                </a:extLst>
              </a:tr>
              <a:tr h="461603">
                <a:tc>
                  <a:txBody>
                    <a:bodyPr/>
                    <a:lstStyle/>
                    <a:p>
                      <a:pPr algn="ctr"/>
                      <a:r>
                        <a:rPr lang="en-US" sz="1400" b="0" kern="100">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1</a:t>
                      </a:r>
                      <a:endParaRPr lang="zh-CN" sz="1400" b="0" kern="100">
                        <a:solidFill>
                          <a:schemeClr val="tx1"/>
                        </a:solidFill>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zh-CN" sz="1400" b="0" kern="100" dirty="0">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二次风门开度不当</a:t>
                      </a:r>
                      <a:endParaRPr lang="zh-CN" sz="1400" b="0" kern="100" dirty="0">
                        <a:solidFill>
                          <a:schemeClr val="tx1"/>
                        </a:solidFill>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en-US" sz="1400" b="0" kern="100">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2</a:t>
                      </a:r>
                      <a:endParaRPr lang="zh-CN" sz="1400" b="0" kern="100">
                        <a:solidFill>
                          <a:schemeClr val="tx1"/>
                        </a:solidFill>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en-US" sz="1400" b="0" kern="100">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40%</a:t>
                      </a:r>
                      <a:endParaRPr lang="zh-CN" sz="1400" b="0" kern="100">
                        <a:solidFill>
                          <a:schemeClr val="tx1"/>
                        </a:solidFill>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extLst>
                  <a:ext uri="{0D108BD9-81ED-4DB2-BD59-A6C34878D82A}">
                    <a16:rowId xmlns:a16="http://schemas.microsoft.com/office/drawing/2014/main" val="246318990"/>
                  </a:ext>
                </a:extLst>
              </a:tr>
              <a:tr h="461603">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风机出力不够</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40%</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extLst>
                  <a:ext uri="{0D108BD9-81ED-4DB2-BD59-A6C34878D82A}">
                    <a16:rowId xmlns:a16="http://schemas.microsoft.com/office/drawing/2014/main" val="1066474076"/>
                  </a:ext>
                </a:extLst>
              </a:tr>
              <a:tr h="461603">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3</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风道系统有泄露</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rPr>
                        <a:t>20%</a:t>
                      </a:r>
                      <a:endParaRPr kumimoji="0" lang="zh-CN" altLang="zh-CN" sz="1400" b="0" i="0" u="none" strike="noStrike" kern="1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extLst>
                  <a:ext uri="{0D108BD9-81ED-4DB2-BD59-A6C34878D82A}">
                    <a16:rowId xmlns:a16="http://schemas.microsoft.com/office/drawing/2014/main" val="2305717156"/>
                  </a:ext>
                </a:extLst>
              </a:tr>
              <a:tr h="461603">
                <a:tc>
                  <a:txBody>
                    <a:bodyPr/>
                    <a:lstStyle/>
                    <a:p>
                      <a:pPr algn="ctr"/>
                      <a:r>
                        <a:rPr lang="en-US" sz="1400" kern="100">
                          <a:effectLst/>
                          <a:latin typeface="微软雅黑" panose="020B0503020204020204" pitchFamily="34" charset="-122"/>
                          <a:ea typeface="微软雅黑" panose="020B0503020204020204" pitchFamily="34" charset="-122"/>
                          <a:cs typeface="宋体" panose="02010600030101010101" pitchFamily="2" charset="-122"/>
                        </a:rPr>
                        <a:t> </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总计</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5</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marL="0" algn="ctr" defTabSz="1219200" rtl="0" eaLnBrk="1" latinLnBrk="0" hangingPunct="1"/>
                      <a:r>
                        <a:rPr lang="en-US" altLang="zh-CN" sz="1400" b="0" kern="100">
                          <a:solidFill>
                            <a:schemeClr val="tx1"/>
                          </a:solidFill>
                          <a:effectLst/>
                          <a:latin typeface="微软雅黑" panose="020B0503020204020204" pitchFamily="34" charset="-122"/>
                          <a:ea typeface="微软雅黑" panose="020B0503020204020204" pitchFamily="34" charset="-122"/>
                        </a:rPr>
                        <a:t>100%</a:t>
                      </a:r>
                      <a:endParaRPr lang="zh-CN" altLang="en-US" sz="1400" b="0" kern="100">
                        <a:solidFill>
                          <a:schemeClr val="tx1"/>
                        </a:solidFill>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extLst>
                  <a:ext uri="{0D108BD9-81ED-4DB2-BD59-A6C34878D82A}">
                    <a16:rowId xmlns:a16="http://schemas.microsoft.com/office/drawing/2014/main" val="23701137"/>
                  </a:ext>
                </a:extLst>
              </a:tr>
            </a:tbl>
          </a:graphicData>
        </a:graphic>
      </p:graphicFrame>
      <p:sp>
        <p:nvSpPr>
          <p:cNvPr id="8" name="文本框 7">
            <a:extLst>
              <a:ext uri="{FF2B5EF4-FFF2-40B4-BE49-F238E27FC236}">
                <a16:creationId xmlns:a16="http://schemas.microsoft.com/office/drawing/2014/main" id="{95819609-369B-E2A7-0247-9270159A86EB}"/>
              </a:ext>
            </a:extLst>
          </p:cNvPr>
          <p:cNvSpPr txBox="1"/>
          <p:nvPr/>
        </p:nvSpPr>
        <p:spPr>
          <a:xfrm>
            <a:off x="6043216" y="1359088"/>
            <a:ext cx="6107326" cy="1754326"/>
          </a:xfrm>
          <a:prstGeom prst="rect">
            <a:avLst/>
          </a:prstGeom>
          <a:noFill/>
          <a:ln w="25400" cap="flat" cmpd="sng" algn="ctr">
            <a:noFill/>
            <a:prstDash val="solid"/>
          </a:ln>
          <a:effectLst/>
        </p:spPr>
        <p:style>
          <a:lnRef idx="2">
            <a:schemeClr val="dk1"/>
          </a:lnRef>
          <a:fillRef idx="1">
            <a:schemeClr val="lt1"/>
          </a:fillRef>
          <a:effectRef idx="0">
            <a:schemeClr val="dk1"/>
          </a:effectRef>
          <a:fontRef idx="minor">
            <a:schemeClr val="dk1"/>
          </a:fontRef>
        </p:style>
        <p:txBody>
          <a:bodyPr wrap="square">
            <a:spAutoFit/>
          </a:bodyPr>
          <a:lstStyle/>
          <a:p>
            <a:pPr marL="0" marR="0" lvl="0" indent="30607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cs"/>
              </a:rPr>
              <a:t>（</a:t>
            </a:r>
            <a:r>
              <a:rPr kumimoji="0" lang="en-US" altLang="zh-CN" sz="1800" b="1"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cs"/>
              </a:rPr>
              <a:t>2</a:t>
            </a:r>
            <a:r>
              <a:rPr kumimoji="0" lang="zh-CN" altLang="en-US" sz="1800" b="1"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cs"/>
              </a:rPr>
              <a:t>）行业最高水平对比：</a:t>
            </a:r>
            <a:endParaRPr kumimoji="0" lang="en-US" altLang="zh-CN" sz="1800" b="1"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cs"/>
            </a:endParaRPr>
          </a:p>
          <a:p>
            <a:pPr marL="0" marR="0" lvl="0" indent="306070" algn="l" defTabSz="914400" rtl="0" eaLnBrk="0" fontAlgn="base" latinLnBrk="0" hangingPunct="0">
              <a:lnSpc>
                <a:spcPct val="100000"/>
              </a:lnSpc>
              <a:spcBef>
                <a:spcPct val="0"/>
              </a:spcBef>
              <a:spcAft>
                <a:spcPct val="0"/>
              </a:spcAft>
              <a:buClrTx/>
              <a:buSzTx/>
              <a:buFontTx/>
              <a:buNone/>
              <a:tabLst/>
              <a:defRPr/>
            </a:pPr>
            <a:endParaRPr kumimoji="0" lang="en-US" altLang="zh-CN"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cs"/>
            </a:endParaRPr>
          </a:p>
          <a:p>
            <a:pPr marL="0" marR="0" lvl="0" indent="306070" algn="l" defTabSz="914400" rtl="0" eaLnBrk="0" fontAlgn="base" latinLnBrk="0" hangingPunct="0">
              <a:lnSpc>
                <a:spcPct val="100000"/>
              </a:lnSpc>
              <a:spcBef>
                <a:spcPct val="0"/>
              </a:spcBef>
              <a:spcAft>
                <a:spcPct val="0"/>
              </a:spcAft>
              <a:buClrTx/>
              <a:buSzTx/>
              <a:buFontTx/>
              <a:buNone/>
              <a:tabLst/>
              <a:defRPr/>
            </a:pPr>
            <a:r>
              <a:rPr kumimoji="0" lang="zh-CN" altLang="zh-CN" sz="1800" b="0" i="0" u="none" strike="noStrike" kern="1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rPr>
              <a:t>为了给设定的目标提供更多的依据，</a:t>
            </a:r>
            <a:r>
              <a:rPr kumimoji="0" lang="en-US" altLang="zh-CN" sz="1800" b="0" i="0" u="none" strike="noStrike" kern="1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rPr>
              <a:t>2023</a:t>
            </a:r>
            <a:r>
              <a:rPr kumimoji="0" lang="zh-CN" altLang="zh-CN" sz="1800" b="0" i="0" u="none" strike="noStrike" kern="1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rPr>
              <a:t>年</a:t>
            </a:r>
            <a:r>
              <a:rPr kumimoji="0" lang="en-US" altLang="zh-CN" sz="1800" b="0" i="0" u="none" strike="noStrike" kern="1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rPr>
              <a:t>05</a:t>
            </a:r>
            <a:r>
              <a:rPr kumimoji="0" lang="zh-CN" altLang="zh-CN" sz="1800" b="0" i="0" u="none" strike="noStrike" kern="1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rPr>
              <a:t>月</a:t>
            </a:r>
            <a:r>
              <a:rPr kumimoji="0" lang="en-US" altLang="zh-CN" sz="1800" b="0" i="0" u="none" strike="noStrike" kern="1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rPr>
              <a:t>10</a:t>
            </a:r>
            <a:r>
              <a:rPr kumimoji="0" lang="zh-CN" altLang="zh-CN" sz="1800" b="0" i="0" u="none" strike="noStrike" kern="1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rPr>
              <a:t>日，小组成员通过锅炉点火系统厂家对阜阳某类似项目锅炉点火系统合格率进行咨询，统计该项目以往</a:t>
            </a:r>
            <a:r>
              <a:rPr kumimoji="0" lang="zh-CN" altLang="zh-CN" sz="1800" b="0" i="0" u="none" strike="noStrike" kern="100" cap="none" spc="0" normalizeH="0" baseline="0" noProof="0">
                <a:ln>
                  <a:noFill/>
                </a:ln>
                <a:solidFill>
                  <a:srgbClr val="000000"/>
                </a:solidFill>
                <a:effectLst/>
                <a:highlight>
                  <a:srgbClr val="00FFFF"/>
                </a:highlight>
                <a:uLnTx/>
                <a:uFillTx/>
                <a:latin typeface="微软雅黑" panose="020B0503020204020204" pitchFamily="34" charset="-122"/>
                <a:ea typeface="微软雅黑" panose="020B0503020204020204" pitchFamily="34" charset="-122"/>
                <a:cs typeface="宋体" panose="02010600030101010101" pitchFamily="2" charset="-122"/>
              </a:rPr>
              <a:t>一个月</a:t>
            </a:r>
            <a:r>
              <a:rPr kumimoji="0" lang="zh-CN" altLang="zh-CN" sz="1800" b="0" i="0" u="none" strike="noStrike" kern="1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rPr>
              <a:t>内的锅炉点火系统运行故障率，结果如</a:t>
            </a:r>
            <a:r>
              <a:rPr kumimoji="0" lang="zh-CN" altLang="en-US" sz="1800" b="0" i="0" u="none" strike="noStrike" kern="1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宋体" panose="02010600030101010101" pitchFamily="2" charset="-122"/>
              </a:rPr>
              <a:t>右图</a:t>
            </a:r>
            <a:r>
              <a:rPr kumimoji="0" lang="zh-CN" altLang="en-US"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cs"/>
              </a:rPr>
              <a:t>：</a:t>
            </a:r>
            <a:endParaRPr kumimoji="0" lang="zh-CN" altLang="en-US" sz="18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13" name="文本框 12">
            <a:extLst>
              <a:ext uri="{FF2B5EF4-FFF2-40B4-BE49-F238E27FC236}">
                <a16:creationId xmlns:a16="http://schemas.microsoft.com/office/drawing/2014/main" id="{0879D141-DAB6-A869-2066-DC03E9D9443B}"/>
              </a:ext>
            </a:extLst>
          </p:cNvPr>
          <p:cNvSpPr txBox="1"/>
          <p:nvPr/>
        </p:nvSpPr>
        <p:spPr>
          <a:xfrm>
            <a:off x="5951984" y="3390413"/>
            <a:ext cx="6107326" cy="307777"/>
          </a:xfrm>
          <a:prstGeom prst="rect">
            <a:avLst/>
          </a:prstGeom>
          <a:noFill/>
          <a:ln w="25400" cap="flat" cmpd="sng" algn="ctr">
            <a:noFill/>
            <a:prstDash val="solid"/>
          </a:ln>
          <a:effectLst/>
        </p:spPr>
        <p:style>
          <a:lnRef idx="2">
            <a:schemeClr val="dk1"/>
          </a:lnRef>
          <a:fillRef idx="1">
            <a:schemeClr val="lt1"/>
          </a:fillRef>
          <a:effectRef idx="0">
            <a:schemeClr val="dk1"/>
          </a:effectRef>
          <a:fontRef idx="minor">
            <a:schemeClr val="dk1"/>
          </a:fontRef>
        </p:style>
        <p:txBody>
          <a:bodyPr wrap="square">
            <a:spAutoFit/>
          </a:bodyPr>
          <a:lstStyle/>
          <a:p>
            <a:pPr indent="267970" algn="ctr"/>
            <a:r>
              <a:rPr lang="zh-CN" altLang="en-US" sz="1400">
                <a:latin typeface="微软雅黑" panose="020B0503020204020204" charset="-122"/>
                <a:ea typeface="微软雅黑" panose="020B0503020204020204" charset="-122"/>
              </a:rPr>
              <a:t>表</a:t>
            </a:r>
            <a:r>
              <a:rPr lang="en-US" altLang="zh-CN" sz="1400">
                <a:latin typeface="微软雅黑" panose="020B0503020204020204" charset="-122"/>
                <a:ea typeface="微软雅黑" panose="020B0503020204020204" charset="-122"/>
              </a:rPr>
              <a:t>5-2  </a:t>
            </a:r>
            <a:r>
              <a:rPr lang="zh-CN" altLang="en-US" sz="1400">
                <a:latin typeface="微软雅黑" panose="020B0503020204020204" charset="-122"/>
                <a:ea typeface="微软雅黑" panose="020B0503020204020204" charset="-122"/>
              </a:rPr>
              <a:t>锅炉点火系统运行故障统计表</a:t>
            </a:r>
            <a:endParaRPr lang="zh-CN" altLang="en-US" sz="1400" dirty="0">
              <a:latin typeface="微软雅黑" panose="020B0503020204020204" charset="-122"/>
              <a:ea typeface="微软雅黑" panose="020B0503020204020204" charset="-122"/>
            </a:endParaRPr>
          </a:p>
        </p:txBody>
      </p:sp>
      <p:graphicFrame>
        <p:nvGraphicFramePr>
          <p:cNvPr id="14" name="表格 13">
            <a:extLst>
              <a:ext uri="{FF2B5EF4-FFF2-40B4-BE49-F238E27FC236}">
                <a16:creationId xmlns:a16="http://schemas.microsoft.com/office/drawing/2014/main" id="{0D521347-7A5B-244C-3C50-276A195765CD}"/>
              </a:ext>
            </a:extLst>
          </p:cNvPr>
          <p:cNvGraphicFramePr>
            <a:graphicFrameLocks noGrp="1"/>
          </p:cNvGraphicFramePr>
          <p:nvPr>
            <p:extLst>
              <p:ext uri="{D42A27DB-BD31-4B8C-83A1-F6EECF244321}">
                <p14:modId xmlns:p14="http://schemas.microsoft.com/office/powerpoint/2010/main" val="2730824588"/>
              </p:ext>
            </p:extLst>
          </p:nvPr>
        </p:nvGraphicFramePr>
        <p:xfrm>
          <a:off x="5552761" y="3762205"/>
          <a:ext cx="6339202" cy="1064718"/>
        </p:xfrm>
        <a:graphic>
          <a:graphicData uri="http://schemas.openxmlformats.org/drawingml/2006/table">
            <a:tbl>
              <a:tblPr firstRow="1" firstCol="1" bandRow="1"/>
              <a:tblGrid>
                <a:gridCol w="1195310">
                  <a:extLst>
                    <a:ext uri="{9D8B030D-6E8A-4147-A177-3AD203B41FA5}">
                      <a16:colId xmlns:a16="http://schemas.microsoft.com/office/drawing/2014/main" val="1122879283"/>
                    </a:ext>
                  </a:extLst>
                </a:gridCol>
                <a:gridCol w="983519">
                  <a:extLst>
                    <a:ext uri="{9D8B030D-6E8A-4147-A177-3AD203B41FA5}">
                      <a16:colId xmlns:a16="http://schemas.microsoft.com/office/drawing/2014/main" val="2482276631"/>
                    </a:ext>
                  </a:extLst>
                </a:gridCol>
                <a:gridCol w="1203287">
                  <a:extLst>
                    <a:ext uri="{9D8B030D-6E8A-4147-A177-3AD203B41FA5}">
                      <a16:colId xmlns:a16="http://schemas.microsoft.com/office/drawing/2014/main" val="3291927259"/>
                    </a:ext>
                  </a:extLst>
                </a:gridCol>
                <a:gridCol w="1645001">
                  <a:extLst>
                    <a:ext uri="{9D8B030D-6E8A-4147-A177-3AD203B41FA5}">
                      <a16:colId xmlns:a16="http://schemas.microsoft.com/office/drawing/2014/main" val="3957489538"/>
                    </a:ext>
                  </a:extLst>
                </a:gridCol>
                <a:gridCol w="1312085">
                  <a:extLst>
                    <a:ext uri="{9D8B030D-6E8A-4147-A177-3AD203B41FA5}">
                      <a16:colId xmlns:a16="http://schemas.microsoft.com/office/drawing/2014/main" val="1783796758"/>
                    </a:ext>
                  </a:extLst>
                </a:gridCol>
              </a:tblGrid>
              <a:tr h="595580">
                <a:tc>
                  <a:txBody>
                    <a:bodyPr/>
                    <a:lstStyle/>
                    <a:p>
                      <a:pPr algn="ct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项目</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时间跨度</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zh-CN" sz="1400" b="1" kern="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总缺陷单</a:t>
                      </a:r>
                      <a:endParaRPr lang="en-US" altLang="zh-CN" sz="1400" b="1" kern="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endParaRPr>
                    </a:p>
                    <a:p>
                      <a:pPr algn="ctr"/>
                      <a:r>
                        <a:rPr lang="zh-CN" sz="1400" b="1" kern="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数量</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锅炉点火系统</a:t>
                      </a:r>
                      <a:endParaRPr lang="en-US" alt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endParaRPr>
                    </a:p>
                    <a:p>
                      <a:pPr algn="ctr"/>
                      <a:r>
                        <a:rPr lang="zh-CN" sz="1400" b="1" kern="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缺陷单数量</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故障率</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extLst>
                  <a:ext uri="{0D108BD9-81ED-4DB2-BD59-A6C34878D82A}">
                    <a16:rowId xmlns:a16="http://schemas.microsoft.com/office/drawing/2014/main" val="449964658"/>
                  </a:ext>
                </a:extLst>
              </a:tr>
              <a:tr h="469138">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阜阳某项目</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一个月</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125</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3</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en-US" sz="1400" kern="100">
                          <a:solidFill>
                            <a:srgbClr val="000000"/>
                          </a:solidFill>
                          <a:effectLst/>
                          <a:highlight>
                            <a:srgbClr val="00FFFF"/>
                          </a:highlight>
                          <a:latin typeface="微软雅黑" panose="020B0503020204020204" pitchFamily="34" charset="-122"/>
                          <a:ea typeface="微软雅黑" panose="020B0503020204020204" pitchFamily="34" charset="-122"/>
                          <a:cs typeface="宋体" panose="02010600030101010101" pitchFamily="2" charset="-122"/>
                        </a:rPr>
                        <a:t>2.4%</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extLst>
                  <a:ext uri="{0D108BD9-81ED-4DB2-BD59-A6C34878D82A}">
                    <a16:rowId xmlns:a16="http://schemas.microsoft.com/office/drawing/2014/main" val="57243716"/>
                  </a:ext>
                </a:extLst>
              </a:tr>
            </a:tbl>
          </a:graphicData>
        </a:graphic>
      </p:graphicFrame>
      <p:sp>
        <p:nvSpPr>
          <p:cNvPr id="15" name="文本框 4">
            <a:extLst>
              <a:ext uri="{FF2B5EF4-FFF2-40B4-BE49-F238E27FC236}">
                <a16:creationId xmlns:a16="http://schemas.microsoft.com/office/drawing/2014/main" id="{E0879D32-504E-7910-B35A-2FF86EF2859C}"/>
              </a:ext>
            </a:extLst>
          </p:cNvPr>
          <p:cNvSpPr txBox="1"/>
          <p:nvPr/>
        </p:nvSpPr>
        <p:spPr>
          <a:xfrm>
            <a:off x="6553594" y="4916212"/>
            <a:ext cx="4904105"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latin typeface="微软雅黑" panose="020B0503020204020204" charset="-122"/>
                <a:ea typeface="微软雅黑" panose="020B0503020204020204" charset="-122"/>
              </a:rPr>
              <a:t>制表：李国良                  日期：</a:t>
            </a:r>
            <a:r>
              <a:rPr lang="en-US" altLang="zh-CN" sz="1200" b="0">
                <a:latin typeface="微软雅黑" panose="020B0503020204020204" charset="-122"/>
                <a:ea typeface="微软雅黑" panose="020B0503020204020204" charset="-122"/>
              </a:rPr>
              <a:t>2023</a:t>
            </a:r>
            <a:r>
              <a:rPr lang="zh-CN" altLang="en-US" sz="1200" b="0">
                <a:latin typeface="微软雅黑" panose="020B0503020204020204" charset="-122"/>
                <a:ea typeface="微软雅黑" panose="020B0503020204020204" charset="-122"/>
              </a:rPr>
              <a:t>年</a:t>
            </a:r>
            <a:r>
              <a:rPr lang="en-US" altLang="zh-CN" sz="1200" b="0">
                <a:latin typeface="微软雅黑" panose="020B0503020204020204" charset="-122"/>
                <a:ea typeface="微软雅黑" panose="020B0503020204020204" charset="-122"/>
              </a:rPr>
              <a:t>05</a:t>
            </a:r>
            <a:r>
              <a:rPr lang="zh-CN" altLang="en-US" sz="1200" b="0">
                <a:latin typeface="微软雅黑" panose="020B0503020204020204" charset="-122"/>
                <a:ea typeface="微软雅黑" panose="020B0503020204020204" charset="-122"/>
              </a:rPr>
              <a:t>月</a:t>
            </a:r>
            <a:r>
              <a:rPr lang="en-US" altLang="zh-CN" sz="1200" b="0">
                <a:latin typeface="微软雅黑" panose="020B0503020204020204" charset="-122"/>
                <a:ea typeface="微软雅黑" panose="020B0503020204020204" charset="-122"/>
              </a:rPr>
              <a:t>10</a:t>
            </a:r>
            <a:r>
              <a:rPr lang="zh-CN" altLang="en-US" sz="1200" b="0">
                <a:latin typeface="微软雅黑" panose="020B0503020204020204" charset="-122"/>
                <a:ea typeface="微软雅黑" panose="020B0503020204020204" charset="-122"/>
              </a:rPr>
              <a:t>日</a:t>
            </a:r>
            <a:endParaRPr lang="zh-CN" altLang="en-US" sz="1200" b="0" dirty="0">
              <a:latin typeface="微软雅黑" panose="020B0503020204020204" charset="-122"/>
              <a:ea typeface="微软雅黑" panose="020B0503020204020204" charset="-122"/>
            </a:endParaRPr>
          </a:p>
        </p:txBody>
      </p:sp>
      <p:graphicFrame>
        <p:nvGraphicFramePr>
          <p:cNvPr id="16" name="图表 15">
            <a:extLst>
              <a:ext uri="{FF2B5EF4-FFF2-40B4-BE49-F238E27FC236}">
                <a16:creationId xmlns:a16="http://schemas.microsoft.com/office/drawing/2014/main" id="{671830F8-AF96-11F3-012C-D1ABB4AB7B3C}"/>
              </a:ext>
            </a:extLst>
          </p:cNvPr>
          <p:cNvGraphicFramePr/>
          <p:nvPr>
            <p:extLst>
              <p:ext uri="{D42A27DB-BD31-4B8C-83A1-F6EECF244321}">
                <p14:modId xmlns:p14="http://schemas.microsoft.com/office/powerpoint/2010/main" val="2482348000"/>
              </p:ext>
            </p:extLst>
          </p:nvPr>
        </p:nvGraphicFramePr>
        <p:xfrm>
          <a:off x="3703933" y="2095720"/>
          <a:ext cx="5549873" cy="3371472"/>
        </p:xfrm>
        <a:graphic>
          <a:graphicData uri="http://schemas.openxmlformats.org/drawingml/2006/chart">
            <c:chart xmlns:c="http://schemas.openxmlformats.org/drawingml/2006/chart" xmlns:r="http://schemas.openxmlformats.org/officeDocument/2006/relationships" r:id="rId2"/>
          </a:graphicData>
        </a:graphic>
      </p:graphicFrame>
      <p:sp>
        <p:nvSpPr>
          <p:cNvPr id="17" name="文本框 4">
            <a:extLst>
              <a:ext uri="{FF2B5EF4-FFF2-40B4-BE49-F238E27FC236}">
                <a16:creationId xmlns:a16="http://schemas.microsoft.com/office/drawing/2014/main" id="{9DEF72EE-F35D-5A96-A3D2-EE930D171969}"/>
              </a:ext>
            </a:extLst>
          </p:cNvPr>
          <p:cNvSpPr txBox="1"/>
          <p:nvPr/>
        </p:nvSpPr>
        <p:spPr>
          <a:xfrm>
            <a:off x="4192774" y="5467192"/>
            <a:ext cx="4904105"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latin typeface="微软雅黑" panose="020B0503020204020204" charset="-122"/>
                <a:ea typeface="微软雅黑" panose="020B0503020204020204" charset="-122"/>
              </a:rPr>
              <a:t>制图：邱枫                   日期：</a:t>
            </a:r>
            <a:r>
              <a:rPr lang="en-US" altLang="zh-CN" sz="1200" b="0">
                <a:latin typeface="微软雅黑" panose="020B0503020204020204" charset="-122"/>
                <a:ea typeface="微软雅黑" panose="020B0503020204020204" charset="-122"/>
              </a:rPr>
              <a:t>2023</a:t>
            </a:r>
            <a:r>
              <a:rPr lang="zh-CN" altLang="en-US" sz="1200" b="0">
                <a:latin typeface="微软雅黑" panose="020B0503020204020204" charset="-122"/>
                <a:ea typeface="微软雅黑" panose="020B0503020204020204" charset="-122"/>
              </a:rPr>
              <a:t>年</a:t>
            </a:r>
            <a:r>
              <a:rPr lang="en-US" altLang="zh-CN" sz="1200" b="0">
                <a:latin typeface="微软雅黑" panose="020B0503020204020204" charset="-122"/>
                <a:ea typeface="微软雅黑" panose="020B0503020204020204" charset="-122"/>
              </a:rPr>
              <a:t>05</a:t>
            </a:r>
            <a:r>
              <a:rPr lang="zh-CN" altLang="en-US" sz="1200" b="0">
                <a:latin typeface="微软雅黑" panose="020B0503020204020204" charset="-122"/>
                <a:ea typeface="微软雅黑" panose="020B0503020204020204" charset="-122"/>
              </a:rPr>
              <a:t>月</a:t>
            </a:r>
            <a:r>
              <a:rPr lang="en-US" altLang="zh-CN" sz="1200" b="0">
                <a:latin typeface="微软雅黑" panose="020B0503020204020204" charset="-122"/>
                <a:ea typeface="微软雅黑" panose="020B0503020204020204" charset="-122"/>
              </a:rPr>
              <a:t>10</a:t>
            </a:r>
            <a:r>
              <a:rPr lang="zh-CN" altLang="en-US" sz="1200" b="0">
                <a:latin typeface="微软雅黑" panose="020B0503020204020204" charset="-122"/>
                <a:ea typeface="微软雅黑" panose="020B0503020204020204" charset="-122"/>
              </a:rPr>
              <a:t>日</a:t>
            </a:r>
            <a:endParaRPr lang="zh-CN" altLang="en-US" sz="1200" b="0" dirty="0">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29360435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圆角矩形 66"/>
          <p:cNvSpPr/>
          <p:nvPr>
            <p:custDataLst>
              <p:tags r:id="rId1"/>
            </p:custDataLst>
          </p:nvPr>
        </p:nvSpPr>
        <p:spPr>
          <a:xfrm>
            <a:off x="7832679" y="1582077"/>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7</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68" name="组合 67"/>
          <p:cNvGrpSpPr/>
          <p:nvPr>
            <p:custDataLst>
              <p:tags r:id="rId2"/>
            </p:custDataLst>
          </p:nvPr>
        </p:nvGrpSpPr>
        <p:grpSpPr>
          <a:xfrm>
            <a:off x="8603615" y="1581785"/>
            <a:ext cx="2616200" cy="463173"/>
            <a:chOff x="6339097" y="1573726"/>
            <a:chExt cx="3744416" cy="530390"/>
          </a:xfrm>
          <a:solidFill>
            <a:srgbClr val="0070C0"/>
          </a:solidFill>
        </p:grpSpPr>
        <p:sp>
          <p:nvSpPr>
            <p:cNvPr id="69" name="圆角矩形 68"/>
            <p:cNvSpPr/>
            <p:nvPr>
              <p:custDataLst>
                <p:tags r:id="rId48"/>
              </p:custDataLst>
            </p:nvPr>
          </p:nvSpPr>
          <p:spPr>
            <a:xfrm>
              <a:off x="6339097" y="1573726"/>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70" name="矩形 69"/>
            <p:cNvSpPr/>
            <p:nvPr>
              <p:custDataLst>
                <p:tags r:id="rId49"/>
              </p:custDataLst>
            </p:nvPr>
          </p:nvSpPr>
          <p:spPr>
            <a:xfrm>
              <a:off x="6723350" y="1614014"/>
              <a:ext cx="2653075" cy="490102"/>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确定主要原因</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71" name="圆角矩形 70"/>
          <p:cNvSpPr/>
          <p:nvPr>
            <p:custDataLst>
              <p:tags r:id="rId3"/>
            </p:custDataLst>
          </p:nvPr>
        </p:nvSpPr>
        <p:spPr>
          <a:xfrm>
            <a:off x="7832679" y="2313439"/>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8</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72" name="组合 71"/>
          <p:cNvGrpSpPr/>
          <p:nvPr>
            <p:custDataLst>
              <p:tags r:id="rId4"/>
            </p:custDataLst>
          </p:nvPr>
        </p:nvGrpSpPr>
        <p:grpSpPr>
          <a:xfrm>
            <a:off x="8582660" y="2313305"/>
            <a:ext cx="2622550" cy="463173"/>
            <a:chOff x="6315199" y="2410178"/>
            <a:chExt cx="3744416" cy="530390"/>
          </a:xfrm>
          <a:solidFill>
            <a:srgbClr val="0070C0"/>
          </a:solidFill>
        </p:grpSpPr>
        <p:sp>
          <p:nvSpPr>
            <p:cNvPr id="73" name="圆角矩形 72"/>
            <p:cNvSpPr/>
            <p:nvPr>
              <p:custDataLst>
                <p:tags r:id="rId46"/>
              </p:custDataLst>
            </p:nvPr>
          </p:nvSpPr>
          <p:spPr>
            <a:xfrm>
              <a:off x="6315199" y="2410178"/>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74" name="矩形 73"/>
            <p:cNvSpPr/>
            <p:nvPr>
              <p:custDataLst>
                <p:tags r:id="rId47"/>
              </p:custDataLst>
            </p:nvPr>
          </p:nvSpPr>
          <p:spPr>
            <a:xfrm>
              <a:off x="6747248" y="2450466"/>
              <a:ext cx="2653075" cy="490102"/>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制定对策</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75" name="圆角矩形 74"/>
          <p:cNvSpPr/>
          <p:nvPr>
            <p:custDataLst>
              <p:tags r:id="rId5"/>
            </p:custDataLst>
          </p:nvPr>
        </p:nvSpPr>
        <p:spPr>
          <a:xfrm>
            <a:off x="7832679" y="3087997"/>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9</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76" name="组合 75"/>
          <p:cNvGrpSpPr/>
          <p:nvPr>
            <p:custDataLst>
              <p:tags r:id="rId6"/>
            </p:custDataLst>
          </p:nvPr>
        </p:nvGrpSpPr>
        <p:grpSpPr>
          <a:xfrm>
            <a:off x="8603615" y="3088005"/>
            <a:ext cx="2600325" cy="463173"/>
            <a:chOff x="6339097" y="3296031"/>
            <a:chExt cx="3744416" cy="530390"/>
          </a:xfrm>
          <a:solidFill>
            <a:srgbClr val="0070C0"/>
          </a:solidFill>
        </p:grpSpPr>
        <p:sp>
          <p:nvSpPr>
            <p:cNvPr id="77" name="圆角矩形 76"/>
            <p:cNvSpPr/>
            <p:nvPr>
              <p:custDataLst>
                <p:tags r:id="rId44"/>
              </p:custDataLst>
            </p:nvPr>
          </p:nvSpPr>
          <p:spPr>
            <a:xfrm>
              <a:off x="6339097" y="3296031"/>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78" name="矩形 77"/>
            <p:cNvSpPr/>
            <p:nvPr>
              <p:custDataLst>
                <p:tags r:id="rId45"/>
              </p:custDataLst>
            </p:nvPr>
          </p:nvSpPr>
          <p:spPr>
            <a:xfrm>
              <a:off x="6723349" y="3336319"/>
              <a:ext cx="3335467" cy="490102"/>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对策实施</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79" name="圆角矩形 78"/>
          <p:cNvSpPr/>
          <p:nvPr>
            <p:custDataLst>
              <p:tags r:id="rId7"/>
            </p:custDataLst>
          </p:nvPr>
        </p:nvSpPr>
        <p:spPr>
          <a:xfrm>
            <a:off x="7679690" y="3789045"/>
            <a:ext cx="837565" cy="4470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10</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80" name="组合 79"/>
          <p:cNvGrpSpPr/>
          <p:nvPr>
            <p:custDataLst>
              <p:tags r:id="rId8"/>
            </p:custDataLst>
          </p:nvPr>
        </p:nvGrpSpPr>
        <p:grpSpPr>
          <a:xfrm>
            <a:off x="8603615" y="3789680"/>
            <a:ext cx="2616200" cy="463781"/>
            <a:chOff x="6339097" y="4180903"/>
            <a:chExt cx="3744416" cy="531018"/>
          </a:xfrm>
          <a:solidFill>
            <a:srgbClr val="0070C0"/>
          </a:solidFill>
        </p:grpSpPr>
        <p:sp>
          <p:nvSpPr>
            <p:cNvPr id="81" name="圆角矩形 80"/>
            <p:cNvSpPr/>
            <p:nvPr>
              <p:custDataLst>
                <p:tags r:id="rId42"/>
              </p:custDataLst>
            </p:nvPr>
          </p:nvSpPr>
          <p:spPr>
            <a:xfrm>
              <a:off x="6339097" y="418090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82" name="矩形 81"/>
            <p:cNvSpPr/>
            <p:nvPr>
              <p:custDataLst>
                <p:tags r:id="rId43"/>
              </p:custDataLst>
            </p:nvPr>
          </p:nvSpPr>
          <p:spPr>
            <a:xfrm>
              <a:off x="6723349" y="4221882"/>
              <a:ext cx="3360164" cy="490039"/>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效果检查</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83" name="圆角矩形 82"/>
          <p:cNvSpPr/>
          <p:nvPr>
            <p:custDataLst>
              <p:tags r:id="rId9"/>
            </p:custDataLst>
          </p:nvPr>
        </p:nvSpPr>
        <p:spPr>
          <a:xfrm>
            <a:off x="7649210" y="4556125"/>
            <a:ext cx="868045" cy="4470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11</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84" name="组合 83"/>
          <p:cNvGrpSpPr/>
          <p:nvPr>
            <p:custDataLst>
              <p:tags r:id="rId10"/>
            </p:custDataLst>
          </p:nvPr>
        </p:nvGrpSpPr>
        <p:grpSpPr>
          <a:xfrm>
            <a:off x="8603615" y="4556125"/>
            <a:ext cx="2600960" cy="452889"/>
            <a:chOff x="6339097" y="5057483"/>
            <a:chExt cx="3744416" cy="518298"/>
          </a:xfrm>
          <a:solidFill>
            <a:srgbClr val="0070C0"/>
          </a:solidFill>
        </p:grpSpPr>
        <p:sp>
          <p:nvSpPr>
            <p:cNvPr id="85" name="圆角矩形 84"/>
            <p:cNvSpPr/>
            <p:nvPr>
              <p:custDataLst>
                <p:tags r:id="rId40"/>
              </p:custDataLst>
            </p:nvPr>
          </p:nvSpPr>
          <p:spPr>
            <a:xfrm>
              <a:off x="6339097" y="505748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86" name="矩形 85"/>
            <p:cNvSpPr/>
            <p:nvPr>
              <p:custDataLst>
                <p:tags r:id="rId41"/>
              </p:custDataLst>
            </p:nvPr>
          </p:nvSpPr>
          <p:spPr>
            <a:xfrm>
              <a:off x="6723478" y="5085978"/>
              <a:ext cx="2736174" cy="489803"/>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制定巩固措施</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87" name="TextBox 86"/>
          <p:cNvSpPr txBox="1"/>
          <p:nvPr/>
        </p:nvSpPr>
        <p:spPr>
          <a:xfrm>
            <a:off x="338359" y="2219563"/>
            <a:ext cx="2805024" cy="1351280"/>
          </a:xfrm>
          <a:prstGeom prst="rect">
            <a:avLst/>
          </a:prstGeom>
          <a:noFill/>
        </p:spPr>
        <p:txBody>
          <a:bodyPr wrap="square" lIns="121816" tIns="60906" rIns="121816" bIns="60906">
            <a:spAutoFit/>
          </a:bodyPr>
          <a:lstStyle/>
          <a:p>
            <a:pPr algn="ctr">
              <a:defRPr/>
            </a:pPr>
            <a:r>
              <a:rPr lang="zh-CN" altLang="en-US" sz="4800" b="1" spc="200">
                <a:solidFill>
                  <a:schemeClr val="bg1"/>
                </a:solidFill>
                <a:latin typeface="微软雅黑" panose="020B0503020204020204" charset="-122"/>
                <a:ea typeface="微软雅黑" panose="020B0503020204020204" charset="-122"/>
              </a:rPr>
              <a:t>目录 </a:t>
            </a:r>
            <a:endParaRPr lang="en-US" altLang="zh-CN" sz="4800" b="1" spc="200">
              <a:solidFill>
                <a:schemeClr val="bg1"/>
              </a:solidFill>
              <a:latin typeface="微软雅黑" panose="020B0503020204020204" charset="-122"/>
              <a:ea typeface="微软雅黑" panose="020B0503020204020204" charset="-122"/>
            </a:endParaRPr>
          </a:p>
          <a:p>
            <a:pPr algn="r">
              <a:defRPr/>
            </a:pPr>
            <a:r>
              <a:rPr lang="en-US" altLang="zh-CN" sz="3200" b="1" spc="200">
                <a:solidFill>
                  <a:schemeClr val="bg1"/>
                </a:solidFill>
                <a:latin typeface="微软雅黑" panose="020B0503020204020204" charset="-122"/>
                <a:ea typeface="微软雅黑" panose="020B0503020204020204" charset="-122"/>
              </a:rPr>
              <a:t>CONTENTS</a:t>
            </a:r>
            <a:endParaRPr lang="zh-CN" altLang="en-US" sz="3200" b="1" spc="200">
              <a:solidFill>
                <a:schemeClr val="bg1"/>
              </a:solidFill>
              <a:latin typeface="微软雅黑" panose="020B0503020204020204" charset="-122"/>
              <a:ea typeface="微软雅黑" panose="020B0503020204020204" charset="-122"/>
            </a:endParaRPr>
          </a:p>
        </p:txBody>
      </p:sp>
      <p:sp>
        <p:nvSpPr>
          <p:cNvPr id="3" name="椭圆 2"/>
          <p:cNvSpPr/>
          <p:nvPr>
            <p:custDataLst>
              <p:tags r:id="rId11"/>
            </p:custDataLst>
          </p:nvPr>
        </p:nvSpPr>
        <p:spPr bwMode="auto">
          <a:xfrm>
            <a:off x="406718" y="2259330"/>
            <a:ext cx="1920875" cy="1890713"/>
          </a:xfrm>
          <a:prstGeom prst="ellipse">
            <a:avLst/>
          </a:pr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r>
              <a:rPr lang="zh-CN" altLang="en-US" sz="4265" b="1" strike="noStrike" noProof="1">
                <a:solidFill>
                  <a:srgbClr val="0070C0"/>
                </a:solidFill>
                <a:latin typeface="微软雅黑" panose="020B0503020204020204" charset="-122"/>
                <a:ea typeface="微软雅黑" panose="020B0503020204020204" charset="-122"/>
                <a:cs typeface="+mn-ea"/>
                <a:sym typeface="+mn-lt"/>
              </a:rPr>
              <a:t>目录</a:t>
            </a:r>
          </a:p>
        </p:txBody>
      </p:sp>
      <p:sp>
        <p:nvSpPr>
          <p:cNvPr id="4" name="圆角矩形 3"/>
          <p:cNvSpPr/>
          <p:nvPr>
            <p:custDataLst>
              <p:tags r:id="rId12"/>
            </p:custDataLst>
          </p:nvPr>
        </p:nvSpPr>
        <p:spPr>
          <a:xfrm>
            <a:off x="7644130" y="5255260"/>
            <a:ext cx="882015" cy="4470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12</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5" name="组合 4"/>
          <p:cNvGrpSpPr/>
          <p:nvPr>
            <p:custDataLst>
              <p:tags r:id="rId13"/>
            </p:custDataLst>
          </p:nvPr>
        </p:nvGrpSpPr>
        <p:grpSpPr>
          <a:xfrm>
            <a:off x="8622665" y="5204460"/>
            <a:ext cx="2690495" cy="452755"/>
            <a:chOff x="6339097" y="5057483"/>
            <a:chExt cx="3744416" cy="518492"/>
          </a:xfrm>
          <a:solidFill>
            <a:srgbClr val="0070C0"/>
          </a:solidFill>
        </p:grpSpPr>
        <p:sp>
          <p:nvSpPr>
            <p:cNvPr id="6" name="圆角矩形 5"/>
            <p:cNvSpPr/>
            <p:nvPr>
              <p:custDataLst>
                <p:tags r:id="rId38"/>
              </p:custDataLst>
            </p:nvPr>
          </p:nvSpPr>
          <p:spPr>
            <a:xfrm>
              <a:off x="6339097" y="505748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7" name="矩形 6"/>
            <p:cNvSpPr/>
            <p:nvPr>
              <p:custDataLst>
                <p:tags r:id="rId39"/>
              </p:custDataLst>
            </p:nvPr>
          </p:nvSpPr>
          <p:spPr>
            <a:xfrm>
              <a:off x="6430122" y="5085844"/>
              <a:ext cx="3519062" cy="490131"/>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总结和下一步打算</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8" name="圆角矩形 7"/>
          <p:cNvSpPr/>
          <p:nvPr>
            <p:custDataLst>
              <p:tags r:id="rId14"/>
            </p:custDataLst>
          </p:nvPr>
        </p:nvSpPr>
        <p:spPr>
          <a:xfrm>
            <a:off x="3291794" y="1589062"/>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1</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9" name="组合 8"/>
          <p:cNvGrpSpPr/>
          <p:nvPr>
            <p:custDataLst>
              <p:tags r:id="rId15"/>
            </p:custDataLst>
          </p:nvPr>
        </p:nvGrpSpPr>
        <p:grpSpPr>
          <a:xfrm>
            <a:off x="4062730" y="1588770"/>
            <a:ext cx="2959100" cy="462915"/>
            <a:chOff x="6339097" y="1573726"/>
            <a:chExt cx="3744416" cy="530390"/>
          </a:xfrm>
          <a:solidFill>
            <a:srgbClr val="0070C0"/>
          </a:solidFill>
        </p:grpSpPr>
        <p:sp>
          <p:nvSpPr>
            <p:cNvPr id="10" name="圆角矩形 9"/>
            <p:cNvSpPr/>
            <p:nvPr>
              <p:custDataLst>
                <p:tags r:id="rId36"/>
              </p:custDataLst>
            </p:nvPr>
          </p:nvSpPr>
          <p:spPr>
            <a:xfrm>
              <a:off x="6339097" y="1573726"/>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11" name="矩形 10"/>
            <p:cNvSpPr/>
            <p:nvPr>
              <p:custDataLst>
                <p:tags r:id="rId37"/>
              </p:custDataLst>
            </p:nvPr>
          </p:nvSpPr>
          <p:spPr>
            <a:xfrm>
              <a:off x="6846923" y="1613742"/>
              <a:ext cx="2645197" cy="490374"/>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mn-ea"/>
                  <a:sym typeface="+mn-lt"/>
                </a:rPr>
                <a:t>工程概况</a:t>
              </a:r>
            </a:p>
          </p:txBody>
        </p:sp>
      </p:grpSp>
      <p:sp>
        <p:nvSpPr>
          <p:cNvPr id="12" name="圆角矩形 11"/>
          <p:cNvSpPr/>
          <p:nvPr>
            <p:custDataLst>
              <p:tags r:id="rId16"/>
            </p:custDataLst>
          </p:nvPr>
        </p:nvSpPr>
        <p:spPr>
          <a:xfrm>
            <a:off x="3291794" y="2320424"/>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2</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13" name="组合 12"/>
          <p:cNvGrpSpPr/>
          <p:nvPr>
            <p:custDataLst>
              <p:tags r:id="rId17"/>
            </p:custDataLst>
          </p:nvPr>
        </p:nvGrpSpPr>
        <p:grpSpPr>
          <a:xfrm>
            <a:off x="4041775" y="2320290"/>
            <a:ext cx="2962275" cy="462915"/>
            <a:chOff x="6315199" y="2410178"/>
            <a:chExt cx="3744416" cy="529776"/>
          </a:xfrm>
          <a:solidFill>
            <a:srgbClr val="0070C0"/>
          </a:solidFill>
        </p:grpSpPr>
        <p:sp>
          <p:nvSpPr>
            <p:cNvPr id="14" name="圆角矩形 13"/>
            <p:cNvSpPr/>
            <p:nvPr>
              <p:custDataLst>
                <p:tags r:id="rId34"/>
              </p:custDataLst>
            </p:nvPr>
          </p:nvSpPr>
          <p:spPr>
            <a:xfrm>
              <a:off x="6315199" y="2410178"/>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15" name="矩形 14"/>
            <p:cNvSpPr/>
            <p:nvPr>
              <p:custDataLst>
                <p:tags r:id="rId35"/>
              </p:custDataLst>
            </p:nvPr>
          </p:nvSpPr>
          <p:spPr>
            <a:xfrm>
              <a:off x="6747031" y="2450147"/>
              <a:ext cx="2875134" cy="489807"/>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小组概况</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16" name="圆角矩形 15"/>
          <p:cNvSpPr/>
          <p:nvPr>
            <p:custDataLst>
              <p:tags r:id="rId18"/>
            </p:custDataLst>
          </p:nvPr>
        </p:nvSpPr>
        <p:spPr>
          <a:xfrm>
            <a:off x="3291794" y="3094982"/>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3</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17" name="组合 16"/>
          <p:cNvGrpSpPr/>
          <p:nvPr>
            <p:custDataLst>
              <p:tags r:id="rId19"/>
            </p:custDataLst>
          </p:nvPr>
        </p:nvGrpSpPr>
        <p:grpSpPr>
          <a:xfrm>
            <a:off x="4062730" y="3094990"/>
            <a:ext cx="2941320" cy="462915"/>
            <a:chOff x="6339097" y="3296031"/>
            <a:chExt cx="3744416" cy="529776"/>
          </a:xfrm>
          <a:solidFill>
            <a:srgbClr val="0070C0"/>
          </a:solidFill>
        </p:grpSpPr>
        <p:sp>
          <p:nvSpPr>
            <p:cNvPr id="18" name="圆角矩形 17"/>
            <p:cNvSpPr/>
            <p:nvPr>
              <p:custDataLst>
                <p:tags r:id="rId32"/>
              </p:custDataLst>
            </p:nvPr>
          </p:nvSpPr>
          <p:spPr>
            <a:xfrm>
              <a:off x="6339097" y="3296031"/>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19" name="矩形 18"/>
            <p:cNvSpPr/>
            <p:nvPr>
              <p:custDataLst>
                <p:tags r:id="rId33"/>
              </p:custDataLst>
            </p:nvPr>
          </p:nvSpPr>
          <p:spPr>
            <a:xfrm>
              <a:off x="6723077" y="3336000"/>
              <a:ext cx="2914210" cy="489807"/>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选择课题</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20" name="圆角矩形 19"/>
          <p:cNvSpPr/>
          <p:nvPr>
            <p:custDataLst>
              <p:tags r:id="rId20"/>
            </p:custDataLst>
          </p:nvPr>
        </p:nvSpPr>
        <p:spPr>
          <a:xfrm>
            <a:off x="3291794" y="3796925"/>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4</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21" name="组合 20"/>
          <p:cNvGrpSpPr/>
          <p:nvPr>
            <p:custDataLst>
              <p:tags r:id="rId21"/>
            </p:custDataLst>
          </p:nvPr>
        </p:nvGrpSpPr>
        <p:grpSpPr>
          <a:xfrm>
            <a:off x="4062730" y="3796665"/>
            <a:ext cx="2941320" cy="463550"/>
            <a:chOff x="6339097" y="4180903"/>
            <a:chExt cx="3744416" cy="530467"/>
          </a:xfrm>
          <a:solidFill>
            <a:srgbClr val="0070C0"/>
          </a:solidFill>
        </p:grpSpPr>
        <p:sp>
          <p:nvSpPr>
            <p:cNvPr id="22" name="圆角矩形 21"/>
            <p:cNvSpPr/>
            <p:nvPr>
              <p:custDataLst>
                <p:tags r:id="rId30"/>
              </p:custDataLst>
            </p:nvPr>
          </p:nvSpPr>
          <p:spPr>
            <a:xfrm>
              <a:off x="6339097" y="418090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23" name="矩形 22"/>
            <p:cNvSpPr/>
            <p:nvPr>
              <p:custDataLst>
                <p:tags r:id="rId31"/>
              </p:custDataLst>
            </p:nvPr>
          </p:nvSpPr>
          <p:spPr>
            <a:xfrm>
              <a:off x="6723077" y="4221596"/>
              <a:ext cx="2919868" cy="489774"/>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现状调查</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24" name="圆角矩形 23"/>
          <p:cNvSpPr/>
          <p:nvPr>
            <p:custDataLst>
              <p:tags r:id="rId22"/>
            </p:custDataLst>
          </p:nvPr>
        </p:nvSpPr>
        <p:spPr>
          <a:xfrm>
            <a:off x="3291907" y="4563374"/>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5</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25" name="组合 24"/>
          <p:cNvGrpSpPr/>
          <p:nvPr>
            <p:custDataLst>
              <p:tags r:id="rId23"/>
            </p:custDataLst>
          </p:nvPr>
        </p:nvGrpSpPr>
        <p:grpSpPr>
          <a:xfrm>
            <a:off x="4062730" y="4563110"/>
            <a:ext cx="2958465" cy="452897"/>
            <a:chOff x="6339097" y="5057483"/>
            <a:chExt cx="3744416" cy="518145"/>
          </a:xfrm>
          <a:solidFill>
            <a:srgbClr val="0070C0"/>
          </a:solidFill>
        </p:grpSpPr>
        <p:sp>
          <p:nvSpPr>
            <p:cNvPr id="26" name="圆角矩形 25"/>
            <p:cNvSpPr/>
            <p:nvPr>
              <p:custDataLst>
                <p:tags r:id="rId28"/>
              </p:custDataLst>
            </p:nvPr>
          </p:nvSpPr>
          <p:spPr>
            <a:xfrm>
              <a:off x="6339097" y="505748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27" name="矩形 26"/>
            <p:cNvSpPr/>
            <p:nvPr>
              <p:custDataLst>
                <p:tags r:id="rId29"/>
              </p:custDataLst>
            </p:nvPr>
          </p:nvSpPr>
          <p:spPr>
            <a:xfrm>
              <a:off x="6723478" y="5085978"/>
              <a:ext cx="2736174" cy="489650"/>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设定目标</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29" name="圆角矩形 28"/>
          <p:cNvSpPr/>
          <p:nvPr>
            <p:custDataLst>
              <p:tags r:id="rId24"/>
            </p:custDataLst>
          </p:nvPr>
        </p:nvSpPr>
        <p:spPr>
          <a:xfrm>
            <a:off x="3291907" y="5333937"/>
            <a:ext cx="448485"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6</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30" name="组合 29"/>
          <p:cNvGrpSpPr/>
          <p:nvPr>
            <p:custDataLst>
              <p:tags r:id="rId25"/>
            </p:custDataLst>
          </p:nvPr>
        </p:nvGrpSpPr>
        <p:grpSpPr>
          <a:xfrm>
            <a:off x="4083050" y="5261610"/>
            <a:ext cx="2938145" cy="452755"/>
            <a:chOff x="6339097" y="5057483"/>
            <a:chExt cx="3744416" cy="517811"/>
          </a:xfrm>
          <a:solidFill>
            <a:srgbClr val="0070C0"/>
          </a:solidFill>
        </p:grpSpPr>
        <p:sp>
          <p:nvSpPr>
            <p:cNvPr id="31" name="圆角矩形 30"/>
            <p:cNvSpPr/>
            <p:nvPr>
              <p:custDataLst>
                <p:tags r:id="rId26"/>
              </p:custDataLst>
            </p:nvPr>
          </p:nvSpPr>
          <p:spPr>
            <a:xfrm>
              <a:off x="6339097" y="505748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32" name="矩形 31"/>
            <p:cNvSpPr/>
            <p:nvPr>
              <p:custDataLst>
                <p:tags r:id="rId27"/>
              </p:custDataLst>
            </p:nvPr>
          </p:nvSpPr>
          <p:spPr>
            <a:xfrm>
              <a:off x="6723530" y="5085806"/>
              <a:ext cx="2736086" cy="489488"/>
            </a:xfrm>
            <a:prstGeom prst="rect">
              <a:avLst/>
            </a:prstGeom>
            <a:grpFill/>
          </p:spPr>
          <p:txBody>
            <a:bodyPr wrap="square" lIns="121896" tIns="60948" rIns="121896" bIns="60948">
              <a:spAutoFit/>
            </a:bodyPr>
            <a:lstStyle/>
            <a:p>
              <a:pPr algn="ctr">
                <a:defRPr/>
              </a:pPr>
              <a:r>
                <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rPr>
                <a:t>原因分析</a:t>
              </a:r>
            </a:p>
          </p:txBody>
        </p:sp>
      </p:grpSp>
    </p:spTree>
  </p:cSld>
  <p:clrMapOvr>
    <a:masterClrMapping/>
  </p:clrMapOvr>
  <p:transition spd="slow" advTm="0">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D866D-AAA5-7770-4443-ABF6C27A8B24}"/>
            </a:ext>
          </a:extLst>
        </p:cNvPr>
        <p:cNvGrpSpPr/>
        <p:nvPr/>
      </p:nvGrpSpPr>
      <p:grpSpPr>
        <a:xfrm>
          <a:off x="0" y="0"/>
          <a:ext cx="0" cy="0"/>
          <a:chOff x="0" y="0"/>
          <a:chExt cx="0" cy="0"/>
        </a:xfrm>
      </p:grpSpPr>
      <p:sp>
        <p:nvSpPr>
          <p:cNvPr id="2" name="文本框 2">
            <a:extLst>
              <a:ext uri="{FF2B5EF4-FFF2-40B4-BE49-F238E27FC236}">
                <a16:creationId xmlns:a16="http://schemas.microsoft.com/office/drawing/2014/main" id="{2A50A28E-B477-D182-155E-626A1FD29AE1}"/>
              </a:ext>
            </a:extLst>
          </p:cNvPr>
          <p:cNvSpPr txBox="1"/>
          <p:nvPr/>
        </p:nvSpPr>
        <p:spPr>
          <a:xfrm>
            <a:off x="688974" y="1124744"/>
            <a:ext cx="11455698" cy="958404"/>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266700">
              <a:lnSpc>
                <a:spcPts val="2300"/>
              </a:lnSpc>
              <a:spcBef>
                <a:spcPts val="0"/>
              </a:spcBef>
              <a:spcAft>
                <a:spcPts val="0"/>
              </a:spcAft>
            </a:pPr>
            <a:r>
              <a:rPr lang="zh-CN" altLang="zh-CN" sz="1800" b="1" dirty="0">
                <a:latin typeface="微软雅黑" panose="020B0503020204020204" charset="-122"/>
                <a:ea typeface="微软雅黑" panose="020B0503020204020204" charset="-122"/>
              </a:rPr>
              <a:t>（</a:t>
            </a:r>
            <a:r>
              <a:rPr lang="en-US" altLang="zh-CN" sz="1800" b="1" dirty="0">
                <a:latin typeface="微软雅黑" panose="020B0503020204020204" charset="-122"/>
                <a:ea typeface="微软雅黑" panose="020B0503020204020204" charset="-122"/>
              </a:rPr>
              <a:t>3</a:t>
            </a:r>
            <a:r>
              <a:rPr lang="zh-CN" altLang="zh-CN" sz="1800" b="1" dirty="0">
                <a:latin typeface="微软雅黑" panose="020B0503020204020204" charset="-122"/>
                <a:ea typeface="微软雅黑" panose="020B0503020204020204" charset="-122"/>
              </a:rPr>
              <a:t>）</a:t>
            </a:r>
            <a:r>
              <a:rPr lang="zh-CN" altLang="en-US" sz="1800" b="1" kern="100" dirty="0">
                <a:latin typeface="微软雅黑" panose="020B0503020204020204" charset="-122"/>
                <a:ea typeface="微软雅黑" panose="020B0503020204020204" charset="-122"/>
              </a:rPr>
              <a:t>目标测算分析</a:t>
            </a:r>
            <a:r>
              <a:rPr lang="zh-CN" altLang="en-US" sz="1800" kern="100" dirty="0">
                <a:latin typeface="微软雅黑" panose="020B0503020204020204" charset="-122"/>
                <a:ea typeface="微软雅黑" panose="020B0503020204020204" charset="-122"/>
              </a:rPr>
              <a:t>：</a:t>
            </a:r>
            <a:endParaRPr lang="en-US" altLang="zh-CN" sz="1800" kern="100" dirty="0">
              <a:latin typeface="微软雅黑" panose="020B0503020204020204" charset="-122"/>
              <a:ea typeface="微软雅黑" panose="020B0503020204020204" charset="-122"/>
            </a:endParaRPr>
          </a:p>
          <a:p>
            <a:pPr indent="266700">
              <a:lnSpc>
                <a:spcPts val="2300"/>
              </a:lnSpc>
              <a:spcBef>
                <a:spcPts val="0"/>
              </a:spcBef>
              <a:spcAft>
                <a:spcPts val="0"/>
              </a:spcAft>
            </a:pPr>
            <a:r>
              <a:rPr lang="zh-CN" altLang="en-US" sz="1800" kern="100" dirty="0">
                <a:latin typeface="微软雅黑" panose="020B0503020204020204" charset="-122"/>
                <a:ea typeface="微软雅黑" panose="020B0503020204020204" charset="-122"/>
              </a:rPr>
              <a:t>  根据前期调查及图例分析显示，锅炉点火系统故障率为</a:t>
            </a:r>
            <a:r>
              <a:rPr lang="en-US" altLang="zh-CN" sz="1800" kern="100" dirty="0">
                <a:latin typeface="微软雅黑" panose="020B0503020204020204" charset="-122"/>
                <a:ea typeface="微软雅黑" panose="020B0503020204020204" charset="-122"/>
              </a:rPr>
              <a:t>7.38%</a:t>
            </a:r>
            <a:r>
              <a:rPr lang="zh-CN" altLang="en-US" sz="1800" kern="100" dirty="0">
                <a:latin typeface="微软雅黑" panose="020B0503020204020204" charset="-122"/>
                <a:ea typeface="微软雅黑" panose="020B0503020204020204" charset="-122"/>
              </a:rPr>
              <a:t>，其中“风量不匹配”这项出现问题的频率为</a:t>
            </a:r>
            <a:r>
              <a:rPr lang="en-US" altLang="zh-CN" sz="1800" kern="100" dirty="0">
                <a:latin typeface="微软雅黑" panose="020B0503020204020204" charset="-122"/>
                <a:ea typeface="微软雅黑" panose="020B0503020204020204" charset="-122"/>
              </a:rPr>
              <a:t>72.22%</a:t>
            </a:r>
            <a:r>
              <a:rPr lang="zh-CN" altLang="en-US" sz="1800" kern="100" dirty="0">
                <a:latin typeface="微软雅黑" panose="020B0503020204020204" charset="-122"/>
                <a:ea typeface="微软雅黑" panose="020B0503020204020204" charset="-122"/>
              </a:rPr>
              <a:t>，“二次风门开度不当”占“风量不匹配”故障原因的</a:t>
            </a:r>
            <a:r>
              <a:rPr lang="en-US" altLang="zh-CN" sz="1800" kern="100" dirty="0">
                <a:latin typeface="微软雅黑" panose="020B0503020204020204" charset="-122"/>
                <a:ea typeface="微软雅黑" panose="020B0503020204020204" charset="-122"/>
              </a:rPr>
              <a:t>76.93</a:t>
            </a:r>
            <a:r>
              <a:rPr lang="en-US" altLang="zh-CN" sz="1800" kern="100">
                <a:latin typeface="微软雅黑" panose="020B0503020204020204" charset="-122"/>
                <a:ea typeface="微软雅黑" panose="020B0503020204020204" charset="-122"/>
              </a:rPr>
              <a:t>%</a:t>
            </a:r>
            <a:r>
              <a:rPr lang="zh-CN" altLang="en-US" sz="1800" kern="100">
                <a:latin typeface="微软雅黑" panose="020B0503020204020204" charset="-122"/>
                <a:ea typeface="微软雅黑" panose="020B0503020204020204" charset="-122"/>
              </a:rPr>
              <a:t>。小组成员对往年症结解决程度进行调查：</a:t>
            </a:r>
            <a:endParaRPr lang="en-US" altLang="zh-CN" sz="1800" kern="100" dirty="0">
              <a:latin typeface="微软雅黑" panose="020B0503020204020204" charset="-122"/>
              <a:ea typeface="微软雅黑" panose="020B0503020204020204" charset="-122"/>
            </a:endParaRPr>
          </a:p>
        </p:txBody>
      </p:sp>
      <p:sp>
        <p:nvSpPr>
          <p:cNvPr id="3" name="文本框 3">
            <a:extLst>
              <a:ext uri="{FF2B5EF4-FFF2-40B4-BE49-F238E27FC236}">
                <a16:creationId xmlns:a16="http://schemas.microsoft.com/office/drawing/2014/main" id="{A1EF19B6-1158-5A3B-4E46-C1B4D6E47B52}"/>
              </a:ext>
            </a:extLst>
          </p:cNvPr>
          <p:cNvSpPr txBox="1"/>
          <p:nvPr/>
        </p:nvSpPr>
        <p:spPr>
          <a:xfrm>
            <a:off x="680283" y="5212271"/>
            <a:ext cx="11161240" cy="1041970"/>
          </a:xfrm>
          <a:prstGeom prst="rect">
            <a:avLst/>
          </a:prstGeom>
          <a:noFill/>
          <a:ln w="9525">
            <a:noFill/>
          </a:ln>
        </p:spPr>
        <p:txBody>
          <a:bodyPr wrap="square">
            <a:no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266700">
              <a:lnSpc>
                <a:spcPts val="2300"/>
              </a:lnSpc>
              <a:spcBef>
                <a:spcPts val="0"/>
              </a:spcBef>
              <a:spcAft>
                <a:spcPts val="0"/>
              </a:spcAft>
            </a:pPr>
            <a:r>
              <a:rPr lang="zh-CN" altLang="en-US" sz="1800" kern="100">
                <a:latin typeface="微软雅黑" panose="020B0503020204020204" charset="-122"/>
                <a:ea typeface="微软雅黑" panose="020B0503020204020204" charset="-122"/>
              </a:rPr>
              <a:t>对锦联项目</a:t>
            </a:r>
            <a:r>
              <a:rPr lang="en-US" altLang="zh-CN" sz="1800" kern="100">
                <a:latin typeface="微软雅黑" panose="020B0503020204020204" charset="-122"/>
                <a:ea typeface="微软雅黑" panose="020B0503020204020204" charset="-122"/>
              </a:rPr>
              <a:t>#5</a:t>
            </a:r>
            <a:r>
              <a:rPr lang="zh-CN" altLang="en-US" sz="1800" kern="100">
                <a:latin typeface="微软雅黑" panose="020B0503020204020204" charset="-122"/>
                <a:ea typeface="微软雅黑" panose="020B0503020204020204" charset="-122"/>
              </a:rPr>
              <a:t>机组检查时影响锅炉点火系统故障率的</a:t>
            </a:r>
            <a:r>
              <a:rPr lang="en-US" altLang="zh-CN" sz="1800" kern="100">
                <a:latin typeface="微软雅黑" panose="020B0503020204020204" charset="-122"/>
                <a:ea typeface="微软雅黑" panose="020B0503020204020204" charset="-122"/>
              </a:rPr>
              <a:t>5</a:t>
            </a:r>
            <a:r>
              <a:rPr lang="zh-CN" altLang="en-US" sz="1800" kern="100">
                <a:latin typeface="微软雅黑" panose="020B0503020204020204" charset="-122"/>
                <a:ea typeface="微软雅黑" panose="020B0503020204020204" charset="-122"/>
              </a:rPr>
              <a:t>条缺陷，从统计表可以看出样板区 “二次风门开度不当” 缺陷数量为</a:t>
            </a:r>
            <a:r>
              <a:rPr lang="en-US" altLang="zh-CN" sz="1800" kern="100">
                <a:latin typeface="微软雅黑" panose="020B0503020204020204" charset="-122"/>
                <a:ea typeface="微软雅黑" panose="020B0503020204020204" charset="-122"/>
              </a:rPr>
              <a:t>2</a:t>
            </a:r>
            <a:r>
              <a:rPr lang="zh-CN" altLang="en-US" sz="1800" kern="100">
                <a:latin typeface="微软雅黑" panose="020B0503020204020204" charset="-122"/>
                <a:ea typeface="微软雅黑" panose="020B0503020204020204" charset="-122"/>
              </a:rPr>
              <a:t>，本项目现状“二次风门开度不当” 缺陷数量为</a:t>
            </a:r>
            <a:r>
              <a:rPr lang="en-US" altLang="zh-CN" sz="1800" kern="100">
                <a:latin typeface="微软雅黑" panose="020B0503020204020204" charset="-122"/>
                <a:ea typeface="微软雅黑" panose="020B0503020204020204" charset="-122"/>
              </a:rPr>
              <a:t>10</a:t>
            </a:r>
            <a:r>
              <a:rPr lang="zh-CN" altLang="en-US" sz="1800" kern="100">
                <a:latin typeface="微软雅黑" panose="020B0503020204020204" charset="-122"/>
                <a:ea typeface="微软雅黑" panose="020B0503020204020204" charset="-122"/>
              </a:rPr>
              <a:t>，如果本项目小组可以将症结减少到与锦联项目</a:t>
            </a:r>
            <a:r>
              <a:rPr lang="en-US" altLang="zh-CN" sz="1800" kern="100">
                <a:latin typeface="微软雅黑" panose="020B0503020204020204" charset="-122"/>
                <a:ea typeface="微软雅黑" panose="020B0503020204020204" charset="-122"/>
              </a:rPr>
              <a:t>#5</a:t>
            </a:r>
            <a:r>
              <a:rPr lang="zh-CN" altLang="en-US" sz="1800" kern="100">
                <a:latin typeface="微软雅黑" panose="020B0503020204020204" charset="-122"/>
                <a:ea typeface="微软雅黑" panose="020B0503020204020204" charset="-122"/>
              </a:rPr>
              <a:t>机组保持一致，则症结解决程度为（</a:t>
            </a:r>
            <a:r>
              <a:rPr lang="en-US" altLang="zh-CN" sz="1800" kern="100">
                <a:latin typeface="微软雅黑" panose="020B0503020204020204" charset="-122"/>
                <a:ea typeface="微软雅黑" panose="020B0503020204020204" charset="-122"/>
              </a:rPr>
              <a:t>10-2</a:t>
            </a:r>
            <a:r>
              <a:rPr lang="zh-CN" altLang="en-US" sz="1800" kern="100">
                <a:latin typeface="微软雅黑" panose="020B0503020204020204" charset="-122"/>
                <a:ea typeface="微软雅黑" panose="020B0503020204020204" charset="-122"/>
              </a:rPr>
              <a:t>）</a:t>
            </a:r>
            <a:r>
              <a:rPr lang="en-US" altLang="zh-CN" sz="1800" kern="100">
                <a:latin typeface="微软雅黑" panose="020B0503020204020204" charset="-122"/>
                <a:ea typeface="微软雅黑" panose="020B0503020204020204" charset="-122"/>
              </a:rPr>
              <a:t>/10=</a:t>
            </a:r>
            <a:r>
              <a:rPr lang="en-US" altLang="zh-CN" sz="1800" kern="100">
                <a:highlight>
                  <a:srgbClr val="00FFFF"/>
                </a:highlight>
                <a:latin typeface="微软雅黑" panose="020B0503020204020204" charset="-122"/>
                <a:ea typeface="微软雅黑" panose="020B0503020204020204" charset="-122"/>
              </a:rPr>
              <a:t>80%</a:t>
            </a:r>
            <a:r>
              <a:rPr lang="zh-CN" altLang="en-US" sz="1800" kern="100">
                <a:latin typeface="微软雅黑" panose="020B0503020204020204" charset="-122"/>
                <a:ea typeface="微软雅黑" panose="020B0503020204020204" charset="-122"/>
              </a:rPr>
              <a:t>。</a:t>
            </a:r>
            <a:endParaRPr lang="zh-CN" altLang="en-US" sz="1800" kern="100" dirty="0">
              <a:latin typeface="微软雅黑" panose="020B0503020204020204" charset="-122"/>
              <a:ea typeface="微软雅黑" panose="020B0503020204020204" charset="-122"/>
            </a:endParaRPr>
          </a:p>
        </p:txBody>
      </p:sp>
      <p:sp>
        <p:nvSpPr>
          <p:cNvPr id="7" name="文本框 6">
            <a:extLst>
              <a:ext uri="{FF2B5EF4-FFF2-40B4-BE49-F238E27FC236}">
                <a16:creationId xmlns:a16="http://schemas.microsoft.com/office/drawing/2014/main" id="{AF8C15B6-94AB-8443-4371-D1ABC9602C3D}"/>
              </a:ext>
            </a:extLst>
          </p:cNvPr>
          <p:cNvSpPr txBox="1"/>
          <p:nvPr/>
        </p:nvSpPr>
        <p:spPr>
          <a:xfrm>
            <a:off x="2639616" y="335062"/>
            <a:ext cx="6807200" cy="501650"/>
          </a:xfrm>
          <a:prstGeom prst="rect">
            <a:avLst/>
          </a:prstGeom>
          <a:noFill/>
        </p:spPr>
        <p:txBody>
          <a:bodyPr wrap="square" rtlCol="0">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defTabSz="914400" fontAlgn="auto"/>
            <a:r>
              <a:rPr lang="en-US" altLang="zh-CN" sz="2665" b="1" noProof="1">
                <a:solidFill>
                  <a:srgbClr val="0070C0"/>
                </a:solidFill>
                <a:latin typeface="微软雅黑" panose="020B0503020204020204" charset="-122"/>
                <a:ea typeface="微软雅黑" panose="020B0503020204020204" charset="-122"/>
              </a:rPr>
              <a:t>05</a:t>
            </a:r>
            <a:r>
              <a:rPr lang="zh-CN" altLang="en-US" sz="2665" b="1" noProof="1">
                <a:solidFill>
                  <a:srgbClr val="0070C0"/>
                </a:solidFill>
                <a:latin typeface="微软雅黑" panose="020B0503020204020204" charset="-122"/>
                <a:ea typeface="微软雅黑" panose="020B0503020204020204" charset="-122"/>
              </a:rPr>
              <a:t>设定目标</a:t>
            </a:r>
            <a:endParaRPr lang="en-US" altLang="zh-CN" sz="2665" b="1" noProof="1">
              <a:solidFill>
                <a:srgbClr val="0070C0"/>
              </a:solidFill>
              <a:latin typeface="微软雅黑" panose="020B0503020204020204" charset="-122"/>
              <a:ea typeface="微软雅黑" panose="020B0503020204020204" charset="-122"/>
            </a:endParaRPr>
          </a:p>
        </p:txBody>
      </p:sp>
      <p:graphicFrame>
        <p:nvGraphicFramePr>
          <p:cNvPr id="5" name="表格 4">
            <a:extLst>
              <a:ext uri="{FF2B5EF4-FFF2-40B4-BE49-F238E27FC236}">
                <a16:creationId xmlns:a16="http://schemas.microsoft.com/office/drawing/2014/main" id="{3C344096-4CE5-ED9C-F0CE-1C2BAAB1FD48}"/>
              </a:ext>
            </a:extLst>
          </p:cNvPr>
          <p:cNvGraphicFramePr>
            <a:graphicFrameLocks noGrp="1"/>
          </p:cNvGraphicFramePr>
          <p:nvPr>
            <p:extLst>
              <p:ext uri="{D42A27DB-BD31-4B8C-83A1-F6EECF244321}">
                <p14:modId xmlns:p14="http://schemas.microsoft.com/office/powerpoint/2010/main" val="1486675256"/>
              </p:ext>
            </p:extLst>
          </p:nvPr>
        </p:nvGraphicFramePr>
        <p:xfrm>
          <a:off x="1776962" y="2428373"/>
          <a:ext cx="8638075" cy="2558684"/>
        </p:xfrm>
        <a:graphic>
          <a:graphicData uri="http://schemas.openxmlformats.org/drawingml/2006/table">
            <a:tbl>
              <a:tblPr firstRow="1" firstCol="1" bandRow="1"/>
              <a:tblGrid>
                <a:gridCol w="659130">
                  <a:extLst>
                    <a:ext uri="{9D8B030D-6E8A-4147-A177-3AD203B41FA5}">
                      <a16:colId xmlns:a16="http://schemas.microsoft.com/office/drawing/2014/main" val="20000"/>
                    </a:ext>
                  </a:extLst>
                </a:gridCol>
                <a:gridCol w="3083844">
                  <a:extLst>
                    <a:ext uri="{9D8B030D-6E8A-4147-A177-3AD203B41FA5}">
                      <a16:colId xmlns:a16="http://schemas.microsoft.com/office/drawing/2014/main" val="20001"/>
                    </a:ext>
                  </a:extLst>
                </a:gridCol>
                <a:gridCol w="3310925">
                  <a:extLst>
                    <a:ext uri="{9D8B030D-6E8A-4147-A177-3AD203B41FA5}">
                      <a16:colId xmlns:a16="http://schemas.microsoft.com/office/drawing/2014/main" val="1383457246"/>
                    </a:ext>
                  </a:extLst>
                </a:gridCol>
                <a:gridCol w="1584176">
                  <a:extLst>
                    <a:ext uri="{9D8B030D-6E8A-4147-A177-3AD203B41FA5}">
                      <a16:colId xmlns:a16="http://schemas.microsoft.com/office/drawing/2014/main" val="20003"/>
                    </a:ext>
                  </a:extLst>
                </a:gridCol>
              </a:tblGrid>
              <a:tr h="576064">
                <a:tc>
                  <a:txBody>
                    <a:bodyPr/>
                    <a:lstStyle/>
                    <a:p>
                      <a:pPr algn="ct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序号</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E74B5"/>
                    </a:solidFill>
                  </a:tcPr>
                </a:tc>
                <a:tc>
                  <a:txBody>
                    <a:bodyPr/>
                    <a:lstStyle/>
                    <a:p>
                      <a:pPr algn="ctr"/>
                      <a:r>
                        <a:rPr lang="zh-CN" altLang="en-US" sz="1400" b="1" kern="100">
                          <a:solidFill>
                            <a:srgbClr val="FFFFFF"/>
                          </a:solidFill>
                          <a:effectLst/>
                          <a:latin typeface="微软雅黑" panose="020B0503020204020204" pitchFamily="34" charset="-122"/>
                          <a:ea typeface="微软雅黑" panose="020B0503020204020204" pitchFamily="34" charset="-122"/>
                        </a:rPr>
                        <a:t>小组获奖课题</a:t>
                      </a:r>
                      <a:endParaRPr lang="zh-CN" alt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E74B5"/>
                    </a:solidFill>
                  </a:tcPr>
                </a:tc>
                <a:tc>
                  <a:txBody>
                    <a:bodyPr/>
                    <a:lstStyle/>
                    <a:p>
                      <a:pPr marL="0" algn="ctr" defTabSz="1219200" rtl="0" eaLnBrk="1" latinLnBrk="0" hangingPunct="1"/>
                      <a:r>
                        <a:rPr lang="zh-CN" altLang="en-US" sz="1400" b="1" kern="100">
                          <a:solidFill>
                            <a:srgbClr val="FFFFFF"/>
                          </a:solidFill>
                          <a:effectLst/>
                          <a:latin typeface="微软雅黑" panose="020B0503020204020204" pitchFamily="34" charset="-122"/>
                          <a:ea typeface="微软雅黑" panose="020B0503020204020204" pitchFamily="34" charset="-122"/>
                        </a:rPr>
                        <a:t>获得奖项</a:t>
                      </a:r>
                      <a:endParaRPr lang="zh-CN" altLang="zh-CN" sz="1400" b="1" kern="100">
                        <a:solidFill>
                          <a:srgbClr val="FFFFFF"/>
                        </a:solidFill>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E74B5"/>
                    </a:solidFill>
                  </a:tcPr>
                </a:tc>
                <a:tc>
                  <a:txBody>
                    <a:bodyPr/>
                    <a:lstStyle/>
                    <a:p>
                      <a:pPr algn="ctr"/>
                      <a:r>
                        <a:rPr lang="zh-CN" altLang="en-US"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症结解决程度</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E74B5"/>
                    </a:solidFill>
                  </a:tcPr>
                </a:tc>
                <a:extLst>
                  <a:ext uri="{0D108BD9-81ED-4DB2-BD59-A6C34878D82A}">
                    <a16:rowId xmlns:a16="http://schemas.microsoft.com/office/drawing/2014/main" val="10000"/>
                  </a:ext>
                </a:extLst>
              </a:tr>
              <a:tr h="555655">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a:r>
                        <a:rPr lang="en-US" alt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a:t>
                      </a:r>
                      <a:r>
                        <a:rPr lang="zh-CN" alt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降低调相机定子冷却水系统故障率</a:t>
                      </a:r>
                      <a:r>
                        <a:rPr lang="en-US" alt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a:t>
                      </a:r>
                      <a:endParaRPr lang="zh-CN" altLang="en-US"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a:r>
                        <a:rPr lang="en-US" altLang="zh-CN" sz="1400" kern="100">
                          <a:effectLst/>
                          <a:latin typeface="微软雅黑" panose="020B0503020204020204" pitchFamily="34" charset="-122"/>
                          <a:ea typeface="微软雅黑" panose="020B0503020204020204" pitchFamily="34" charset="-122"/>
                        </a:rPr>
                        <a:t>2023</a:t>
                      </a:r>
                      <a:r>
                        <a:rPr lang="zh-CN" altLang="en-US" sz="1400" kern="100">
                          <a:effectLst/>
                          <a:latin typeface="微软雅黑" panose="020B0503020204020204" pitchFamily="34" charset="-122"/>
                          <a:ea typeface="微软雅黑" panose="020B0503020204020204" pitchFamily="34" charset="-122"/>
                        </a:rPr>
                        <a:t>年度中国建筑业协会一等奖</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a:r>
                        <a:rPr lang="en-US" sz="14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78%</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AE3F3"/>
                    </a:solidFill>
                  </a:tcPr>
                </a:tc>
                <a:extLst>
                  <a:ext uri="{0D108BD9-81ED-4DB2-BD59-A6C34878D82A}">
                    <a16:rowId xmlns:a16="http://schemas.microsoft.com/office/drawing/2014/main" val="10001"/>
                  </a:ext>
                </a:extLst>
              </a:tr>
              <a:tr h="475655">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E5D6"/>
                    </a:solidFill>
                  </a:tcPr>
                </a:tc>
                <a:tc>
                  <a:txBody>
                    <a:bodyPr/>
                    <a:lstStyle/>
                    <a:p>
                      <a:pPr algn="ctr"/>
                      <a:r>
                        <a:rPr lang="en-US" alt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a:t>
                      </a:r>
                      <a:r>
                        <a:rPr lang="zh-CN" alt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降低垃圾炉给料系统运行故障率</a:t>
                      </a:r>
                      <a:r>
                        <a:rPr lang="en-US" alt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a:t>
                      </a:r>
                      <a:endParaRPr lang="zh-CN" altLang="en-US"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E5D6"/>
                    </a:solidFill>
                  </a:tcPr>
                </a:tc>
                <a:tc>
                  <a:txBody>
                    <a:bodyPr/>
                    <a:lstStyle/>
                    <a:p>
                      <a:pPr algn="ctr"/>
                      <a:r>
                        <a:rPr lang="en-US" altLang="zh-CN" sz="1400" kern="100">
                          <a:effectLst/>
                          <a:latin typeface="微软雅黑" panose="020B0503020204020204" pitchFamily="34" charset="-122"/>
                          <a:ea typeface="微软雅黑" panose="020B0503020204020204" pitchFamily="34" charset="-122"/>
                        </a:rPr>
                        <a:t>2022</a:t>
                      </a:r>
                      <a:r>
                        <a:rPr lang="zh-CN" altLang="en-US" sz="1400" kern="100">
                          <a:effectLst/>
                          <a:latin typeface="微软雅黑" panose="020B0503020204020204" pitchFamily="34" charset="-122"/>
                          <a:ea typeface="微软雅黑" panose="020B0503020204020204" pitchFamily="34" charset="-122"/>
                        </a:rPr>
                        <a:t>年度中国施工企业协会二等奖</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E5D6"/>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76%</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E5D6"/>
                    </a:solidFill>
                  </a:tcPr>
                </a:tc>
                <a:extLst>
                  <a:ext uri="{0D108BD9-81ED-4DB2-BD59-A6C34878D82A}">
                    <a16:rowId xmlns:a16="http://schemas.microsoft.com/office/drawing/2014/main" val="10002"/>
                  </a:ext>
                </a:extLst>
              </a:tr>
              <a:tr h="475655">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3</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a:r>
                        <a:rPr lang="en-US" alt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a:t>
                      </a:r>
                      <a:r>
                        <a:rPr lang="zh-CN" alt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提高</a:t>
                      </a:r>
                      <a:r>
                        <a:rPr lang="en-US" alt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ABB</a:t>
                      </a:r>
                      <a:r>
                        <a:rPr lang="zh-CN" alt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变频器调试一次成功率</a:t>
                      </a:r>
                      <a:r>
                        <a:rPr lang="en-US" alt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a:t>
                      </a:r>
                      <a:endParaRPr lang="zh-CN" altLang="en-US"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a:r>
                        <a:rPr lang="en-US" altLang="zh-CN" sz="1400" kern="100">
                          <a:effectLst/>
                          <a:latin typeface="微软雅黑" panose="020B0503020204020204" pitchFamily="34" charset="-122"/>
                          <a:ea typeface="微软雅黑" panose="020B0503020204020204" pitchFamily="34" charset="-122"/>
                        </a:rPr>
                        <a:t>2021</a:t>
                      </a:r>
                      <a:r>
                        <a:rPr lang="zh-CN" altLang="en-US" sz="1400" kern="100">
                          <a:effectLst/>
                          <a:latin typeface="微软雅黑" panose="020B0503020204020204" pitchFamily="34" charset="-122"/>
                          <a:ea typeface="微软雅黑" panose="020B0503020204020204" pitchFamily="34" charset="-122"/>
                        </a:rPr>
                        <a:t>年度河南省工程建设协会一等奖</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a:r>
                        <a:rPr lang="en-US" sz="14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73%</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AE3F3"/>
                    </a:solidFill>
                  </a:tcPr>
                </a:tc>
                <a:extLst>
                  <a:ext uri="{0D108BD9-81ED-4DB2-BD59-A6C34878D82A}">
                    <a16:rowId xmlns:a16="http://schemas.microsoft.com/office/drawing/2014/main" val="10003"/>
                  </a:ext>
                </a:extLst>
              </a:tr>
              <a:tr h="475655">
                <a:tc gridSpan="3">
                  <a:txBody>
                    <a:bodyPr/>
                    <a:lstStyle/>
                    <a:p>
                      <a:pPr algn="ctr"/>
                      <a:r>
                        <a:rPr lang="zh-CN" altLang="en-US" sz="1400" kern="100">
                          <a:effectLst/>
                          <a:latin typeface="微软雅黑" panose="020B0503020204020204" pitchFamily="34" charset="-122"/>
                          <a:ea typeface="微软雅黑" panose="020B0503020204020204" pitchFamily="34" charset="-122"/>
                        </a:rPr>
                        <a:t>平均</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E5D6"/>
                    </a:solidFill>
                  </a:tcPr>
                </a:tc>
                <a:tc hMerge="1">
                  <a:txBody>
                    <a:bodyPr/>
                    <a:lstStyle/>
                    <a:p>
                      <a:pPr algn="ct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E5D6"/>
                    </a:solidFill>
                  </a:tcPr>
                </a:tc>
                <a:tc hMerge="1">
                  <a:txBody>
                    <a:bodyPr/>
                    <a:lstStyle/>
                    <a:p>
                      <a:endParaRPr lang="zh-CN" altLang="en-US"/>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E5D6"/>
                    </a:solidFill>
                  </a:tcPr>
                </a:tc>
                <a:tc>
                  <a:txBody>
                    <a:bodyPr/>
                    <a:lstStyle/>
                    <a:p>
                      <a:pPr algn="ctr"/>
                      <a:r>
                        <a:rPr lang="en-US" sz="1800" b="0" i="0" u="none" kern="100" baseline="0">
                          <a:solidFill>
                            <a:schemeClr val="tx1"/>
                          </a:solidFill>
                          <a:effectLst/>
                          <a:highlight>
                            <a:srgbClr val="00FFFF"/>
                          </a:highlight>
                          <a:latin typeface="微软雅黑" panose="020B0503020204020204" pitchFamily="34" charset="-122"/>
                          <a:ea typeface="微软雅黑" panose="020B0503020204020204" pitchFamily="34" charset="-122"/>
                          <a:cs typeface="宋体" panose="02010600030101010101" pitchFamily="2" charset="-122"/>
                        </a:rPr>
                        <a:t>75.7%</a:t>
                      </a:r>
                      <a:endParaRPr lang="zh-CN" altLang="en-US" sz="1800" b="0" i="0" u="none" kern="100" baseline="0">
                        <a:solidFill>
                          <a:schemeClr val="tx1"/>
                        </a:solidFill>
                        <a:effectLst/>
                        <a:highlight>
                          <a:srgbClr val="00FFFF"/>
                        </a:highligh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E5D6"/>
                    </a:solidFill>
                  </a:tcPr>
                </a:tc>
                <a:extLst>
                  <a:ext uri="{0D108BD9-81ED-4DB2-BD59-A6C34878D82A}">
                    <a16:rowId xmlns:a16="http://schemas.microsoft.com/office/drawing/2014/main" val="10004"/>
                  </a:ext>
                </a:extLst>
              </a:tr>
            </a:tbl>
          </a:graphicData>
        </a:graphic>
      </p:graphicFrame>
      <p:sp>
        <p:nvSpPr>
          <p:cNvPr id="9" name="文本框 2">
            <a:extLst>
              <a:ext uri="{FF2B5EF4-FFF2-40B4-BE49-F238E27FC236}">
                <a16:creationId xmlns:a16="http://schemas.microsoft.com/office/drawing/2014/main" id="{4B89A811-884D-424B-F50E-556AC2E60EFD}"/>
              </a:ext>
            </a:extLst>
          </p:cNvPr>
          <p:cNvSpPr txBox="1"/>
          <p:nvPr/>
        </p:nvSpPr>
        <p:spPr>
          <a:xfrm>
            <a:off x="3215680" y="2084728"/>
            <a:ext cx="5080000" cy="276999"/>
          </a:xfrm>
          <a:prstGeom prst="rect">
            <a:avLst/>
          </a:prstGeom>
          <a:noFill/>
          <a:ln w="9525">
            <a:noFill/>
          </a:ln>
        </p:spPr>
        <p:txBody>
          <a:bodyPr>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a:latin typeface="微软雅黑" panose="020B0503020204020204" charset="-122"/>
                <a:ea typeface="微软雅黑" panose="020B0503020204020204" charset="-122"/>
              </a:rPr>
              <a:t>表</a:t>
            </a:r>
            <a:r>
              <a:rPr lang="en-US" altLang="zh-CN" sz="1200">
                <a:latin typeface="微软雅黑" panose="020B0503020204020204" charset="-122"/>
                <a:ea typeface="微软雅黑" panose="020B0503020204020204" charset="-122"/>
              </a:rPr>
              <a:t>5-3  </a:t>
            </a:r>
            <a:r>
              <a:rPr lang="zh-CN" altLang="en-US" sz="1200">
                <a:latin typeface="微软雅黑" panose="020B0503020204020204" charset="-122"/>
                <a:ea typeface="微软雅黑" panose="020B0503020204020204" charset="-122"/>
              </a:rPr>
              <a:t>小组成员往年课题症结解决程度分析</a:t>
            </a:r>
            <a:endParaRPr lang="zh-CN" altLang="en-US" sz="1200" dirty="0">
              <a:latin typeface="微软雅黑" panose="020B0503020204020204" charset="-122"/>
              <a:ea typeface="微软雅黑" panose="020B0503020204020204" charset="-122"/>
            </a:endParaRPr>
          </a:p>
        </p:txBody>
      </p:sp>
      <p:sp>
        <p:nvSpPr>
          <p:cNvPr id="10" name="文本框 5">
            <a:extLst>
              <a:ext uri="{FF2B5EF4-FFF2-40B4-BE49-F238E27FC236}">
                <a16:creationId xmlns:a16="http://schemas.microsoft.com/office/drawing/2014/main" id="{09924740-5073-ED54-C6F2-4FE823DC66F6}"/>
              </a:ext>
            </a:extLst>
          </p:cNvPr>
          <p:cNvSpPr txBox="1"/>
          <p:nvPr/>
        </p:nvSpPr>
        <p:spPr>
          <a:xfrm>
            <a:off x="3359696" y="5013176"/>
            <a:ext cx="4458970"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latin typeface="微软雅黑" panose="020B0503020204020204" charset="-122"/>
                <a:ea typeface="微软雅黑" panose="020B0503020204020204" charset="-122"/>
              </a:rPr>
              <a:t>制表：刘铭昊                                 日期：</a:t>
            </a:r>
            <a:r>
              <a:rPr lang="en-US" altLang="zh-CN" sz="1200" b="0">
                <a:latin typeface="微软雅黑" panose="020B0503020204020204" charset="-122"/>
                <a:ea typeface="微软雅黑" panose="020B0503020204020204" charset="-122"/>
              </a:rPr>
              <a:t>2023</a:t>
            </a:r>
            <a:r>
              <a:rPr lang="zh-CN" altLang="en-US" sz="1200" b="0">
                <a:latin typeface="微软雅黑" panose="020B0503020204020204" charset="-122"/>
                <a:ea typeface="微软雅黑" panose="020B0503020204020204" charset="-122"/>
              </a:rPr>
              <a:t>年</a:t>
            </a:r>
            <a:r>
              <a:rPr lang="en-US" altLang="zh-CN" sz="1200" b="0">
                <a:latin typeface="微软雅黑" panose="020B0503020204020204" charset="-122"/>
                <a:ea typeface="微软雅黑" panose="020B0503020204020204" charset="-122"/>
              </a:rPr>
              <a:t>05</a:t>
            </a:r>
            <a:r>
              <a:rPr lang="zh-CN" altLang="en-US" sz="1200" b="0">
                <a:latin typeface="微软雅黑" panose="020B0503020204020204" charset="-122"/>
                <a:ea typeface="微软雅黑" panose="020B0503020204020204" charset="-122"/>
              </a:rPr>
              <a:t>月</a:t>
            </a:r>
            <a:r>
              <a:rPr lang="en-US" altLang="zh-CN" sz="1200" b="0">
                <a:latin typeface="微软雅黑" panose="020B0503020204020204" charset="-122"/>
                <a:ea typeface="微软雅黑" panose="020B0503020204020204" charset="-122"/>
              </a:rPr>
              <a:t>10</a:t>
            </a:r>
            <a:r>
              <a:rPr lang="zh-CN" altLang="en-US" sz="1200" b="0">
                <a:latin typeface="微软雅黑" panose="020B0503020204020204" charset="-122"/>
                <a:ea typeface="微软雅黑" panose="020B0503020204020204" charset="-122"/>
              </a:rPr>
              <a:t>日</a:t>
            </a:r>
            <a:endParaRPr lang="zh-CN" altLang="en-US" sz="1200" b="0" dirty="0">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142313491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D866D-AAA5-7770-4443-ABF6C27A8B24}"/>
            </a:ext>
          </a:extLst>
        </p:cNvPr>
        <p:cNvGrpSpPr/>
        <p:nvPr/>
      </p:nvGrpSpPr>
      <p:grpSpPr>
        <a:xfrm>
          <a:off x="0" y="0"/>
          <a:ext cx="0" cy="0"/>
          <a:chOff x="0" y="0"/>
          <a:chExt cx="0" cy="0"/>
        </a:xfrm>
      </p:grpSpPr>
      <p:sp>
        <p:nvSpPr>
          <p:cNvPr id="2" name="文本框 2">
            <a:extLst>
              <a:ext uri="{FF2B5EF4-FFF2-40B4-BE49-F238E27FC236}">
                <a16:creationId xmlns:a16="http://schemas.microsoft.com/office/drawing/2014/main" id="{2A50A28E-B477-D182-155E-626A1FD29AE1}"/>
              </a:ext>
            </a:extLst>
          </p:cNvPr>
          <p:cNvSpPr txBox="1"/>
          <p:nvPr/>
        </p:nvSpPr>
        <p:spPr>
          <a:xfrm>
            <a:off x="688974" y="1124744"/>
            <a:ext cx="5335017" cy="3684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266700">
              <a:lnSpc>
                <a:spcPts val="2300"/>
              </a:lnSpc>
              <a:spcBef>
                <a:spcPts val="0"/>
              </a:spcBef>
              <a:spcAft>
                <a:spcPts val="0"/>
              </a:spcAft>
            </a:pPr>
            <a:r>
              <a:rPr lang="zh-CN" altLang="zh-CN" sz="1800" b="1" dirty="0">
                <a:latin typeface="微软雅黑" panose="020B0503020204020204" charset="-122"/>
                <a:ea typeface="微软雅黑" panose="020B0503020204020204" charset="-122"/>
              </a:rPr>
              <a:t>（</a:t>
            </a:r>
            <a:r>
              <a:rPr lang="en-US" altLang="zh-CN" sz="1800" b="1" dirty="0">
                <a:latin typeface="微软雅黑" panose="020B0503020204020204" charset="-122"/>
                <a:ea typeface="微软雅黑" panose="020B0503020204020204" charset="-122"/>
              </a:rPr>
              <a:t>3</a:t>
            </a:r>
            <a:r>
              <a:rPr lang="zh-CN" altLang="zh-CN" sz="1800" b="1" dirty="0">
                <a:latin typeface="微软雅黑" panose="020B0503020204020204" charset="-122"/>
                <a:ea typeface="微软雅黑" panose="020B0503020204020204" charset="-122"/>
              </a:rPr>
              <a:t>）</a:t>
            </a:r>
            <a:r>
              <a:rPr lang="zh-CN" altLang="en-US" sz="1800" b="1" kern="100" dirty="0">
                <a:latin typeface="微软雅黑" panose="020B0503020204020204" charset="-122"/>
                <a:ea typeface="微软雅黑" panose="020B0503020204020204" charset="-122"/>
              </a:rPr>
              <a:t>目标测算</a:t>
            </a:r>
            <a:r>
              <a:rPr lang="zh-CN" altLang="en-US" sz="1800" b="1" kern="100">
                <a:latin typeface="微软雅黑" panose="020B0503020204020204" charset="-122"/>
                <a:ea typeface="微软雅黑" panose="020B0503020204020204" charset="-122"/>
              </a:rPr>
              <a:t>分析</a:t>
            </a:r>
            <a:r>
              <a:rPr lang="zh-CN" altLang="en-US" sz="1800" kern="100">
                <a:latin typeface="微软雅黑" panose="020B0503020204020204" charset="-122"/>
                <a:ea typeface="微软雅黑" panose="020B0503020204020204" charset="-122"/>
              </a:rPr>
              <a:t>：</a:t>
            </a:r>
            <a:endParaRPr lang="en-US" altLang="zh-CN" sz="1800" kern="100" dirty="0">
              <a:latin typeface="微软雅黑" panose="020B0503020204020204" charset="-122"/>
              <a:ea typeface="微软雅黑" panose="020B0503020204020204" charset="-122"/>
            </a:endParaRPr>
          </a:p>
        </p:txBody>
      </p:sp>
      <p:sp>
        <p:nvSpPr>
          <p:cNvPr id="3" name="文本框 3">
            <a:extLst>
              <a:ext uri="{FF2B5EF4-FFF2-40B4-BE49-F238E27FC236}">
                <a16:creationId xmlns:a16="http://schemas.microsoft.com/office/drawing/2014/main" id="{A1EF19B6-1158-5A3B-4E46-C1B4D6E47B52}"/>
              </a:ext>
            </a:extLst>
          </p:cNvPr>
          <p:cNvSpPr txBox="1"/>
          <p:nvPr/>
        </p:nvSpPr>
        <p:spPr>
          <a:xfrm>
            <a:off x="752968" y="3640518"/>
            <a:ext cx="5263316" cy="2445070"/>
          </a:xfrm>
          <a:prstGeom prst="rect">
            <a:avLst/>
          </a:prstGeom>
          <a:noFill/>
          <a:ln w="9525">
            <a:noFill/>
          </a:ln>
        </p:spPr>
        <p:txBody>
          <a:bodyPr wrap="square">
            <a:no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266700">
              <a:lnSpc>
                <a:spcPts val="2300"/>
              </a:lnSpc>
              <a:spcBef>
                <a:spcPts val="0"/>
              </a:spcBef>
              <a:spcAft>
                <a:spcPts val="0"/>
              </a:spcAft>
            </a:pPr>
            <a:r>
              <a:rPr lang="zh-CN" altLang="en-US" sz="1800" kern="100">
                <a:latin typeface="微软雅黑" panose="020B0503020204020204" charset="-122"/>
                <a:ea typeface="微软雅黑" panose="020B0503020204020204" charset="-122"/>
              </a:rPr>
              <a:t>根据小组成员的管理技术水平、综合能力以及现场施工实际情况，小组能解决</a:t>
            </a:r>
            <a:r>
              <a:rPr lang="en-US" altLang="zh-CN" sz="1800" kern="100">
                <a:latin typeface="微软雅黑" panose="020B0503020204020204" charset="-122"/>
                <a:ea typeface="微软雅黑" panose="020B0503020204020204" charset="-122"/>
              </a:rPr>
              <a:t>75%</a:t>
            </a:r>
            <a:r>
              <a:rPr lang="zh-CN" altLang="en-US" sz="1800" kern="100">
                <a:latin typeface="微软雅黑" panose="020B0503020204020204" charset="-122"/>
                <a:ea typeface="微软雅黑" panose="020B0503020204020204" charset="-122"/>
              </a:rPr>
              <a:t>的此类问题，河南万基</a:t>
            </a:r>
            <a:r>
              <a:rPr lang="en-US" altLang="zh-CN" sz="1800" kern="100">
                <a:latin typeface="微软雅黑" panose="020B0503020204020204" charset="-122"/>
                <a:ea typeface="微软雅黑" panose="020B0503020204020204" charset="-122"/>
              </a:rPr>
              <a:t>#1</a:t>
            </a:r>
            <a:r>
              <a:rPr lang="zh-CN" altLang="en-US" sz="1800" kern="100">
                <a:latin typeface="微软雅黑" panose="020B0503020204020204" charset="-122"/>
                <a:ea typeface="微软雅黑" panose="020B0503020204020204" charset="-122"/>
              </a:rPr>
              <a:t>机组锅炉点火系统故障率可降低至： </a:t>
            </a:r>
            <a:endParaRPr lang="en-US" altLang="zh-CN" sz="1800" kern="100">
              <a:latin typeface="微软雅黑" panose="020B0503020204020204" charset="-122"/>
              <a:ea typeface="微软雅黑" panose="020B0503020204020204" charset="-122"/>
            </a:endParaRPr>
          </a:p>
          <a:p>
            <a:pPr indent="266700">
              <a:lnSpc>
                <a:spcPts val="2300"/>
              </a:lnSpc>
              <a:spcBef>
                <a:spcPts val="0"/>
              </a:spcBef>
              <a:spcAft>
                <a:spcPts val="0"/>
              </a:spcAft>
            </a:pPr>
            <a:r>
              <a:rPr lang="en-US" altLang="zh-CN" sz="1800" kern="100">
                <a:effectLst/>
                <a:latin typeface="微软雅黑" panose="020B0503020204020204" pitchFamily="34" charset="-122"/>
                <a:ea typeface="微软雅黑" panose="020B0503020204020204" pitchFamily="34" charset="-122"/>
                <a:cs typeface="宋体" panose="02010600030101010101" pitchFamily="2" charset="-122"/>
              </a:rPr>
              <a:t>7.38%</a:t>
            </a:r>
            <a:r>
              <a:rPr lang="zh-CN" altLang="zh-CN" sz="1800" kern="100">
                <a:effectLst/>
                <a:latin typeface="微软雅黑" panose="020B0503020204020204" pitchFamily="34" charset="-122"/>
                <a:ea typeface="微软雅黑" panose="020B0503020204020204" pitchFamily="34" charset="-122"/>
                <a:cs typeface="宋体" panose="02010600030101010101" pitchFamily="2" charset="-122"/>
              </a:rPr>
              <a:t>×</a:t>
            </a:r>
            <a:r>
              <a:rPr lang="en-US" altLang="zh-CN" sz="1800" kern="100">
                <a:effectLst/>
                <a:latin typeface="微软雅黑" panose="020B0503020204020204" pitchFamily="34" charset="-122"/>
                <a:ea typeface="微软雅黑" panose="020B0503020204020204" pitchFamily="34" charset="-122"/>
                <a:cs typeface="宋体" panose="02010600030101010101" pitchFamily="2" charset="-122"/>
              </a:rPr>
              <a:t>72.22%</a:t>
            </a:r>
            <a:r>
              <a:rPr lang="zh-CN" altLang="zh-CN" sz="1800" kern="100">
                <a:effectLst/>
                <a:latin typeface="微软雅黑" panose="020B0503020204020204" pitchFamily="34" charset="-122"/>
                <a:ea typeface="微软雅黑" panose="020B0503020204020204" pitchFamily="34" charset="-122"/>
                <a:cs typeface="宋体" panose="02010600030101010101" pitchFamily="2" charset="-122"/>
              </a:rPr>
              <a:t>×（</a:t>
            </a:r>
            <a:r>
              <a:rPr lang="en-US" altLang="zh-CN" sz="1800" kern="100">
                <a:effectLst/>
                <a:latin typeface="微软雅黑" panose="020B0503020204020204" pitchFamily="34" charset="-122"/>
                <a:ea typeface="微软雅黑" panose="020B0503020204020204" pitchFamily="34" charset="-122"/>
                <a:cs typeface="宋体" panose="02010600030101010101" pitchFamily="2" charset="-122"/>
              </a:rPr>
              <a:t>1-76.93%</a:t>
            </a:r>
            <a:r>
              <a:rPr lang="zh-CN" altLang="zh-CN" sz="1800" kern="100">
                <a:effectLst/>
                <a:latin typeface="微软雅黑" panose="020B0503020204020204" pitchFamily="34" charset="-122"/>
                <a:ea typeface="微软雅黑" panose="020B0503020204020204" pitchFamily="34" charset="-122"/>
                <a:cs typeface="宋体" panose="02010600030101010101" pitchFamily="2" charset="-122"/>
              </a:rPr>
              <a:t>×</a:t>
            </a:r>
            <a:r>
              <a:rPr lang="en-US" altLang="zh-CN" sz="1800" kern="100">
                <a:effectLst/>
                <a:latin typeface="微软雅黑" panose="020B0503020204020204" pitchFamily="34" charset="-122"/>
                <a:ea typeface="微软雅黑" panose="020B0503020204020204" pitchFamily="34" charset="-122"/>
                <a:cs typeface="宋体" panose="02010600030101010101" pitchFamily="2" charset="-122"/>
              </a:rPr>
              <a:t>75%</a:t>
            </a:r>
            <a:r>
              <a:rPr lang="zh-CN" altLang="zh-CN" sz="1800" kern="100">
                <a:latin typeface="微软雅黑" panose="020B0503020204020204" pitchFamily="34" charset="-122"/>
                <a:ea typeface="微软雅黑" panose="020B0503020204020204" pitchFamily="34" charset="-122"/>
              </a:rPr>
              <a:t>）</a:t>
            </a:r>
            <a:r>
              <a:rPr lang="en-US" altLang="zh-CN" sz="1800" kern="100">
                <a:latin typeface="微软雅黑" panose="020B0503020204020204" pitchFamily="34" charset="-122"/>
                <a:ea typeface="微软雅黑" panose="020B0503020204020204" pitchFamily="34" charset="-122"/>
              </a:rPr>
              <a:t>=</a:t>
            </a:r>
            <a:r>
              <a:rPr lang="en-US" altLang="zh-CN" sz="1800" kern="100">
                <a:solidFill>
                  <a:srgbClr val="FF0000"/>
                </a:solidFill>
                <a:latin typeface="微软雅黑" panose="020B0503020204020204" pitchFamily="34" charset="-122"/>
                <a:ea typeface="微软雅黑" panose="020B0503020204020204" pitchFamily="34" charset="-122"/>
              </a:rPr>
              <a:t>2.25%</a:t>
            </a:r>
            <a:endParaRPr lang="en-US" altLang="zh-CN" sz="1800" kern="100">
              <a:latin typeface="微软雅黑" panose="020B0503020204020204" pitchFamily="34" charset="-122"/>
              <a:ea typeface="微软雅黑" panose="020B0503020204020204" pitchFamily="34" charset="-122"/>
            </a:endParaRPr>
          </a:p>
          <a:p>
            <a:pPr indent="266700">
              <a:lnSpc>
                <a:spcPts val="2300"/>
              </a:lnSpc>
              <a:spcBef>
                <a:spcPts val="0"/>
              </a:spcBef>
              <a:spcAft>
                <a:spcPts val="0"/>
              </a:spcAft>
            </a:pPr>
            <a:endParaRPr lang="en-US" altLang="zh-CN" sz="1800" kern="100">
              <a:effectLst/>
              <a:latin typeface="微软雅黑" panose="020B0503020204020204" pitchFamily="34" charset="-122"/>
              <a:ea typeface="微软雅黑" panose="020B0503020204020204" pitchFamily="34" charset="-122"/>
              <a:cs typeface="宋体" panose="02010600030101010101" pitchFamily="2" charset="-122"/>
            </a:endParaRPr>
          </a:p>
          <a:p>
            <a:pPr indent="266700">
              <a:lnSpc>
                <a:spcPts val="2300"/>
              </a:lnSpc>
              <a:spcBef>
                <a:spcPts val="0"/>
              </a:spcBef>
              <a:spcAft>
                <a:spcPts val="0"/>
              </a:spcAft>
            </a:pPr>
            <a:r>
              <a:rPr lang="en-US" altLang="zh-CN" sz="1800" kern="100">
                <a:effectLst/>
                <a:latin typeface="微软雅黑" panose="020B0503020204020204" pitchFamily="34" charset="-122"/>
                <a:ea typeface="微软雅黑" panose="020B0503020204020204" pitchFamily="34" charset="-122"/>
                <a:cs typeface="宋体" panose="02010600030101010101" pitchFamily="2" charset="-122"/>
              </a:rPr>
              <a:t> </a:t>
            </a:r>
            <a:r>
              <a:rPr lang="zh-CN" altLang="zh-CN" sz="1800" kern="100">
                <a:effectLst/>
                <a:latin typeface="微软雅黑" panose="020B0503020204020204" pitchFamily="34" charset="-122"/>
                <a:ea typeface="微软雅黑" panose="020B0503020204020204" pitchFamily="34" charset="-122"/>
                <a:cs typeface="宋体" panose="02010600030101010101" pitchFamily="2" charset="-122"/>
              </a:rPr>
              <a:t>考虑到现场施工中存在很多不可预见因素条件的影响，小组成员经过讨论，确定本次活动不仅要达到业主的要求，而且应挑战自身努力达到行业最好水平，</a:t>
            </a:r>
            <a:r>
              <a:rPr lang="zh-CN" altLang="zh-CN" sz="1800" kern="100">
                <a:latin typeface="微软雅黑" panose="020B0503020204020204" pitchFamily="34" charset="-122"/>
                <a:ea typeface="微软雅黑" panose="020B0503020204020204" pitchFamily="34" charset="-122"/>
              </a:rPr>
              <a:t>综合考虑我们决定把</a:t>
            </a:r>
            <a:r>
              <a:rPr lang="zh-CN" altLang="zh-CN" sz="1800" kern="100">
                <a:solidFill>
                  <a:srgbClr val="FF0000"/>
                </a:solidFill>
                <a:latin typeface="微软雅黑" panose="020B0503020204020204" pitchFamily="34" charset="-122"/>
                <a:ea typeface="微软雅黑" panose="020B0503020204020204" pitchFamily="34" charset="-122"/>
              </a:rPr>
              <a:t>目标值设定为</a:t>
            </a:r>
            <a:r>
              <a:rPr lang="en-US" altLang="zh-CN" sz="1800" kern="100">
                <a:solidFill>
                  <a:srgbClr val="FF0000"/>
                </a:solidFill>
                <a:latin typeface="微软雅黑" panose="020B0503020204020204" pitchFamily="34" charset="-122"/>
                <a:ea typeface="微软雅黑" panose="020B0503020204020204" pitchFamily="34" charset="-122"/>
              </a:rPr>
              <a:t>2.5%</a:t>
            </a:r>
            <a:r>
              <a:rPr lang="zh-CN" altLang="en-US" sz="1800" kern="100">
                <a:latin typeface="微软雅黑" panose="020B0503020204020204" charset="-122"/>
                <a:ea typeface="微软雅黑" panose="020B0503020204020204" charset="-122"/>
              </a:rPr>
              <a:t>。</a:t>
            </a:r>
          </a:p>
        </p:txBody>
      </p:sp>
      <p:sp>
        <p:nvSpPr>
          <p:cNvPr id="4" name="文本框 4">
            <a:extLst>
              <a:ext uri="{FF2B5EF4-FFF2-40B4-BE49-F238E27FC236}">
                <a16:creationId xmlns:a16="http://schemas.microsoft.com/office/drawing/2014/main" id="{9A8E5041-7057-EED0-8FAB-6A0FBDA1198D}"/>
              </a:ext>
            </a:extLst>
          </p:cNvPr>
          <p:cNvSpPr txBox="1"/>
          <p:nvPr/>
        </p:nvSpPr>
        <p:spPr>
          <a:xfrm>
            <a:off x="7392144" y="5877272"/>
            <a:ext cx="3638548"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latin typeface="微软雅黑" panose="020B0503020204020204" charset="-122"/>
                <a:ea typeface="微软雅黑" panose="020B0503020204020204" charset="-122"/>
              </a:rPr>
              <a:t>制图：刘铭昊                  日期：</a:t>
            </a:r>
            <a:r>
              <a:rPr lang="en-US" altLang="zh-CN" sz="1200" b="0">
                <a:latin typeface="微软雅黑" panose="020B0503020204020204" charset="-122"/>
                <a:ea typeface="微软雅黑" panose="020B0503020204020204" charset="-122"/>
              </a:rPr>
              <a:t>2023</a:t>
            </a:r>
            <a:r>
              <a:rPr lang="zh-CN" altLang="en-US" sz="1200" b="0">
                <a:latin typeface="微软雅黑" panose="020B0503020204020204" charset="-122"/>
                <a:ea typeface="微软雅黑" panose="020B0503020204020204" charset="-122"/>
              </a:rPr>
              <a:t>年</a:t>
            </a:r>
            <a:r>
              <a:rPr lang="en-US" altLang="zh-CN" sz="1200" b="0">
                <a:latin typeface="微软雅黑" panose="020B0503020204020204" charset="-122"/>
                <a:ea typeface="微软雅黑" panose="020B0503020204020204" charset="-122"/>
              </a:rPr>
              <a:t>05</a:t>
            </a:r>
            <a:r>
              <a:rPr lang="zh-CN" altLang="en-US" sz="1200" b="0">
                <a:latin typeface="微软雅黑" panose="020B0503020204020204" charset="-122"/>
                <a:ea typeface="微软雅黑" panose="020B0503020204020204" charset="-122"/>
              </a:rPr>
              <a:t>月</a:t>
            </a:r>
            <a:r>
              <a:rPr lang="en-US" altLang="zh-CN" sz="1200" b="0">
                <a:latin typeface="微软雅黑" panose="020B0503020204020204" charset="-122"/>
                <a:ea typeface="微软雅黑" panose="020B0503020204020204" charset="-122"/>
              </a:rPr>
              <a:t>10</a:t>
            </a:r>
            <a:r>
              <a:rPr lang="zh-CN" altLang="en-US" sz="1200" b="0">
                <a:latin typeface="微软雅黑" panose="020B0503020204020204" charset="-122"/>
                <a:ea typeface="微软雅黑" panose="020B0503020204020204" charset="-122"/>
              </a:rPr>
              <a:t>日</a:t>
            </a:r>
            <a:endParaRPr lang="zh-CN" altLang="en-US" sz="1200" b="0" dirty="0">
              <a:latin typeface="微软雅黑" panose="020B0503020204020204" charset="-122"/>
              <a:ea typeface="微软雅黑" panose="020B0503020204020204" charset="-122"/>
            </a:endParaRPr>
          </a:p>
        </p:txBody>
      </p:sp>
      <p:sp>
        <p:nvSpPr>
          <p:cNvPr id="6" name="文本框 1">
            <a:extLst>
              <a:ext uri="{FF2B5EF4-FFF2-40B4-BE49-F238E27FC236}">
                <a16:creationId xmlns:a16="http://schemas.microsoft.com/office/drawing/2014/main" id="{D02C2FD6-44F4-B825-1264-226775460C39}"/>
              </a:ext>
            </a:extLst>
          </p:cNvPr>
          <p:cNvSpPr txBox="1"/>
          <p:nvPr/>
        </p:nvSpPr>
        <p:spPr>
          <a:xfrm>
            <a:off x="6233847" y="1464821"/>
            <a:ext cx="4796845" cy="275590"/>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sz="1200" dirty="0">
                <a:latin typeface="微软雅黑" panose="020B0503020204020204" charset="-122"/>
                <a:ea typeface="微软雅黑" panose="020B0503020204020204" charset="-122"/>
              </a:rPr>
              <a:t>图</a:t>
            </a:r>
            <a:r>
              <a:rPr lang="en-US" altLang="zh-CN" sz="1200" dirty="0">
                <a:latin typeface="微软雅黑" panose="020B0503020204020204" charset="-122"/>
                <a:ea typeface="微软雅黑" panose="020B0503020204020204" charset="-122"/>
              </a:rPr>
              <a:t>5-2     </a:t>
            </a:r>
            <a:r>
              <a:rPr lang="zh-CN" sz="1200" dirty="0">
                <a:latin typeface="微软雅黑" panose="020B0503020204020204" charset="-122"/>
                <a:ea typeface="微软雅黑" panose="020B0503020204020204" charset="-122"/>
              </a:rPr>
              <a:t> 目标设定图</a:t>
            </a:r>
            <a:endParaRPr lang="zh-CN" altLang="en-US" sz="1200" dirty="0">
              <a:latin typeface="微软雅黑" panose="020B0503020204020204" charset="-122"/>
              <a:ea typeface="微软雅黑" panose="020B0503020204020204" charset="-122"/>
            </a:endParaRPr>
          </a:p>
        </p:txBody>
      </p:sp>
      <p:sp>
        <p:nvSpPr>
          <p:cNvPr id="7" name="文本框 6">
            <a:extLst>
              <a:ext uri="{FF2B5EF4-FFF2-40B4-BE49-F238E27FC236}">
                <a16:creationId xmlns:a16="http://schemas.microsoft.com/office/drawing/2014/main" id="{AF8C15B6-94AB-8443-4371-D1ABC9602C3D}"/>
              </a:ext>
            </a:extLst>
          </p:cNvPr>
          <p:cNvSpPr txBox="1"/>
          <p:nvPr/>
        </p:nvSpPr>
        <p:spPr>
          <a:xfrm>
            <a:off x="2639616" y="335062"/>
            <a:ext cx="6807200" cy="501650"/>
          </a:xfrm>
          <a:prstGeom prst="rect">
            <a:avLst/>
          </a:prstGeom>
          <a:noFill/>
        </p:spPr>
        <p:txBody>
          <a:bodyPr wrap="square" rtlCol="0">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defTabSz="914400" fontAlgn="auto"/>
            <a:r>
              <a:rPr lang="en-US" altLang="zh-CN" sz="2665" b="1" noProof="1">
                <a:solidFill>
                  <a:srgbClr val="0070C0"/>
                </a:solidFill>
                <a:latin typeface="微软雅黑" panose="020B0503020204020204" charset="-122"/>
                <a:ea typeface="微软雅黑" panose="020B0503020204020204" charset="-122"/>
              </a:rPr>
              <a:t>05</a:t>
            </a:r>
            <a:r>
              <a:rPr lang="zh-CN" altLang="en-US" sz="2665" b="1" noProof="1">
                <a:solidFill>
                  <a:srgbClr val="0070C0"/>
                </a:solidFill>
                <a:latin typeface="微软雅黑" panose="020B0503020204020204" charset="-122"/>
                <a:ea typeface="微软雅黑" panose="020B0503020204020204" charset="-122"/>
              </a:rPr>
              <a:t>设定目标</a:t>
            </a:r>
            <a:endParaRPr lang="en-US" altLang="zh-CN" sz="2665" b="1" noProof="1">
              <a:solidFill>
                <a:srgbClr val="0070C0"/>
              </a:solidFill>
              <a:latin typeface="微软雅黑" panose="020B0503020204020204" charset="-122"/>
              <a:ea typeface="微软雅黑" panose="020B0503020204020204" charset="-122"/>
            </a:endParaRPr>
          </a:p>
        </p:txBody>
      </p:sp>
      <p:graphicFrame>
        <p:nvGraphicFramePr>
          <p:cNvPr id="8" name="图表 7">
            <a:extLst>
              <a:ext uri="{FF2B5EF4-FFF2-40B4-BE49-F238E27FC236}">
                <a16:creationId xmlns:a16="http://schemas.microsoft.com/office/drawing/2014/main" id="{5149270E-C158-50F6-B902-8CD2381EFDF6}"/>
              </a:ext>
            </a:extLst>
          </p:cNvPr>
          <p:cNvGraphicFramePr/>
          <p:nvPr>
            <p:extLst>
              <p:ext uri="{D42A27DB-BD31-4B8C-83A1-F6EECF244321}">
                <p14:modId xmlns:p14="http://schemas.microsoft.com/office/powerpoint/2010/main" val="685025198"/>
              </p:ext>
            </p:extLst>
          </p:nvPr>
        </p:nvGraphicFramePr>
        <p:xfrm>
          <a:off x="6566083" y="1833318"/>
          <a:ext cx="4692444" cy="3951047"/>
        </p:xfrm>
        <a:graphic>
          <a:graphicData uri="http://schemas.openxmlformats.org/drawingml/2006/chart">
            <c:chart xmlns:c="http://schemas.openxmlformats.org/drawingml/2006/chart" xmlns:r="http://schemas.openxmlformats.org/officeDocument/2006/relationships" r:id="rId2"/>
          </a:graphicData>
        </a:graphic>
      </p:graphicFrame>
      <p:sp>
        <p:nvSpPr>
          <p:cNvPr id="5" name="文本框 2">
            <a:extLst>
              <a:ext uri="{FF2B5EF4-FFF2-40B4-BE49-F238E27FC236}">
                <a16:creationId xmlns:a16="http://schemas.microsoft.com/office/drawing/2014/main" id="{2AF628B0-A6E9-FBCA-70D7-FC69FE1550BA}"/>
              </a:ext>
            </a:extLst>
          </p:cNvPr>
          <p:cNvSpPr txBox="1"/>
          <p:nvPr/>
        </p:nvSpPr>
        <p:spPr>
          <a:xfrm>
            <a:off x="627010" y="1513902"/>
            <a:ext cx="5080000" cy="276999"/>
          </a:xfrm>
          <a:prstGeom prst="rect">
            <a:avLst/>
          </a:prstGeom>
          <a:noFill/>
          <a:ln w="9525">
            <a:noFill/>
          </a:ln>
        </p:spPr>
        <p:txBody>
          <a:bodyPr>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a:latin typeface="微软雅黑" panose="020B0503020204020204" charset="-122"/>
                <a:ea typeface="微软雅黑" panose="020B0503020204020204" charset="-122"/>
              </a:rPr>
              <a:t>表</a:t>
            </a:r>
            <a:r>
              <a:rPr lang="en-US" altLang="zh-CN" sz="1200">
                <a:latin typeface="微软雅黑" panose="020B0503020204020204" charset="-122"/>
                <a:ea typeface="微软雅黑" panose="020B0503020204020204" charset="-122"/>
              </a:rPr>
              <a:t>5-4  </a:t>
            </a:r>
            <a:r>
              <a:rPr lang="zh-CN" altLang="en-US" sz="1200">
                <a:latin typeface="微软雅黑" panose="020B0503020204020204" charset="-122"/>
                <a:ea typeface="微软雅黑" panose="020B0503020204020204" charset="-122"/>
              </a:rPr>
              <a:t>小组成员症结解决程度分析</a:t>
            </a:r>
            <a:endParaRPr lang="zh-CN" altLang="en-US" sz="1200" dirty="0">
              <a:latin typeface="微软雅黑" panose="020B0503020204020204" charset="-122"/>
              <a:ea typeface="微软雅黑" panose="020B0503020204020204" charset="-122"/>
            </a:endParaRPr>
          </a:p>
        </p:txBody>
      </p:sp>
      <p:graphicFrame>
        <p:nvGraphicFramePr>
          <p:cNvPr id="9" name="表格 8">
            <a:extLst>
              <a:ext uri="{FF2B5EF4-FFF2-40B4-BE49-F238E27FC236}">
                <a16:creationId xmlns:a16="http://schemas.microsoft.com/office/drawing/2014/main" id="{D8444594-4A29-46A4-D276-0BB80577F902}"/>
              </a:ext>
            </a:extLst>
          </p:cNvPr>
          <p:cNvGraphicFramePr>
            <a:graphicFrameLocks noGrp="1"/>
          </p:cNvGraphicFramePr>
          <p:nvPr>
            <p:extLst>
              <p:ext uri="{D42A27DB-BD31-4B8C-83A1-F6EECF244321}">
                <p14:modId xmlns:p14="http://schemas.microsoft.com/office/powerpoint/2010/main" val="1356072988"/>
              </p:ext>
            </p:extLst>
          </p:nvPr>
        </p:nvGraphicFramePr>
        <p:xfrm>
          <a:off x="479375" y="1833318"/>
          <a:ext cx="5472609" cy="1384809"/>
        </p:xfrm>
        <a:graphic>
          <a:graphicData uri="http://schemas.openxmlformats.org/drawingml/2006/table">
            <a:tbl>
              <a:tblPr firstRow="1" firstCol="1" bandRow="1"/>
              <a:tblGrid>
                <a:gridCol w="801829">
                  <a:extLst>
                    <a:ext uri="{9D8B030D-6E8A-4147-A177-3AD203B41FA5}">
                      <a16:colId xmlns:a16="http://schemas.microsoft.com/office/drawing/2014/main" val="2911815560"/>
                    </a:ext>
                  </a:extLst>
                </a:gridCol>
                <a:gridCol w="3178252">
                  <a:extLst>
                    <a:ext uri="{9D8B030D-6E8A-4147-A177-3AD203B41FA5}">
                      <a16:colId xmlns:a16="http://schemas.microsoft.com/office/drawing/2014/main" val="4236864069"/>
                    </a:ext>
                  </a:extLst>
                </a:gridCol>
                <a:gridCol w="1492528">
                  <a:extLst>
                    <a:ext uri="{9D8B030D-6E8A-4147-A177-3AD203B41FA5}">
                      <a16:colId xmlns:a16="http://schemas.microsoft.com/office/drawing/2014/main" val="3570093985"/>
                    </a:ext>
                  </a:extLst>
                </a:gridCol>
              </a:tblGrid>
              <a:tr h="461603">
                <a:tc>
                  <a:txBody>
                    <a:bodyPr/>
                    <a:lstStyle/>
                    <a:p>
                      <a:pPr algn="ctr"/>
                      <a:r>
                        <a:rPr lang="zh-CN" sz="1400" b="1" kern="100" dirty="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序号</a:t>
                      </a:r>
                      <a:endParaRPr lang="zh-CN" sz="1400" kern="100" dirty="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zh-CN" altLang="en-US"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类别</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zh-CN" altLang="en-US"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症结解决程度</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extLst>
                  <a:ext uri="{0D108BD9-81ED-4DB2-BD59-A6C34878D82A}">
                    <a16:rowId xmlns:a16="http://schemas.microsoft.com/office/drawing/2014/main" val="175454556"/>
                  </a:ext>
                </a:extLst>
              </a:tr>
              <a:tr h="461603">
                <a:tc>
                  <a:txBody>
                    <a:bodyPr/>
                    <a:lstStyle/>
                    <a:p>
                      <a:pPr algn="ctr"/>
                      <a:r>
                        <a:rPr lang="en-US" sz="1400" b="0" kern="100">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1</a:t>
                      </a:r>
                      <a:endParaRPr lang="zh-CN" sz="1400" b="0" kern="100">
                        <a:solidFill>
                          <a:schemeClr val="tx1"/>
                        </a:solidFill>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zh-CN" altLang="en-US" sz="1400" b="0" kern="100">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小组往年症结解决程度</a:t>
                      </a:r>
                      <a:endParaRPr lang="zh-CN" sz="1400" b="0" kern="100" dirty="0">
                        <a:solidFill>
                          <a:schemeClr val="tx1"/>
                        </a:solidFill>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en-US" sz="1400" b="0" kern="100">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75.7%</a:t>
                      </a:r>
                      <a:endParaRPr lang="zh-CN" sz="1400" b="0" kern="100">
                        <a:solidFill>
                          <a:schemeClr val="tx1"/>
                        </a:solidFill>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extLst>
                  <a:ext uri="{0D108BD9-81ED-4DB2-BD59-A6C34878D82A}">
                    <a16:rowId xmlns:a16="http://schemas.microsoft.com/office/drawing/2014/main" val="246318990"/>
                  </a:ext>
                </a:extLst>
              </a:tr>
              <a:tr h="461603">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zh-CN" alt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对比组织同类型症结优秀项目解决程度</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80%</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extLst>
                  <a:ext uri="{0D108BD9-81ED-4DB2-BD59-A6C34878D82A}">
                    <a16:rowId xmlns:a16="http://schemas.microsoft.com/office/drawing/2014/main" val="1066474076"/>
                  </a:ext>
                </a:extLst>
              </a:tr>
            </a:tbl>
          </a:graphicData>
        </a:graphic>
      </p:graphicFrame>
      <p:sp>
        <p:nvSpPr>
          <p:cNvPr id="10" name="文本框 5">
            <a:extLst>
              <a:ext uri="{FF2B5EF4-FFF2-40B4-BE49-F238E27FC236}">
                <a16:creationId xmlns:a16="http://schemas.microsoft.com/office/drawing/2014/main" id="{798D13D3-36D3-C819-3753-A51291CC2233}"/>
              </a:ext>
            </a:extLst>
          </p:cNvPr>
          <p:cNvSpPr txBox="1"/>
          <p:nvPr/>
        </p:nvSpPr>
        <p:spPr>
          <a:xfrm>
            <a:off x="1166949" y="3281203"/>
            <a:ext cx="4458970"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latin typeface="微软雅黑" panose="020B0503020204020204" charset="-122"/>
                <a:ea typeface="微软雅黑" panose="020B0503020204020204" charset="-122"/>
              </a:rPr>
              <a:t>制表：刘铭昊                                 日期：</a:t>
            </a:r>
            <a:r>
              <a:rPr lang="en-US" altLang="zh-CN" sz="1200" b="0">
                <a:latin typeface="微软雅黑" panose="020B0503020204020204" charset="-122"/>
                <a:ea typeface="微软雅黑" panose="020B0503020204020204" charset="-122"/>
              </a:rPr>
              <a:t>2023</a:t>
            </a:r>
            <a:r>
              <a:rPr lang="zh-CN" altLang="en-US" sz="1200" b="0">
                <a:latin typeface="微软雅黑" panose="020B0503020204020204" charset="-122"/>
                <a:ea typeface="微软雅黑" panose="020B0503020204020204" charset="-122"/>
              </a:rPr>
              <a:t>年</a:t>
            </a:r>
            <a:r>
              <a:rPr lang="en-US" altLang="zh-CN" sz="1200" b="0">
                <a:latin typeface="微软雅黑" panose="020B0503020204020204" charset="-122"/>
                <a:ea typeface="微软雅黑" panose="020B0503020204020204" charset="-122"/>
              </a:rPr>
              <a:t>05</a:t>
            </a:r>
            <a:r>
              <a:rPr lang="zh-CN" altLang="en-US" sz="1200" b="0">
                <a:latin typeface="微软雅黑" panose="020B0503020204020204" charset="-122"/>
                <a:ea typeface="微软雅黑" panose="020B0503020204020204" charset="-122"/>
              </a:rPr>
              <a:t>月</a:t>
            </a:r>
            <a:r>
              <a:rPr lang="en-US" altLang="zh-CN" sz="1200" b="0">
                <a:latin typeface="微软雅黑" panose="020B0503020204020204" charset="-122"/>
                <a:ea typeface="微软雅黑" panose="020B0503020204020204" charset="-122"/>
              </a:rPr>
              <a:t>10</a:t>
            </a:r>
            <a:r>
              <a:rPr lang="zh-CN" altLang="en-US" sz="1200" b="0">
                <a:latin typeface="微软雅黑" panose="020B0503020204020204" charset="-122"/>
                <a:ea typeface="微软雅黑" panose="020B0503020204020204" charset="-122"/>
              </a:rPr>
              <a:t>日</a:t>
            </a:r>
            <a:endParaRPr lang="zh-CN" altLang="en-US" sz="1200" b="0" dirty="0">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188614670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D22F6-6C95-731A-385A-41F3F08347B2}"/>
            </a:ext>
          </a:extLst>
        </p:cNvPr>
        <p:cNvGrpSpPr/>
        <p:nvPr/>
      </p:nvGrpSpPr>
      <p:grpSpPr>
        <a:xfrm>
          <a:off x="0" y="0"/>
          <a:ext cx="0" cy="0"/>
          <a:chOff x="0" y="0"/>
          <a:chExt cx="0" cy="0"/>
        </a:xfrm>
      </p:grpSpPr>
      <p:sp>
        <p:nvSpPr>
          <p:cNvPr id="67" name="圆角矩形 66">
            <a:extLst>
              <a:ext uri="{FF2B5EF4-FFF2-40B4-BE49-F238E27FC236}">
                <a16:creationId xmlns:a16="http://schemas.microsoft.com/office/drawing/2014/main" id="{3299223C-A1CE-AE5C-86C9-AE10D0BBCF9F}"/>
              </a:ext>
            </a:extLst>
          </p:cNvPr>
          <p:cNvSpPr/>
          <p:nvPr>
            <p:custDataLst>
              <p:tags r:id="rId1"/>
            </p:custDataLst>
          </p:nvPr>
        </p:nvSpPr>
        <p:spPr>
          <a:xfrm>
            <a:off x="7832679" y="1582077"/>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7</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68" name="组合 67">
            <a:extLst>
              <a:ext uri="{FF2B5EF4-FFF2-40B4-BE49-F238E27FC236}">
                <a16:creationId xmlns:a16="http://schemas.microsoft.com/office/drawing/2014/main" id="{F7FAE3F7-6DA5-A4AB-909C-9D2DD40D3EF7}"/>
              </a:ext>
            </a:extLst>
          </p:cNvPr>
          <p:cNvGrpSpPr/>
          <p:nvPr>
            <p:custDataLst>
              <p:tags r:id="rId2"/>
            </p:custDataLst>
          </p:nvPr>
        </p:nvGrpSpPr>
        <p:grpSpPr>
          <a:xfrm>
            <a:off x="8603615" y="1581785"/>
            <a:ext cx="2616200" cy="463173"/>
            <a:chOff x="6339097" y="1573726"/>
            <a:chExt cx="3744416" cy="530390"/>
          </a:xfrm>
          <a:solidFill>
            <a:srgbClr val="0070C0"/>
          </a:solidFill>
        </p:grpSpPr>
        <p:sp>
          <p:nvSpPr>
            <p:cNvPr id="69" name="圆角矩形 68">
              <a:extLst>
                <a:ext uri="{FF2B5EF4-FFF2-40B4-BE49-F238E27FC236}">
                  <a16:creationId xmlns:a16="http://schemas.microsoft.com/office/drawing/2014/main" id="{AD8C2D8A-7202-9A35-D3C0-EA85A4CF1953}"/>
                </a:ext>
              </a:extLst>
            </p:cNvPr>
            <p:cNvSpPr/>
            <p:nvPr>
              <p:custDataLst>
                <p:tags r:id="rId48"/>
              </p:custDataLst>
            </p:nvPr>
          </p:nvSpPr>
          <p:spPr>
            <a:xfrm>
              <a:off x="6339097" y="1573726"/>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70" name="矩形 69">
              <a:extLst>
                <a:ext uri="{FF2B5EF4-FFF2-40B4-BE49-F238E27FC236}">
                  <a16:creationId xmlns:a16="http://schemas.microsoft.com/office/drawing/2014/main" id="{FED8CC67-084F-2587-5D4F-E90C31766303}"/>
                </a:ext>
              </a:extLst>
            </p:cNvPr>
            <p:cNvSpPr/>
            <p:nvPr>
              <p:custDataLst>
                <p:tags r:id="rId49"/>
              </p:custDataLst>
            </p:nvPr>
          </p:nvSpPr>
          <p:spPr>
            <a:xfrm>
              <a:off x="6723350" y="1614014"/>
              <a:ext cx="2653075" cy="490102"/>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确定主要原因</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71" name="圆角矩形 70">
            <a:extLst>
              <a:ext uri="{FF2B5EF4-FFF2-40B4-BE49-F238E27FC236}">
                <a16:creationId xmlns:a16="http://schemas.microsoft.com/office/drawing/2014/main" id="{BD900113-850A-4388-02EF-933D604D50E7}"/>
              </a:ext>
            </a:extLst>
          </p:cNvPr>
          <p:cNvSpPr/>
          <p:nvPr>
            <p:custDataLst>
              <p:tags r:id="rId3"/>
            </p:custDataLst>
          </p:nvPr>
        </p:nvSpPr>
        <p:spPr>
          <a:xfrm>
            <a:off x="7832679" y="2313439"/>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8</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72" name="组合 71">
            <a:extLst>
              <a:ext uri="{FF2B5EF4-FFF2-40B4-BE49-F238E27FC236}">
                <a16:creationId xmlns:a16="http://schemas.microsoft.com/office/drawing/2014/main" id="{DE8AF98E-CB6F-ECB2-9497-74EE0425999B}"/>
              </a:ext>
            </a:extLst>
          </p:cNvPr>
          <p:cNvGrpSpPr/>
          <p:nvPr>
            <p:custDataLst>
              <p:tags r:id="rId4"/>
            </p:custDataLst>
          </p:nvPr>
        </p:nvGrpSpPr>
        <p:grpSpPr>
          <a:xfrm>
            <a:off x="8582660" y="2313305"/>
            <a:ext cx="2622550" cy="463173"/>
            <a:chOff x="6315199" y="2410178"/>
            <a:chExt cx="3744416" cy="530390"/>
          </a:xfrm>
          <a:solidFill>
            <a:srgbClr val="0070C0"/>
          </a:solidFill>
        </p:grpSpPr>
        <p:sp>
          <p:nvSpPr>
            <p:cNvPr id="73" name="圆角矩形 72">
              <a:extLst>
                <a:ext uri="{FF2B5EF4-FFF2-40B4-BE49-F238E27FC236}">
                  <a16:creationId xmlns:a16="http://schemas.microsoft.com/office/drawing/2014/main" id="{ACAF065B-3290-00B7-9243-762379E3A789}"/>
                </a:ext>
              </a:extLst>
            </p:cNvPr>
            <p:cNvSpPr/>
            <p:nvPr>
              <p:custDataLst>
                <p:tags r:id="rId46"/>
              </p:custDataLst>
            </p:nvPr>
          </p:nvSpPr>
          <p:spPr>
            <a:xfrm>
              <a:off x="6315199" y="2410178"/>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74" name="矩形 73">
              <a:extLst>
                <a:ext uri="{FF2B5EF4-FFF2-40B4-BE49-F238E27FC236}">
                  <a16:creationId xmlns:a16="http://schemas.microsoft.com/office/drawing/2014/main" id="{3A696C74-CE12-64EB-8D4F-AEEA524063ED}"/>
                </a:ext>
              </a:extLst>
            </p:cNvPr>
            <p:cNvSpPr/>
            <p:nvPr>
              <p:custDataLst>
                <p:tags r:id="rId47"/>
              </p:custDataLst>
            </p:nvPr>
          </p:nvSpPr>
          <p:spPr>
            <a:xfrm>
              <a:off x="6747248" y="2450466"/>
              <a:ext cx="2653075" cy="490102"/>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制定对策</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75" name="圆角矩形 74">
            <a:extLst>
              <a:ext uri="{FF2B5EF4-FFF2-40B4-BE49-F238E27FC236}">
                <a16:creationId xmlns:a16="http://schemas.microsoft.com/office/drawing/2014/main" id="{FD8B3500-88D1-73F1-05EE-6D0D1BBFC5C5}"/>
              </a:ext>
            </a:extLst>
          </p:cNvPr>
          <p:cNvSpPr/>
          <p:nvPr>
            <p:custDataLst>
              <p:tags r:id="rId5"/>
            </p:custDataLst>
          </p:nvPr>
        </p:nvSpPr>
        <p:spPr>
          <a:xfrm>
            <a:off x="7832679" y="3087997"/>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9</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76" name="组合 75">
            <a:extLst>
              <a:ext uri="{FF2B5EF4-FFF2-40B4-BE49-F238E27FC236}">
                <a16:creationId xmlns:a16="http://schemas.microsoft.com/office/drawing/2014/main" id="{704151D9-1451-F7D1-56C4-2AFA3009BA5E}"/>
              </a:ext>
            </a:extLst>
          </p:cNvPr>
          <p:cNvGrpSpPr/>
          <p:nvPr>
            <p:custDataLst>
              <p:tags r:id="rId6"/>
            </p:custDataLst>
          </p:nvPr>
        </p:nvGrpSpPr>
        <p:grpSpPr>
          <a:xfrm>
            <a:off x="8603615" y="3088005"/>
            <a:ext cx="2600325" cy="463173"/>
            <a:chOff x="6339097" y="3296031"/>
            <a:chExt cx="3744416" cy="530390"/>
          </a:xfrm>
          <a:solidFill>
            <a:srgbClr val="0070C0"/>
          </a:solidFill>
        </p:grpSpPr>
        <p:sp>
          <p:nvSpPr>
            <p:cNvPr id="77" name="圆角矩形 76">
              <a:extLst>
                <a:ext uri="{FF2B5EF4-FFF2-40B4-BE49-F238E27FC236}">
                  <a16:creationId xmlns:a16="http://schemas.microsoft.com/office/drawing/2014/main" id="{2744161B-75DD-6131-80F8-71032C5DBD4F}"/>
                </a:ext>
              </a:extLst>
            </p:cNvPr>
            <p:cNvSpPr/>
            <p:nvPr>
              <p:custDataLst>
                <p:tags r:id="rId44"/>
              </p:custDataLst>
            </p:nvPr>
          </p:nvSpPr>
          <p:spPr>
            <a:xfrm>
              <a:off x="6339097" y="3296031"/>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78" name="矩形 77">
              <a:extLst>
                <a:ext uri="{FF2B5EF4-FFF2-40B4-BE49-F238E27FC236}">
                  <a16:creationId xmlns:a16="http://schemas.microsoft.com/office/drawing/2014/main" id="{A288DE89-1FEC-7A7B-8BB5-62CFD6637BF3}"/>
                </a:ext>
              </a:extLst>
            </p:cNvPr>
            <p:cNvSpPr/>
            <p:nvPr>
              <p:custDataLst>
                <p:tags r:id="rId45"/>
              </p:custDataLst>
            </p:nvPr>
          </p:nvSpPr>
          <p:spPr>
            <a:xfrm>
              <a:off x="6723349" y="3336319"/>
              <a:ext cx="3335467" cy="490102"/>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对策实施</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79" name="圆角矩形 78">
            <a:extLst>
              <a:ext uri="{FF2B5EF4-FFF2-40B4-BE49-F238E27FC236}">
                <a16:creationId xmlns:a16="http://schemas.microsoft.com/office/drawing/2014/main" id="{B57ED3BF-135F-881D-F3EF-8BA9C6D427E9}"/>
              </a:ext>
            </a:extLst>
          </p:cNvPr>
          <p:cNvSpPr/>
          <p:nvPr>
            <p:custDataLst>
              <p:tags r:id="rId7"/>
            </p:custDataLst>
          </p:nvPr>
        </p:nvSpPr>
        <p:spPr>
          <a:xfrm>
            <a:off x="7679690" y="3789045"/>
            <a:ext cx="837565" cy="4470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10</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80" name="组合 79">
            <a:extLst>
              <a:ext uri="{FF2B5EF4-FFF2-40B4-BE49-F238E27FC236}">
                <a16:creationId xmlns:a16="http://schemas.microsoft.com/office/drawing/2014/main" id="{12825908-22B9-4D22-1C50-E512ECAB0B47}"/>
              </a:ext>
            </a:extLst>
          </p:cNvPr>
          <p:cNvGrpSpPr/>
          <p:nvPr>
            <p:custDataLst>
              <p:tags r:id="rId8"/>
            </p:custDataLst>
          </p:nvPr>
        </p:nvGrpSpPr>
        <p:grpSpPr>
          <a:xfrm>
            <a:off x="8603615" y="3789680"/>
            <a:ext cx="2616200" cy="463781"/>
            <a:chOff x="6339097" y="4180903"/>
            <a:chExt cx="3744416" cy="531018"/>
          </a:xfrm>
          <a:solidFill>
            <a:srgbClr val="0070C0"/>
          </a:solidFill>
        </p:grpSpPr>
        <p:sp>
          <p:nvSpPr>
            <p:cNvPr id="81" name="圆角矩形 80">
              <a:extLst>
                <a:ext uri="{FF2B5EF4-FFF2-40B4-BE49-F238E27FC236}">
                  <a16:creationId xmlns:a16="http://schemas.microsoft.com/office/drawing/2014/main" id="{0B173B2F-F9C5-6B68-132C-683459978903}"/>
                </a:ext>
              </a:extLst>
            </p:cNvPr>
            <p:cNvSpPr/>
            <p:nvPr>
              <p:custDataLst>
                <p:tags r:id="rId42"/>
              </p:custDataLst>
            </p:nvPr>
          </p:nvSpPr>
          <p:spPr>
            <a:xfrm>
              <a:off x="6339097" y="418090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82" name="矩形 81">
              <a:extLst>
                <a:ext uri="{FF2B5EF4-FFF2-40B4-BE49-F238E27FC236}">
                  <a16:creationId xmlns:a16="http://schemas.microsoft.com/office/drawing/2014/main" id="{C5D7E171-F69A-5D25-1F60-B90728CDE6F5}"/>
                </a:ext>
              </a:extLst>
            </p:cNvPr>
            <p:cNvSpPr/>
            <p:nvPr>
              <p:custDataLst>
                <p:tags r:id="rId43"/>
              </p:custDataLst>
            </p:nvPr>
          </p:nvSpPr>
          <p:spPr>
            <a:xfrm>
              <a:off x="6723349" y="4221882"/>
              <a:ext cx="3360164" cy="490039"/>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效果检查</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83" name="圆角矩形 82">
            <a:extLst>
              <a:ext uri="{FF2B5EF4-FFF2-40B4-BE49-F238E27FC236}">
                <a16:creationId xmlns:a16="http://schemas.microsoft.com/office/drawing/2014/main" id="{6B3001A2-2B94-97FA-DF5A-7377AD56C171}"/>
              </a:ext>
            </a:extLst>
          </p:cNvPr>
          <p:cNvSpPr/>
          <p:nvPr>
            <p:custDataLst>
              <p:tags r:id="rId9"/>
            </p:custDataLst>
          </p:nvPr>
        </p:nvSpPr>
        <p:spPr>
          <a:xfrm>
            <a:off x="7649210" y="4556125"/>
            <a:ext cx="868045" cy="4470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11</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84" name="组合 83">
            <a:extLst>
              <a:ext uri="{FF2B5EF4-FFF2-40B4-BE49-F238E27FC236}">
                <a16:creationId xmlns:a16="http://schemas.microsoft.com/office/drawing/2014/main" id="{8DBDF277-60CA-F356-CEBD-47409C4AD818}"/>
              </a:ext>
            </a:extLst>
          </p:cNvPr>
          <p:cNvGrpSpPr/>
          <p:nvPr>
            <p:custDataLst>
              <p:tags r:id="rId10"/>
            </p:custDataLst>
          </p:nvPr>
        </p:nvGrpSpPr>
        <p:grpSpPr>
          <a:xfrm>
            <a:off x="8603615" y="4556125"/>
            <a:ext cx="2600960" cy="452889"/>
            <a:chOff x="6339097" y="5057483"/>
            <a:chExt cx="3744416" cy="518298"/>
          </a:xfrm>
          <a:solidFill>
            <a:srgbClr val="0070C0"/>
          </a:solidFill>
        </p:grpSpPr>
        <p:sp>
          <p:nvSpPr>
            <p:cNvPr id="85" name="圆角矩形 84">
              <a:extLst>
                <a:ext uri="{FF2B5EF4-FFF2-40B4-BE49-F238E27FC236}">
                  <a16:creationId xmlns:a16="http://schemas.microsoft.com/office/drawing/2014/main" id="{2D94F499-102E-BDF8-6174-8C81DAF40893}"/>
                </a:ext>
              </a:extLst>
            </p:cNvPr>
            <p:cNvSpPr/>
            <p:nvPr>
              <p:custDataLst>
                <p:tags r:id="rId40"/>
              </p:custDataLst>
            </p:nvPr>
          </p:nvSpPr>
          <p:spPr>
            <a:xfrm>
              <a:off x="6339097" y="505748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86" name="矩形 85">
              <a:extLst>
                <a:ext uri="{FF2B5EF4-FFF2-40B4-BE49-F238E27FC236}">
                  <a16:creationId xmlns:a16="http://schemas.microsoft.com/office/drawing/2014/main" id="{E7AECAB3-E416-6ACD-25DA-B3690E43BDCB}"/>
                </a:ext>
              </a:extLst>
            </p:cNvPr>
            <p:cNvSpPr/>
            <p:nvPr>
              <p:custDataLst>
                <p:tags r:id="rId41"/>
              </p:custDataLst>
            </p:nvPr>
          </p:nvSpPr>
          <p:spPr>
            <a:xfrm>
              <a:off x="6723478" y="5085978"/>
              <a:ext cx="2736174" cy="489803"/>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制定巩固措施</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87" name="TextBox 86">
            <a:extLst>
              <a:ext uri="{FF2B5EF4-FFF2-40B4-BE49-F238E27FC236}">
                <a16:creationId xmlns:a16="http://schemas.microsoft.com/office/drawing/2014/main" id="{8D3F8963-80EF-C96F-35AF-3D34EA7482FF}"/>
              </a:ext>
            </a:extLst>
          </p:cNvPr>
          <p:cNvSpPr txBox="1"/>
          <p:nvPr/>
        </p:nvSpPr>
        <p:spPr>
          <a:xfrm>
            <a:off x="338359" y="2219563"/>
            <a:ext cx="2805024" cy="1351280"/>
          </a:xfrm>
          <a:prstGeom prst="rect">
            <a:avLst/>
          </a:prstGeom>
          <a:noFill/>
        </p:spPr>
        <p:txBody>
          <a:bodyPr wrap="square" lIns="121816" tIns="60906" rIns="121816" bIns="60906">
            <a:spAutoFit/>
          </a:bodyPr>
          <a:lstStyle/>
          <a:p>
            <a:pPr algn="ctr">
              <a:defRPr/>
            </a:pPr>
            <a:r>
              <a:rPr lang="zh-CN" altLang="en-US" sz="4800" b="1" spc="200">
                <a:solidFill>
                  <a:schemeClr val="bg1"/>
                </a:solidFill>
                <a:latin typeface="微软雅黑" panose="020B0503020204020204" charset="-122"/>
                <a:ea typeface="微软雅黑" panose="020B0503020204020204" charset="-122"/>
              </a:rPr>
              <a:t>目录 </a:t>
            </a:r>
            <a:endParaRPr lang="en-US" altLang="zh-CN" sz="4800" b="1" spc="200">
              <a:solidFill>
                <a:schemeClr val="bg1"/>
              </a:solidFill>
              <a:latin typeface="微软雅黑" panose="020B0503020204020204" charset="-122"/>
              <a:ea typeface="微软雅黑" panose="020B0503020204020204" charset="-122"/>
            </a:endParaRPr>
          </a:p>
          <a:p>
            <a:pPr algn="r">
              <a:defRPr/>
            </a:pPr>
            <a:r>
              <a:rPr lang="en-US" altLang="zh-CN" sz="3200" b="1" spc="200">
                <a:solidFill>
                  <a:schemeClr val="bg1"/>
                </a:solidFill>
                <a:latin typeface="微软雅黑" panose="020B0503020204020204" charset="-122"/>
                <a:ea typeface="微软雅黑" panose="020B0503020204020204" charset="-122"/>
              </a:rPr>
              <a:t>CONTENTS</a:t>
            </a:r>
            <a:endParaRPr lang="zh-CN" altLang="en-US" sz="3200" b="1" spc="200">
              <a:solidFill>
                <a:schemeClr val="bg1"/>
              </a:solidFill>
              <a:latin typeface="微软雅黑" panose="020B0503020204020204" charset="-122"/>
              <a:ea typeface="微软雅黑" panose="020B0503020204020204" charset="-122"/>
            </a:endParaRPr>
          </a:p>
        </p:txBody>
      </p:sp>
      <p:sp>
        <p:nvSpPr>
          <p:cNvPr id="3" name="椭圆 2">
            <a:extLst>
              <a:ext uri="{FF2B5EF4-FFF2-40B4-BE49-F238E27FC236}">
                <a16:creationId xmlns:a16="http://schemas.microsoft.com/office/drawing/2014/main" id="{16229C77-A359-8119-DE1B-55A9DB3510CB}"/>
              </a:ext>
            </a:extLst>
          </p:cNvPr>
          <p:cNvSpPr/>
          <p:nvPr>
            <p:custDataLst>
              <p:tags r:id="rId11"/>
            </p:custDataLst>
          </p:nvPr>
        </p:nvSpPr>
        <p:spPr bwMode="auto">
          <a:xfrm>
            <a:off x="406718" y="2259330"/>
            <a:ext cx="1920875" cy="1890713"/>
          </a:xfrm>
          <a:prstGeom prst="ellipse">
            <a:avLst/>
          </a:pr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r>
              <a:rPr lang="zh-CN" altLang="en-US" sz="4265" b="1" strike="noStrike" noProof="1">
                <a:solidFill>
                  <a:srgbClr val="0070C0"/>
                </a:solidFill>
                <a:latin typeface="微软雅黑" panose="020B0503020204020204" charset="-122"/>
                <a:ea typeface="微软雅黑" panose="020B0503020204020204" charset="-122"/>
                <a:cs typeface="+mn-ea"/>
                <a:sym typeface="+mn-lt"/>
              </a:rPr>
              <a:t>目录</a:t>
            </a:r>
          </a:p>
        </p:txBody>
      </p:sp>
      <p:sp>
        <p:nvSpPr>
          <p:cNvPr id="4" name="圆角矩形 3">
            <a:extLst>
              <a:ext uri="{FF2B5EF4-FFF2-40B4-BE49-F238E27FC236}">
                <a16:creationId xmlns:a16="http://schemas.microsoft.com/office/drawing/2014/main" id="{2FB55DB7-89B3-2E80-7471-6898E5F26A05}"/>
              </a:ext>
            </a:extLst>
          </p:cNvPr>
          <p:cNvSpPr/>
          <p:nvPr>
            <p:custDataLst>
              <p:tags r:id="rId12"/>
            </p:custDataLst>
          </p:nvPr>
        </p:nvSpPr>
        <p:spPr>
          <a:xfrm>
            <a:off x="7644130" y="5255260"/>
            <a:ext cx="882015" cy="4470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12</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5" name="组合 4">
            <a:extLst>
              <a:ext uri="{FF2B5EF4-FFF2-40B4-BE49-F238E27FC236}">
                <a16:creationId xmlns:a16="http://schemas.microsoft.com/office/drawing/2014/main" id="{034ED0DB-B77C-E662-7817-42E4B1244C7B}"/>
              </a:ext>
            </a:extLst>
          </p:cNvPr>
          <p:cNvGrpSpPr/>
          <p:nvPr>
            <p:custDataLst>
              <p:tags r:id="rId13"/>
            </p:custDataLst>
          </p:nvPr>
        </p:nvGrpSpPr>
        <p:grpSpPr>
          <a:xfrm>
            <a:off x="8622665" y="5204460"/>
            <a:ext cx="2690495" cy="452755"/>
            <a:chOff x="6339097" y="5057483"/>
            <a:chExt cx="3744416" cy="518492"/>
          </a:xfrm>
          <a:solidFill>
            <a:srgbClr val="0070C0"/>
          </a:solidFill>
        </p:grpSpPr>
        <p:sp>
          <p:nvSpPr>
            <p:cNvPr id="6" name="圆角矩形 5">
              <a:extLst>
                <a:ext uri="{FF2B5EF4-FFF2-40B4-BE49-F238E27FC236}">
                  <a16:creationId xmlns:a16="http://schemas.microsoft.com/office/drawing/2014/main" id="{120C602E-9EB0-9B30-8ED1-5BFA8E09D2CC}"/>
                </a:ext>
              </a:extLst>
            </p:cNvPr>
            <p:cNvSpPr/>
            <p:nvPr>
              <p:custDataLst>
                <p:tags r:id="rId38"/>
              </p:custDataLst>
            </p:nvPr>
          </p:nvSpPr>
          <p:spPr>
            <a:xfrm>
              <a:off x="6339097" y="505748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7" name="矩形 6">
              <a:extLst>
                <a:ext uri="{FF2B5EF4-FFF2-40B4-BE49-F238E27FC236}">
                  <a16:creationId xmlns:a16="http://schemas.microsoft.com/office/drawing/2014/main" id="{F2FEA911-D68A-B96A-629D-61AFDBEF3E6E}"/>
                </a:ext>
              </a:extLst>
            </p:cNvPr>
            <p:cNvSpPr/>
            <p:nvPr>
              <p:custDataLst>
                <p:tags r:id="rId39"/>
              </p:custDataLst>
            </p:nvPr>
          </p:nvSpPr>
          <p:spPr>
            <a:xfrm>
              <a:off x="6430122" y="5085844"/>
              <a:ext cx="3519062" cy="490131"/>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总结和下一步打算</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8" name="圆角矩形 7">
            <a:extLst>
              <a:ext uri="{FF2B5EF4-FFF2-40B4-BE49-F238E27FC236}">
                <a16:creationId xmlns:a16="http://schemas.microsoft.com/office/drawing/2014/main" id="{E8D31BC0-9729-68E5-0426-05788742641D}"/>
              </a:ext>
            </a:extLst>
          </p:cNvPr>
          <p:cNvSpPr/>
          <p:nvPr>
            <p:custDataLst>
              <p:tags r:id="rId14"/>
            </p:custDataLst>
          </p:nvPr>
        </p:nvSpPr>
        <p:spPr>
          <a:xfrm>
            <a:off x="3291794" y="1589062"/>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1</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9" name="组合 8">
            <a:extLst>
              <a:ext uri="{FF2B5EF4-FFF2-40B4-BE49-F238E27FC236}">
                <a16:creationId xmlns:a16="http://schemas.microsoft.com/office/drawing/2014/main" id="{D4FB09D1-5A56-7CD1-5DF2-BD3553F6F541}"/>
              </a:ext>
            </a:extLst>
          </p:cNvPr>
          <p:cNvGrpSpPr/>
          <p:nvPr>
            <p:custDataLst>
              <p:tags r:id="rId15"/>
            </p:custDataLst>
          </p:nvPr>
        </p:nvGrpSpPr>
        <p:grpSpPr>
          <a:xfrm>
            <a:off x="4062730" y="1588770"/>
            <a:ext cx="2959100" cy="462915"/>
            <a:chOff x="6339097" y="1573726"/>
            <a:chExt cx="3744416" cy="530390"/>
          </a:xfrm>
          <a:solidFill>
            <a:srgbClr val="0070C0"/>
          </a:solidFill>
        </p:grpSpPr>
        <p:sp>
          <p:nvSpPr>
            <p:cNvPr id="10" name="圆角矩形 9">
              <a:extLst>
                <a:ext uri="{FF2B5EF4-FFF2-40B4-BE49-F238E27FC236}">
                  <a16:creationId xmlns:a16="http://schemas.microsoft.com/office/drawing/2014/main" id="{3B6A6E16-C422-4E78-08E2-95D8B2369670}"/>
                </a:ext>
              </a:extLst>
            </p:cNvPr>
            <p:cNvSpPr/>
            <p:nvPr>
              <p:custDataLst>
                <p:tags r:id="rId36"/>
              </p:custDataLst>
            </p:nvPr>
          </p:nvSpPr>
          <p:spPr>
            <a:xfrm>
              <a:off x="6339097" y="1573726"/>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11" name="矩形 10">
              <a:extLst>
                <a:ext uri="{FF2B5EF4-FFF2-40B4-BE49-F238E27FC236}">
                  <a16:creationId xmlns:a16="http://schemas.microsoft.com/office/drawing/2014/main" id="{602AD0EC-6FC3-C1DA-C5A6-54FFF7B74301}"/>
                </a:ext>
              </a:extLst>
            </p:cNvPr>
            <p:cNvSpPr/>
            <p:nvPr>
              <p:custDataLst>
                <p:tags r:id="rId37"/>
              </p:custDataLst>
            </p:nvPr>
          </p:nvSpPr>
          <p:spPr>
            <a:xfrm>
              <a:off x="6846923" y="1613742"/>
              <a:ext cx="2645197" cy="490374"/>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mn-ea"/>
                  <a:sym typeface="+mn-lt"/>
                </a:rPr>
                <a:t>工程概况</a:t>
              </a:r>
            </a:p>
          </p:txBody>
        </p:sp>
      </p:grpSp>
      <p:sp>
        <p:nvSpPr>
          <p:cNvPr id="12" name="圆角矩形 11">
            <a:extLst>
              <a:ext uri="{FF2B5EF4-FFF2-40B4-BE49-F238E27FC236}">
                <a16:creationId xmlns:a16="http://schemas.microsoft.com/office/drawing/2014/main" id="{FF522A09-EFD6-6E88-8C64-4E3E4DCCFEF7}"/>
              </a:ext>
            </a:extLst>
          </p:cNvPr>
          <p:cNvSpPr/>
          <p:nvPr>
            <p:custDataLst>
              <p:tags r:id="rId16"/>
            </p:custDataLst>
          </p:nvPr>
        </p:nvSpPr>
        <p:spPr>
          <a:xfrm>
            <a:off x="3291794" y="2320424"/>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2</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13" name="组合 12">
            <a:extLst>
              <a:ext uri="{FF2B5EF4-FFF2-40B4-BE49-F238E27FC236}">
                <a16:creationId xmlns:a16="http://schemas.microsoft.com/office/drawing/2014/main" id="{91F6C56D-8C31-A49B-9345-4283DEB941F4}"/>
              </a:ext>
            </a:extLst>
          </p:cNvPr>
          <p:cNvGrpSpPr/>
          <p:nvPr>
            <p:custDataLst>
              <p:tags r:id="rId17"/>
            </p:custDataLst>
          </p:nvPr>
        </p:nvGrpSpPr>
        <p:grpSpPr>
          <a:xfrm>
            <a:off x="4041775" y="2320290"/>
            <a:ext cx="2962275" cy="462915"/>
            <a:chOff x="6315199" y="2410178"/>
            <a:chExt cx="3744416" cy="529776"/>
          </a:xfrm>
          <a:solidFill>
            <a:srgbClr val="0070C0"/>
          </a:solidFill>
        </p:grpSpPr>
        <p:sp>
          <p:nvSpPr>
            <p:cNvPr id="14" name="圆角矩形 13">
              <a:extLst>
                <a:ext uri="{FF2B5EF4-FFF2-40B4-BE49-F238E27FC236}">
                  <a16:creationId xmlns:a16="http://schemas.microsoft.com/office/drawing/2014/main" id="{FC00078B-AF9B-5EA3-4690-7CE29FF96008}"/>
                </a:ext>
              </a:extLst>
            </p:cNvPr>
            <p:cNvSpPr/>
            <p:nvPr>
              <p:custDataLst>
                <p:tags r:id="rId34"/>
              </p:custDataLst>
            </p:nvPr>
          </p:nvSpPr>
          <p:spPr>
            <a:xfrm>
              <a:off x="6315199" y="2410178"/>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15" name="矩形 14">
              <a:extLst>
                <a:ext uri="{FF2B5EF4-FFF2-40B4-BE49-F238E27FC236}">
                  <a16:creationId xmlns:a16="http://schemas.microsoft.com/office/drawing/2014/main" id="{B16E4595-038B-26BF-A329-46C8C055588A}"/>
                </a:ext>
              </a:extLst>
            </p:cNvPr>
            <p:cNvSpPr/>
            <p:nvPr>
              <p:custDataLst>
                <p:tags r:id="rId35"/>
              </p:custDataLst>
            </p:nvPr>
          </p:nvSpPr>
          <p:spPr>
            <a:xfrm>
              <a:off x="6747031" y="2450147"/>
              <a:ext cx="2875134" cy="489807"/>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小组概况</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16" name="圆角矩形 15">
            <a:extLst>
              <a:ext uri="{FF2B5EF4-FFF2-40B4-BE49-F238E27FC236}">
                <a16:creationId xmlns:a16="http://schemas.microsoft.com/office/drawing/2014/main" id="{661DFE0E-A1C7-E7E4-A0EA-77FA1ADA1F4A}"/>
              </a:ext>
            </a:extLst>
          </p:cNvPr>
          <p:cNvSpPr/>
          <p:nvPr>
            <p:custDataLst>
              <p:tags r:id="rId18"/>
            </p:custDataLst>
          </p:nvPr>
        </p:nvSpPr>
        <p:spPr>
          <a:xfrm>
            <a:off x="3291794" y="3094982"/>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3</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17" name="组合 16">
            <a:extLst>
              <a:ext uri="{FF2B5EF4-FFF2-40B4-BE49-F238E27FC236}">
                <a16:creationId xmlns:a16="http://schemas.microsoft.com/office/drawing/2014/main" id="{F6D3A827-B3A0-800F-D5E6-1088590E56A0}"/>
              </a:ext>
            </a:extLst>
          </p:cNvPr>
          <p:cNvGrpSpPr/>
          <p:nvPr>
            <p:custDataLst>
              <p:tags r:id="rId19"/>
            </p:custDataLst>
          </p:nvPr>
        </p:nvGrpSpPr>
        <p:grpSpPr>
          <a:xfrm>
            <a:off x="4062730" y="3094990"/>
            <a:ext cx="2941320" cy="462915"/>
            <a:chOff x="6339097" y="3296031"/>
            <a:chExt cx="3744416" cy="529776"/>
          </a:xfrm>
          <a:solidFill>
            <a:srgbClr val="0070C0"/>
          </a:solidFill>
        </p:grpSpPr>
        <p:sp>
          <p:nvSpPr>
            <p:cNvPr id="18" name="圆角矩形 17">
              <a:extLst>
                <a:ext uri="{FF2B5EF4-FFF2-40B4-BE49-F238E27FC236}">
                  <a16:creationId xmlns:a16="http://schemas.microsoft.com/office/drawing/2014/main" id="{925BCB16-CE35-FEB8-3A16-CDFF33F02136}"/>
                </a:ext>
              </a:extLst>
            </p:cNvPr>
            <p:cNvSpPr/>
            <p:nvPr>
              <p:custDataLst>
                <p:tags r:id="rId32"/>
              </p:custDataLst>
            </p:nvPr>
          </p:nvSpPr>
          <p:spPr>
            <a:xfrm>
              <a:off x="6339097" y="3296031"/>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19" name="矩形 18">
              <a:extLst>
                <a:ext uri="{FF2B5EF4-FFF2-40B4-BE49-F238E27FC236}">
                  <a16:creationId xmlns:a16="http://schemas.microsoft.com/office/drawing/2014/main" id="{9396FCB7-01AD-DD33-7A74-08D8242097DB}"/>
                </a:ext>
              </a:extLst>
            </p:cNvPr>
            <p:cNvSpPr/>
            <p:nvPr>
              <p:custDataLst>
                <p:tags r:id="rId33"/>
              </p:custDataLst>
            </p:nvPr>
          </p:nvSpPr>
          <p:spPr>
            <a:xfrm>
              <a:off x="6723077" y="3336000"/>
              <a:ext cx="2914210" cy="489807"/>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选择课题</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20" name="圆角矩形 19">
            <a:extLst>
              <a:ext uri="{FF2B5EF4-FFF2-40B4-BE49-F238E27FC236}">
                <a16:creationId xmlns:a16="http://schemas.microsoft.com/office/drawing/2014/main" id="{D2402735-EA5C-CB79-836E-08AFCD211682}"/>
              </a:ext>
            </a:extLst>
          </p:cNvPr>
          <p:cNvSpPr/>
          <p:nvPr>
            <p:custDataLst>
              <p:tags r:id="rId20"/>
            </p:custDataLst>
          </p:nvPr>
        </p:nvSpPr>
        <p:spPr>
          <a:xfrm>
            <a:off x="3291794" y="3796925"/>
            <a:ext cx="448484" cy="447240"/>
          </a:xfrm>
          <a:prstGeom prst="roundRect">
            <a:avLst/>
          </a:prstGeom>
          <a:solidFill>
            <a:srgbClr val="2E74B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4</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21" name="组合 20">
            <a:extLst>
              <a:ext uri="{FF2B5EF4-FFF2-40B4-BE49-F238E27FC236}">
                <a16:creationId xmlns:a16="http://schemas.microsoft.com/office/drawing/2014/main" id="{21C0C991-D949-87E9-8035-B2E97513E000}"/>
              </a:ext>
            </a:extLst>
          </p:cNvPr>
          <p:cNvGrpSpPr/>
          <p:nvPr>
            <p:custDataLst>
              <p:tags r:id="rId21"/>
            </p:custDataLst>
          </p:nvPr>
        </p:nvGrpSpPr>
        <p:grpSpPr>
          <a:xfrm>
            <a:off x="4062730" y="3796665"/>
            <a:ext cx="2941320" cy="463550"/>
            <a:chOff x="6339097" y="4180903"/>
            <a:chExt cx="3744416" cy="530467"/>
          </a:xfrm>
          <a:solidFill>
            <a:srgbClr val="2E74B5"/>
          </a:solidFill>
        </p:grpSpPr>
        <p:sp>
          <p:nvSpPr>
            <p:cNvPr id="22" name="圆角矩形 21">
              <a:extLst>
                <a:ext uri="{FF2B5EF4-FFF2-40B4-BE49-F238E27FC236}">
                  <a16:creationId xmlns:a16="http://schemas.microsoft.com/office/drawing/2014/main" id="{AFC7D55C-21D0-9A0A-C9F0-FED81AECA678}"/>
                </a:ext>
              </a:extLst>
            </p:cNvPr>
            <p:cNvSpPr/>
            <p:nvPr>
              <p:custDataLst>
                <p:tags r:id="rId30"/>
              </p:custDataLst>
            </p:nvPr>
          </p:nvSpPr>
          <p:spPr>
            <a:xfrm>
              <a:off x="6339097" y="418090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23" name="矩形 22">
              <a:extLst>
                <a:ext uri="{FF2B5EF4-FFF2-40B4-BE49-F238E27FC236}">
                  <a16:creationId xmlns:a16="http://schemas.microsoft.com/office/drawing/2014/main" id="{F6444C2A-4361-72F9-9A55-7A29A87CA4DD}"/>
                </a:ext>
              </a:extLst>
            </p:cNvPr>
            <p:cNvSpPr/>
            <p:nvPr>
              <p:custDataLst>
                <p:tags r:id="rId31"/>
              </p:custDataLst>
            </p:nvPr>
          </p:nvSpPr>
          <p:spPr>
            <a:xfrm>
              <a:off x="6723077" y="4221596"/>
              <a:ext cx="2919868" cy="489774"/>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现状调查</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24" name="圆角矩形 23">
            <a:extLst>
              <a:ext uri="{FF2B5EF4-FFF2-40B4-BE49-F238E27FC236}">
                <a16:creationId xmlns:a16="http://schemas.microsoft.com/office/drawing/2014/main" id="{A2995DFA-0058-E989-F01D-08646CB0ED8F}"/>
              </a:ext>
            </a:extLst>
          </p:cNvPr>
          <p:cNvSpPr/>
          <p:nvPr>
            <p:custDataLst>
              <p:tags r:id="rId22"/>
            </p:custDataLst>
          </p:nvPr>
        </p:nvSpPr>
        <p:spPr>
          <a:xfrm>
            <a:off x="3291907" y="4563374"/>
            <a:ext cx="448484" cy="447240"/>
          </a:xfrm>
          <a:prstGeom prst="roundRect">
            <a:avLst/>
          </a:prstGeom>
          <a:solidFill>
            <a:srgbClr val="2E74B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5</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25" name="组合 24">
            <a:extLst>
              <a:ext uri="{FF2B5EF4-FFF2-40B4-BE49-F238E27FC236}">
                <a16:creationId xmlns:a16="http://schemas.microsoft.com/office/drawing/2014/main" id="{7F61A156-02C3-3E72-8C26-20CDD78761D0}"/>
              </a:ext>
            </a:extLst>
          </p:cNvPr>
          <p:cNvGrpSpPr/>
          <p:nvPr>
            <p:custDataLst>
              <p:tags r:id="rId23"/>
            </p:custDataLst>
          </p:nvPr>
        </p:nvGrpSpPr>
        <p:grpSpPr>
          <a:xfrm>
            <a:off x="4062730" y="4563110"/>
            <a:ext cx="2958465" cy="452897"/>
            <a:chOff x="6339097" y="5057483"/>
            <a:chExt cx="3744416" cy="518145"/>
          </a:xfrm>
          <a:solidFill>
            <a:srgbClr val="2E74B5"/>
          </a:solidFill>
        </p:grpSpPr>
        <p:sp>
          <p:nvSpPr>
            <p:cNvPr id="26" name="圆角矩形 25">
              <a:extLst>
                <a:ext uri="{FF2B5EF4-FFF2-40B4-BE49-F238E27FC236}">
                  <a16:creationId xmlns:a16="http://schemas.microsoft.com/office/drawing/2014/main" id="{EFA72ABA-A662-503D-5315-2D8A7F3C2C39}"/>
                </a:ext>
              </a:extLst>
            </p:cNvPr>
            <p:cNvSpPr/>
            <p:nvPr>
              <p:custDataLst>
                <p:tags r:id="rId28"/>
              </p:custDataLst>
            </p:nvPr>
          </p:nvSpPr>
          <p:spPr>
            <a:xfrm>
              <a:off x="6339097" y="505748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27" name="矩形 26">
              <a:extLst>
                <a:ext uri="{FF2B5EF4-FFF2-40B4-BE49-F238E27FC236}">
                  <a16:creationId xmlns:a16="http://schemas.microsoft.com/office/drawing/2014/main" id="{97FB7379-11CC-58B7-F1AC-0866640EDB92}"/>
                </a:ext>
              </a:extLst>
            </p:cNvPr>
            <p:cNvSpPr/>
            <p:nvPr>
              <p:custDataLst>
                <p:tags r:id="rId29"/>
              </p:custDataLst>
            </p:nvPr>
          </p:nvSpPr>
          <p:spPr>
            <a:xfrm>
              <a:off x="6723478" y="5085978"/>
              <a:ext cx="2736174" cy="489650"/>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设定目标</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29" name="圆角矩形 28">
            <a:extLst>
              <a:ext uri="{FF2B5EF4-FFF2-40B4-BE49-F238E27FC236}">
                <a16:creationId xmlns:a16="http://schemas.microsoft.com/office/drawing/2014/main" id="{9C4F3613-541F-DBAD-11B1-5C5E8435DEED}"/>
              </a:ext>
            </a:extLst>
          </p:cNvPr>
          <p:cNvSpPr/>
          <p:nvPr>
            <p:custDataLst>
              <p:tags r:id="rId24"/>
            </p:custDataLst>
          </p:nvPr>
        </p:nvSpPr>
        <p:spPr>
          <a:xfrm>
            <a:off x="3291907" y="5286016"/>
            <a:ext cx="448485" cy="447240"/>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6</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30" name="组合 29">
            <a:extLst>
              <a:ext uri="{FF2B5EF4-FFF2-40B4-BE49-F238E27FC236}">
                <a16:creationId xmlns:a16="http://schemas.microsoft.com/office/drawing/2014/main" id="{CD99A248-29E3-39A2-A087-F9ADAD7F9A65}"/>
              </a:ext>
            </a:extLst>
          </p:cNvPr>
          <p:cNvGrpSpPr/>
          <p:nvPr>
            <p:custDataLst>
              <p:tags r:id="rId25"/>
            </p:custDataLst>
          </p:nvPr>
        </p:nvGrpSpPr>
        <p:grpSpPr>
          <a:xfrm>
            <a:off x="4083050" y="5261610"/>
            <a:ext cx="2938145" cy="452755"/>
            <a:chOff x="6339097" y="5057483"/>
            <a:chExt cx="3744416" cy="517811"/>
          </a:xfrm>
          <a:solidFill>
            <a:srgbClr val="C00000"/>
          </a:solidFill>
        </p:grpSpPr>
        <p:sp>
          <p:nvSpPr>
            <p:cNvPr id="31" name="圆角矩形 30">
              <a:extLst>
                <a:ext uri="{FF2B5EF4-FFF2-40B4-BE49-F238E27FC236}">
                  <a16:creationId xmlns:a16="http://schemas.microsoft.com/office/drawing/2014/main" id="{F5352427-4DEA-898E-434D-05F318536DDD}"/>
                </a:ext>
              </a:extLst>
            </p:cNvPr>
            <p:cNvSpPr/>
            <p:nvPr>
              <p:custDataLst>
                <p:tags r:id="rId26"/>
              </p:custDataLst>
            </p:nvPr>
          </p:nvSpPr>
          <p:spPr>
            <a:xfrm>
              <a:off x="6339097" y="505748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32" name="矩形 31">
              <a:extLst>
                <a:ext uri="{FF2B5EF4-FFF2-40B4-BE49-F238E27FC236}">
                  <a16:creationId xmlns:a16="http://schemas.microsoft.com/office/drawing/2014/main" id="{CA7D982B-EFBD-2BB3-A587-67264206950A}"/>
                </a:ext>
              </a:extLst>
            </p:cNvPr>
            <p:cNvSpPr/>
            <p:nvPr>
              <p:custDataLst>
                <p:tags r:id="rId27"/>
              </p:custDataLst>
            </p:nvPr>
          </p:nvSpPr>
          <p:spPr>
            <a:xfrm>
              <a:off x="6723530" y="5085806"/>
              <a:ext cx="2736086" cy="489488"/>
            </a:xfrm>
            <a:prstGeom prst="rect">
              <a:avLst/>
            </a:prstGeom>
            <a:grpFill/>
          </p:spPr>
          <p:txBody>
            <a:bodyPr wrap="square" lIns="121896" tIns="60948" rIns="121896" bIns="60948">
              <a:spAutoFit/>
            </a:bodyPr>
            <a:lstStyle/>
            <a:p>
              <a:pPr algn="ctr">
                <a:defRPr/>
              </a:pPr>
              <a:r>
                <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rPr>
                <a:t>原因分析</a:t>
              </a:r>
            </a:p>
          </p:txBody>
        </p:sp>
      </p:grpSp>
    </p:spTree>
    <p:extLst>
      <p:ext uri="{BB962C8B-B14F-4D97-AF65-F5344CB8AC3E}">
        <p14:creationId xmlns:p14="http://schemas.microsoft.com/office/powerpoint/2010/main" val="4145883055"/>
      </p:ext>
    </p:extLst>
  </p:cSld>
  <p:clrMapOvr>
    <a:masterClrMapping/>
  </p:clrMapOvr>
  <p:transition spd="slow" advTm="0">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41C80-6C3E-161C-E59A-62CDDFB2E8F7}"/>
            </a:ext>
          </a:extLst>
        </p:cNvPr>
        <p:cNvGrpSpPr/>
        <p:nvPr/>
      </p:nvGrpSpPr>
      <p:grpSpPr>
        <a:xfrm>
          <a:off x="0" y="0"/>
          <a:ext cx="0" cy="0"/>
          <a:chOff x="0" y="0"/>
          <a:chExt cx="0" cy="0"/>
        </a:xfrm>
      </p:grpSpPr>
      <p:sp>
        <p:nvSpPr>
          <p:cNvPr id="2" name="文本框 99">
            <a:extLst>
              <a:ext uri="{FF2B5EF4-FFF2-40B4-BE49-F238E27FC236}">
                <a16:creationId xmlns:a16="http://schemas.microsoft.com/office/drawing/2014/main" id="{C457EC80-23E9-2EDC-CD6A-E78562C79F3F}"/>
              </a:ext>
            </a:extLst>
          </p:cNvPr>
          <p:cNvSpPr txBox="1"/>
          <p:nvPr/>
        </p:nvSpPr>
        <p:spPr>
          <a:xfrm>
            <a:off x="597096" y="1268760"/>
            <a:ext cx="2546576" cy="4442014"/>
          </a:xfrm>
          <a:prstGeom prst="round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r">
              <a:lnSpc>
                <a:spcPct val="150000"/>
              </a:lnSpc>
            </a:pPr>
            <a:r>
              <a:rPr lang="zh-CN" altLang="en-US" sz="1800" dirty="0">
                <a:latin typeface="微软雅黑" panose="020B0503020204020204" charset="-122"/>
                <a:ea typeface="微软雅黑" panose="020B0503020204020204" charset="-122"/>
              </a:rPr>
              <a:t>小组成员马奔于</a:t>
            </a:r>
            <a:r>
              <a:rPr lang="en-US" altLang="zh-CN" sz="1800" dirty="0">
                <a:latin typeface="微软雅黑" panose="020B0503020204020204" charset="-122"/>
                <a:ea typeface="微软雅黑" panose="020B0503020204020204" charset="-122"/>
              </a:rPr>
              <a:t>2023</a:t>
            </a:r>
            <a:r>
              <a:rPr lang="zh-CN" altLang="en-US" sz="1800" dirty="0">
                <a:latin typeface="微软雅黑" panose="020B0503020204020204" charset="-122"/>
                <a:ea typeface="微软雅黑" panose="020B0503020204020204" charset="-122"/>
              </a:rPr>
              <a:t>年</a:t>
            </a:r>
            <a:r>
              <a:rPr lang="en-US" altLang="zh-CN" sz="1800" dirty="0">
                <a:latin typeface="微软雅黑" panose="020B0503020204020204" charset="-122"/>
                <a:ea typeface="微软雅黑" panose="020B0503020204020204" charset="-122"/>
              </a:rPr>
              <a:t>05</a:t>
            </a:r>
            <a:r>
              <a:rPr lang="zh-CN" altLang="en-US" sz="1800" dirty="0">
                <a:latin typeface="微软雅黑" panose="020B0503020204020204" charset="-122"/>
                <a:ea typeface="微软雅黑" panose="020B0503020204020204" charset="-122"/>
              </a:rPr>
              <a:t>月</a:t>
            </a:r>
            <a:r>
              <a:rPr lang="en-US" altLang="zh-CN" sz="1800" dirty="0">
                <a:latin typeface="微软雅黑" panose="020B0503020204020204" charset="-122"/>
                <a:ea typeface="微软雅黑" panose="020B0503020204020204" charset="-122"/>
              </a:rPr>
              <a:t>11</a:t>
            </a:r>
            <a:r>
              <a:rPr lang="zh-CN" altLang="en-US" sz="1800" dirty="0">
                <a:latin typeface="微软雅黑" panose="020B0503020204020204" charset="-122"/>
                <a:ea typeface="微软雅黑" panose="020B0503020204020204" charset="-122"/>
              </a:rPr>
              <a:t>带领全体组员，大家集思广益，针对“二次风门开度不当”这一症结，从人、机、料、法、环、测等</a:t>
            </a:r>
            <a:r>
              <a:rPr lang="en-US" altLang="zh-CN" sz="1800" dirty="0">
                <a:latin typeface="微软雅黑" panose="020B0503020204020204" charset="-122"/>
                <a:ea typeface="微软雅黑" panose="020B0503020204020204" charset="-122"/>
              </a:rPr>
              <a:t>6</a:t>
            </a:r>
            <a:r>
              <a:rPr lang="zh-CN" altLang="en-US" sz="1800" dirty="0">
                <a:latin typeface="微软雅黑" panose="020B0503020204020204" charset="-122"/>
                <a:ea typeface="微软雅黑" panose="020B0503020204020204" charset="-122"/>
              </a:rPr>
              <a:t>个方面考虑，对找到的症结进行归纳整理，并绘制鱼骨图如右图：</a:t>
            </a:r>
          </a:p>
        </p:txBody>
      </p:sp>
      <p:sp>
        <p:nvSpPr>
          <p:cNvPr id="3" name="文本框 3">
            <a:extLst>
              <a:ext uri="{FF2B5EF4-FFF2-40B4-BE49-F238E27FC236}">
                <a16:creationId xmlns:a16="http://schemas.microsoft.com/office/drawing/2014/main" id="{F0169112-72E3-A722-9354-EC67FAE81F41}"/>
              </a:ext>
            </a:extLst>
          </p:cNvPr>
          <p:cNvSpPr txBox="1"/>
          <p:nvPr/>
        </p:nvSpPr>
        <p:spPr>
          <a:xfrm>
            <a:off x="3921442" y="6134694"/>
            <a:ext cx="6807200"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zh-CN" sz="1200" b="0">
                <a:latin typeface="微软雅黑" panose="020B0503020204020204" charset="-122"/>
                <a:ea typeface="微软雅黑" panose="020B0503020204020204" charset="-122"/>
              </a:rPr>
              <a:t>图</a:t>
            </a:r>
            <a:r>
              <a:rPr lang="en-US" altLang="zh-CN" sz="1200" b="0">
                <a:latin typeface="微软雅黑" panose="020B0503020204020204" charset="-122"/>
                <a:ea typeface="微软雅黑" panose="020B0503020204020204" charset="-122"/>
                <a:cs typeface="Times New Roman" panose="02020603050405020304" pitchFamily="18" charset="0"/>
              </a:rPr>
              <a:t>6</a:t>
            </a:r>
            <a:r>
              <a:rPr lang="en-US" altLang="zh-CN" sz="1200" b="0">
                <a:latin typeface="微软雅黑" panose="020B0503020204020204" charset="-122"/>
                <a:ea typeface="微软雅黑" panose="020B0503020204020204" charset="-122"/>
              </a:rPr>
              <a:t>-</a:t>
            </a:r>
            <a:r>
              <a:rPr lang="en-US" altLang="zh-CN" sz="1200" b="0">
                <a:latin typeface="微软雅黑" panose="020B0503020204020204" charset="-122"/>
                <a:ea typeface="微软雅黑" panose="020B0503020204020204" charset="-122"/>
                <a:cs typeface="Times New Roman" panose="02020603050405020304" pitchFamily="18" charset="0"/>
              </a:rPr>
              <a:t>1  </a:t>
            </a:r>
            <a:r>
              <a:rPr lang="zh-CN" altLang="zh-CN" sz="1200" b="0">
                <a:latin typeface="微软雅黑" panose="020B0503020204020204" charset="-122"/>
                <a:ea typeface="微软雅黑" panose="020B0503020204020204" charset="-122"/>
              </a:rPr>
              <a:t>原因分析</a:t>
            </a:r>
            <a:r>
              <a:rPr lang="zh-CN" altLang="en-US" sz="1200">
                <a:latin typeface="微软雅黑" panose="020B0503020204020204" charset="-122"/>
                <a:ea typeface="微软雅黑" panose="020B0503020204020204" charset="-122"/>
              </a:rPr>
              <a:t>鱼骨</a:t>
            </a:r>
            <a:r>
              <a:rPr lang="zh-CN" altLang="zh-CN" sz="1200" b="0">
                <a:latin typeface="微软雅黑" panose="020B0503020204020204" charset="-122"/>
                <a:ea typeface="微软雅黑" panose="020B0503020204020204" charset="-122"/>
              </a:rPr>
              <a:t>图</a:t>
            </a:r>
            <a:r>
              <a:rPr lang="en-US" altLang="zh-CN" sz="1200" b="0">
                <a:latin typeface="微软雅黑" panose="020B0503020204020204" charset="-122"/>
                <a:ea typeface="微软雅黑" panose="020B0503020204020204" charset="-122"/>
              </a:rPr>
              <a:t>                  </a:t>
            </a:r>
            <a:r>
              <a:rPr lang="zh-CN" altLang="en-US" sz="1200" b="0">
                <a:latin typeface="微软雅黑" panose="020B0503020204020204" charset="-122"/>
                <a:ea typeface="微软雅黑" panose="020B0503020204020204" charset="-122"/>
              </a:rPr>
              <a:t>制图： 马奔                   日期：</a:t>
            </a:r>
            <a:r>
              <a:rPr lang="en-US" altLang="zh-CN" sz="1200" b="0">
                <a:latin typeface="微软雅黑" panose="020B0503020204020204" charset="-122"/>
                <a:ea typeface="微软雅黑" panose="020B0503020204020204" charset="-122"/>
              </a:rPr>
              <a:t>2023</a:t>
            </a:r>
            <a:r>
              <a:rPr lang="zh-CN" altLang="en-US" sz="1200" b="0">
                <a:latin typeface="微软雅黑" panose="020B0503020204020204" charset="-122"/>
                <a:ea typeface="微软雅黑" panose="020B0503020204020204" charset="-122"/>
              </a:rPr>
              <a:t>年</a:t>
            </a:r>
            <a:r>
              <a:rPr lang="en-US" altLang="zh-CN" sz="1200" b="0">
                <a:latin typeface="微软雅黑" panose="020B0503020204020204" charset="-122"/>
                <a:ea typeface="微软雅黑" panose="020B0503020204020204" charset="-122"/>
              </a:rPr>
              <a:t>05</a:t>
            </a:r>
            <a:r>
              <a:rPr lang="zh-CN" altLang="en-US" sz="1200" b="0">
                <a:latin typeface="微软雅黑" panose="020B0503020204020204" charset="-122"/>
                <a:ea typeface="微软雅黑" panose="020B0503020204020204" charset="-122"/>
              </a:rPr>
              <a:t>月</a:t>
            </a:r>
            <a:r>
              <a:rPr lang="en-US" altLang="zh-CN" sz="1200" b="0">
                <a:latin typeface="微软雅黑" panose="020B0503020204020204" charset="-122"/>
                <a:ea typeface="微软雅黑" panose="020B0503020204020204" charset="-122"/>
              </a:rPr>
              <a:t>12</a:t>
            </a:r>
            <a:r>
              <a:rPr lang="zh-CN" altLang="en-US" sz="1200" b="0">
                <a:latin typeface="微软雅黑" panose="020B0503020204020204" charset="-122"/>
                <a:ea typeface="微软雅黑" panose="020B0503020204020204" charset="-122"/>
              </a:rPr>
              <a:t>日</a:t>
            </a:r>
            <a:endParaRPr lang="zh-CN" altLang="en-US" sz="1200" b="0" dirty="0">
              <a:latin typeface="微软雅黑" panose="020B0503020204020204" charset="-122"/>
              <a:ea typeface="微软雅黑" panose="020B0503020204020204" charset="-122"/>
            </a:endParaRPr>
          </a:p>
        </p:txBody>
      </p:sp>
      <p:sp>
        <p:nvSpPr>
          <p:cNvPr id="7" name="文本框 6">
            <a:extLst>
              <a:ext uri="{FF2B5EF4-FFF2-40B4-BE49-F238E27FC236}">
                <a16:creationId xmlns:a16="http://schemas.microsoft.com/office/drawing/2014/main" id="{7134CFCB-22FC-F7CA-F518-390AC858763F}"/>
              </a:ext>
            </a:extLst>
          </p:cNvPr>
          <p:cNvSpPr txBox="1"/>
          <p:nvPr/>
        </p:nvSpPr>
        <p:spPr>
          <a:xfrm>
            <a:off x="2639616" y="335062"/>
            <a:ext cx="6807200" cy="501650"/>
          </a:xfrm>
          <a:prstGeom prst="rect">
            <a:avLst/>
          </a:prstGeom>
          <a:noFill/>
        </p:spPr>
        <p:txBody>
          <a:bodyPr wrap="square" rtlCol="0">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defTabSz="914400" fontAlgn="auto"/>
            <a:r>
              <a:rPr lang="en-US" altLang="zh-CN" sz="2665" b="1" noProof="1">
                <a:solidFill>
                  <a:srgbClr val="0070C0"/>
                </a:solidFill>
                <a:latin typeface="微软雅黑" panose="020B0503020204020204" charset="-122"/>
                <a:ea typeface="微软雅黑" panose="020B0503020204020204" charset="-122"/>
              </a:rPr>
              <a:t>06</a:t>
            </a:r>
            <a:r>
              <a:rPr lang="zh-CN" altLang="en-US" sz="2665" b="1" noProof="1">
                <a:solidFill>
                  <a:srgbClr val="0070C0"/>
                </a:solidFill>
                <a:latin typeface="微软雅黑" panose="020B0503020204020204" charset="-122"/>
                <a:ea typeface="微软雅黑" panose="020B0503020204020204" charset="-122"/>
              </a:rPr>
              <a:t>原因分析</a:t>
            </a:r>
            <a:endParaRPr lang="en-US" altLang="zh-CN" sz="2665" b="1" noProof="1">
              <a:solidFill>
                <a:srgbClr val="0070C0"/>
              </a:solidFill>
              <a:latin typeface="微软雅黑" panose="020B0503020204020204" charset="-122"/>
              <a:ea typeface="微软雅黑" panose="020B0503020204020204" charset="-122"/>
            </a:endParaRPr>
          </a:p>
        </p:txBody>
      </p:sp>
      <p:pic>
        <p:nvPicPr>
          <p:cNvPr id="10" name="图片 9">
            <a:extLst>
              <a:ext uri="{FF2B5EF4-FFF2-40B4-BE49-F238E27FC236}">
                <a16:creationId xmlns:a16="http://schemas.microsoft.com/office/drawing/2014/main" id="{CAADA599-0B62-D141-7D17-3113139344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5757" y="1034676"/>
            <a:ext cx="7632848" cy="5100018"/>
          </a:xfrm>
          <a:prstGeom prst="rect">
            <a:avLst/>
          </a:prstGeom>
        </p:spPr>
      </p:pic>
    </p:spTree>
    <p:extLst>
      <p:ext uri="{BB962C8B-B14F-4D97-AF65-F5344CB8AC3E}">
        <p14:creationId xmlns:p14="http://schemas.microsoft.com/office/powerpoint/2010/main" val="201384137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D6579-3E3F-D7C5-2B52-52E9EE660532}"/>
            </a:ext>
          </a:extLst>
        </p:cNvPr>
        <p:cNvGrpSpPr/>
        <p:nvPr/>
      </p:nvGrpSpPr>
      <p:grpSpPr>
        <a:xfrm>
          <a:off x="0" y="0"/>
          <a:ext cx="0" cy="0"/>
          <a:chOff x="0" y="0"/>
          <a:chExt cx="0" cy="0"/>
        </a:xfrm>
      </p:grpSpPr>
      <p:sp>
        <p:nvSpPr>
          <p:cNvPr id="67" name="圆角矩形 66">
            <a:extLst>
              <a:ext uri="{FF2B5EF4-FFF2-40B4-BE49-F238E27FC236}">
                <a16:creationId xmlns:a16="http://schemas.microsoft.com/office/drawing/2014/main" id="{6612BC8C-F1C0-E118-C52A-F11C4A6B0697}"/>
              </a:ext>
            </a:extLst>
          </p:cNvPr>
          <p:cNvSpPr/>
          <p:nvPr>
            <p:custDataLst>
              <p:tags r:id="rId1"/>
            </p:custDataLst>
          </p:nvPr>
        </p:nvSpPr>
        <p:spPr>
          <a:xfrm>
            <a:off x="7832679" y="1582077"/>
            <a:ext cx="448484" cy="447240"/>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7</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68" name="组合 67">
            <a:extLst>
              <a:ext uri="{FF2B5EF4-FFF2-40B4-BE49-F238E27FC236}">
                <a16:creationId xmlns:a16="http://schemas.microsoft.com/office/drawing/2014/main" id="{92274453-F094-6989-462C-F68CEC478A7B}"/>
              </a:ext>
            </a:extLst>
          </p:cNvPr>
          <p:cNvGrpSpPr/>
          <p:nvPr>
            <p:custDataLst>
              <p:tags r:id="rId2"/>
            </p:custDataLst>
          </p:nvPr>
        </p:nvGrpSpPr>
        <p:grpSpPr>
          <a:xfrm>
            <a:off x="8603615" y="1581785"/>
            <a:ext cx="2616200" cy="463173"/>
            <a:chOff x="6339097" y="1573726"/>
            <a:chExt cx="3744416" cy="530390"/>
          </a:xfrm>
          <a:solidFill>
            <a:srgbClr val="C00000"/>
          </a:solidFill>
        </p:grpSpPr>
        <p:sp>
          <p:nvSpPr>
            <p:cNvPr id="69" name="圆角矩形 68">
              <a:extLst>
                <a:ext uri="{FF2B5EF4-FFF2-40B4-BE49-F238E27FC236}">
                  <a16:creationId xmlns:a16="http://schemas.microsoft.com/office/drawing/2014/main" id="{EE6931C6-88E0-674C-8C60-98509304BD10}"/>
                </a:ext>
              </a:extLst>
            </p:cNvPr>
            <p:cNvSpPr/>
            <p:nvPr>
              <p:custDataLst>
                <p:tags r:id="rId48"/>
              </p:custDataLst>
            </p:nvPr>
          </p:nvSpPr>
          <p:spPr>
            <a:xfrm>
              <a:off x="6339097" y="1573726"/>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70" name="矩形 69">
              <a:extLst>
                <a:ext uri="{FF2B5EF4-FFF2-40B4-BE49-F238E27FC236}">
                  <a16:creationId xmlns:a16="http://schemas.microsoft.com/office/drawing/2014/main" id="{5F791D8F-53F8-DA6D-0E96-5CCAAF2511C2}"/>
                </a:ext>
              </a:extLst>
            </p:cNvPr>
            <p:cNvSpPr/>
            <p:nvPr>
              <p:custDataLst>
                <p:tags r:id="rId49"/>
              </p:custDataLst>
            </p:nvPr>
          </p:nvSpPr>
          <p:spPr>
            <a:xfrm>
              <a:off x="6723350" y="1614014"/>
              <a:ext cx="2653075" cy="490102"/>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确定主要原因</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71" name="圆角矩形 70">
            <a:extLst>
              <a:ext uri="{FF2B5EF4-FFF2-40B4-BE49-F238E27FC236}">
                <a16:creationId xmlns:a16="http://schemas.microsoft.com/office/drawing/2014/main" id="{758DD7C9-329A-18C1-927D-465C7AF2DE37}"/>
              </a:ext>
            </a:extLst>
          </p:cNvPr>
          <p:cNvSpPr/>
          <p:nvPr>
            <p:custDataLst>
              <p:tags r:id="rId3"/>
            </p:custDataLst>
          </p:nvPr>
        </p:nvSpPr>
        <p:spPr>
          <a:xfrm>
            <a:off x="7832679" y="2313439"/>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8</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72" name="组合 71">
            <a:extLst>
              <a:ext uri="{FF2B5EF4-FFF2-40B4-BE49-F238E27FC236}">
                <a16:creationId xmlns:a16="http://schemas.microsoft.com/office/drawing/2014/main" id="{47C85470-71CD-647D-391A-C8B81551E047}"/>
              </a:ext>
            </a:extLst>
          </p:cNvPr>
          <p:cNvGrpSpPr/>
          <p:nvPr>
            <p:custDataLst>
              <p:tags r:id="rId4"/>
            </p:custDataLst>
          </p:nvPr>
        </p:nvGrpSpPr>
        <p:grpSpPr>
          <a:xfrm>
            <a:off x="8582660" y="2313305"/>
            <a:ext cx="2622550" cy="463173"/>
            <a:chOff x="6315199" y="2410178"/>
            <a:chExt cx="3744416" cy="530390"/>
          </a:xfrm>
          <a:solidFill>
            <a:srgbClr val="0070C0"/>
          </a:solidFill>
        </p:grpSpPr>
        <p:sp>
          <p:nvSpPr>
            <p:cNvPr id="73" name="圆角矩形 72">
              <a:extLst>
                <a:ext uri="{FF2B5EF4-FFF2-40B4-BE49-F238E27FC236}">
                  <a16:creationId xmlns:a16="http://schemas.microsoft.com/office/drawing/2014/main" id="{09986C75-8F54-D036-F2CA-F9D05F09A667}"/>
                </a:ext>
              </a:extLst>
            </p:cNvPr>
            <p:cNvSpPr/>
            <p:nvPr>
              <p:custDataLst>
                <p:tags r:id="rId46"/>
              </p:custDataLst>
            </p:nvPr>
          </p:nvSpPr>
          <p:spPr>
            <a:xfrm>
              <a:off x="6315199" y="2410178"/>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74" name="矩形 73">
              <a:extLst>
                <a:ext uri="{FF2B5EF4-FFF2-40B4-BE49-F238E27FC236}">
                  <a16:creationId xmlns:a16="http://schemas.microsoft.com/office/drawing/2014/main" id="{69F53D55-9C69-7B23-B2CF-075A208C53D1}"/>
                </a:ext>
              </a:extLst>
            </p:cNvPr>
            <p:cNvSpPr/>
            <p:nvPr>
              <p:custDataLst>
                <p:tags r:id="rId47"/>
              </p:custDataLst>
            </p:nvPr>
          </p:nvSpPr>
          <p:spPr>
            <a:xfrm>
              <a:off x="6747248" y="2450466"/>
              <a:ext cx="2653075" cy="490102"/>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制定对策</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75" name="圆角矩形 74">
            <a:extLst>
              <a:ext uri="{FF2B5EF4-FFF2-40B4-BE49-F238E27FC236}">
                <a16:creationId xmlns:a16="http://schemas.microsoft.com/office/drawing/2014/main" id="{B992010B-36D4-0CFD-7317-B09B0C6E7994}"/>
              </a:ext>
            </a:extLst>
          </p:cNvPr>
          <p:cNvSpPr/>
          <p:nvPr>
            <p:custDataLst>
              <p:tags r:id="rId5"/>
            </p:custDataLst>
          </p:nvPr>
        </p:nvSpPr>
        <p:spPr>
          <a:xfrm>
            <a:off x="7832679" y="3087997"/>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9</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76" name="组合 75">
            <a:extLst>
              <a:ext uri="{FF2B5EF4-FFF2-40B4-BE49-F238E27FC236}">
                <a16:creationId xmlns:a16="http://schemas.microsoft.com/office/drawing/2014/main" id="{859B40AE-6C1B-87C4-40CC-DA7248410F52}"/>
              </a:ext>
            </a:extLst>
          </p:cNvPr>
          <p:cNvGrpSpPr/>
          <p:nvPr>
            <p:custDataLst>
              <p:tags r:id="rId6"/>
            </p:custDataLst>
          </p:nvPr>
        </p:nvGrpSpPr>
        <p:grpSpPr>
          <a:xfrm>
            <a:off x="8603615" y="3088005"/>
            <a:ext cx="2600325" cy="463173"/>
            <a:chOff x="6339097" y="3296031"/>
            <a:chExt cx="3744416" cy="530390"/>
          </a:xfrm>
          <a:solidFill>
            <a:srgbClr val="0070C0"/>
          </a:solidFill>
        </p:grpSpPr>
        <p:sp>
          <p:nvSpPr>
            <p:cNvPr id="77" name="圆角矩形 76">
              <a:extLst>
                <a:ext uri="{FF2B5EF4-FFF2-40B4-BE49-F238E27FC236}">
                  <a16:creationId xmlns:a16="http://schemas.microsoft.com/office/drawing/2014/main" id="{9EA8FD45-D798-2821-559F-CD2082552A51}"/>
                </a:ext>
              </a:extLst>
            </p:cNvPr>
            <p:cNvSpPr/>
            <p:nvPr>
              <p:custDataLst>
                <p:tags r:id="rId44"/>
              </p:custDataLst>
            </p:nvPr>
          </p:nvSpPr>
          <p:spPr>
            <a:xfrm>
              <a:off x="6339097" y="3296031"/>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78" name="矩形 77">
              <a:extLst>
                <a:ext uri="{FF2B5EF4-FFF2-40B4-BE49-F238E27FC236}">
                  <a16:creationId xmlns:a16="http://schemas.microsoft.com/office/drawing/2014/main" id="{CA311F5D-EF22-4D80-46E7-B14C34A529FF}"/>
                </a:ext>
              </a:extLst>
            </p:cNvPr>
            <p:cNvSpPr/>
            <p:nvPr>
              <p:custDataLst>
                <p:tags r:id="rId45"/>
              </p:custDataLst>
            </p:nvPr>
          </p:nvSpPr>
          <p:spPr>
            <a:xfrm>
              <a:off x="6723349" y="3336319"/>
              <a:ext cx="3335467" cy="490102"/>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对策实施</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79" name="圆角矩形 78">
            <a:extLst>
              <a:ext uri="{FF2B5EF4-FFF2-40B4-BE49-F238E27FC236}">
                <a16:creationId xmlns:a16="http://schemas.microsoft.com/office/drawing/2014/main" id="{8AEDF888-9DCF-B3B1-B58D-BEB3BD2A8C6D}"/>
              </a:ext>
            </a:extLst>
          </p:cNvPr>
          <p:cNvSpPr/>
          <p:nvPr>
            <p:custDataLst>
              <p:tags r:id="rId7"/>
            </p:custDataLst>
          </p:nvPr>
        </p:nvSpPr>
        <p:spPr>
          <a:xfrm>
            <a:off x="7679690" y="3789045"/>
            <a:ext cx="837565" cy="4470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10</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80" name="组合 79">
            <a:extLst>
              <a:ext uri="{FF2B5EF4-FFF2-40B4-BE49-F238E27FC236}">
                <a16:creationId xmlns:a16="http://schemas.microsoft.com/office/drawing/2014/main" id="{88FAF7CC-5DD6-526A-5CC6-0DC3809B4CC2}"/>
              </a:ext>
            </a:extLst>
          </p:cNvPr>
          <p:cNvGrpSpPr/>
          <p:nvPr>
            <p:custDataLst>
              <p:tags r:id="rId8"/>
            </p:custDataLst>
          </p:nvPr>
        </p:nvGrpSpPr>
        <p:grpSpPr>
          <a:xfrm>
            <a:off x="8603615" y="3789680"/>
            <a:ext cx="2616200" cy="463781"/>
            <a:chOff x="6339097" y="4180903"/>
            <a:chExt cx="3744416" cy="531018"/>
          </a:xfrm>
          <a:solidFill>
            <a:srgbClr val="0070C0"/>
          </a:solidFill>
        </p:grpSpPr>
        <p:sp>
          <p:nvSpPr>
            <p:cNvPr id="81" name="圆角矩形 80">
              <a:extLst>
                <a:ext uri="{FF2B5EF4-FFF2-40B4-BE49-F238E27FC236}">
                  <a16:creationId xmlns:a16="http://schemas.microsoft.com/office/drawing/2014/main" id="{E1D3CFFB-5C82-10A1-BD80-7D269D1FC929}"/>
                </a:ext>
              </a:extLst>
            </p:cNvPr>
            <p:cNvSpPr/>
            <p:nvPr>
              <p:custDataLst>
                <p:tags r:id="rId42"/>
              </p:custDataLst>
            </p:nvPr>
          </p:nvSpPr>
          <p:spPr>
            <a:xfrm>
              <a:off x="6339097" y="418090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82" name="矩形 81">
              <a:extLst>
                <a:ext uri="{FF2B5EF4-FFF2-40B4-BE49-F238E27FC236}">
                  <a16:creationId xmlns:a16="http://schemas.microsoft.com/office/drawing/2014/main" id="{B8B80F2A-0DEC-14D7-B89A-5B106557C4E9}"/>
                </a:ext>
              </a:extLst>
            </p:cNvPr>
            <p:cNvSpPr/>
            <p:nvPr>
              <p:custDataLst>
                <p:tags r:id="rId43"/>
              </p:custDataLst>
            </p:nvPr>
          </p:nvSpPr>
          <p:spPr>
            <a:xfrm>
              <a:off x="6723349" y="4221882"/>
              <a:ext cx="3360164" cy="490039"/>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效果检查</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83" name="圆角矩形 82">
            <a:extLst>
              <a:ext uri="{FF2B5EF4-FFF2-40B4-BE49-F238E27FC236}">
                <a16:creationId xmlns:a16="http://schemas.microsoft.com/office/drawing/2014/main" id="{FF5FB1F0-CE8F-4018-2A9D-5CB23961F4B1}"/>
              </a:ext>
            </a:extLst>
          </p:cNvPr>
          <p:cNvSpPr/>
          <p:nvPr>
            <p:custDataLst>
              <p:tags r:id="rId9"/>
            </p:custDataLst>
          </p:nvPr>
        </p:nvSpPr>
        <p:spPr>
          <a:xfrm>
            <a:off x="7649210" y="4556125"/>
            <a:ext cx="868045" cy="4470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11</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84" name="组合 83">
            <a:extLst>
              <a:ext uri="{FF2B5EF4-FFF2-40B4-BE49-F238E27FC236}">
                <a16:creationId xmlns:a16="http://schemas.microsoft.com/office/drawing/2014/main" id="{C9B6D42B-274C-9B4A-9C44-4B4B4F5C0193}"/>
              </a:ext>
            </a:extLst>
          </p:cNvPr>
          <p:cNvGrpSpPr/>
          <p:nvPr>
            <p:custDataLst>
              <p:tags r:id="rId10"/>
            </p:custDataLst>
          </p:nvPr>
        </p:nvGrpSpPr>
        <p:grpSpPr>
          <a:xfrm>
            <a:off x="8603615" y="4556125"/>
            <a:ext cx="2600960" cy="452889"/>
            <a:chOff x="6339097" y="5057483"/>
            <a:chExt cx="3744416" cy="518298"/>
          </a:xfrm>
          <a:solidFill>
            <a:srgbClr val="0070C0"/>
          </a:solidFill>
        </p:grpSpPr>
        <p:sp>
          <p:nvSpPr>
            <p:cNvPr id="85" name="圆角矩形 84">
              <a:extLst>
                <a:ext uri="{FF2B5EF4-FFF2-40B4-BE49-F238E27FC236}">
                  <a16:creationId xmlns:a16="http://schemas.microsoft.com/office/drawing/2014/main" id="{7949804E-109E-8987-6C50-8FB46D6F77EA}"/>
                </a:ext>
              </a:extLst>
            </p:cNvPr>
            <p:cNvSpPr/>
            <p:nvPr>
              <p:custDataLst>
                <p:tags r:id="rId40"/>
              </p:custDataLst>
            </p:nvPr>
          </p:nvSpPr>
          <p:spPr>
            <a:xfrm>
              <a:off x="6339097" y="505748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86" name="矩形 85">
              <a:extLst>
                <a:ext uri="{FF2B5EF4-FFF2-40B4-BE49-F238E27FC236}">
                  <a16:creationId xmlns:a16="http://schemas.microsoft.com/office/drawing/2014/main" id="{09EA5A5E-F7C1-C782-DC28-D6BCC77104B8}"/>
                </a:ext>
              </a:extLst>
            </p:cNvPr>
            <p:cNvSpPr/>
            <p:nvPr>
              <p:custDataLst>
                <p:tags r:id="rId41"/>
              </p:custDataLst>
            </p:nvPr>
          </p:nvSpPr>
          <p:spPr>
            <a:xfrm>
              <a:off x="6723478" y="5085978"/>
              <a:ext cx="2736174" cy="489803"/>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制定巩固措施</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87" name="TextBox 86">
            <a:extLst>
              <a:ext uri="{FF2B5EF4-FFF2-40B4-BE49-F238E27FC236}">
                <a16:creationId xmlns:a16="http://schemas.microsoft.com/office/drawing/2014/main" id="{73CA36AF-5124-11B4-9657-6A133FAA93E9}"/>
              </a:ext>
            </a:extLst>
          </p:cNvPr>
          <p:cNvSpPr txBox="1"/>
          <p:nvPr/>
        </p:nvSpPr>
        <p:spPr>
          <a:xfrm>
            <a:off x="338359" y="2219563"/>
            <a:ext cx="2805024" cy="1351280"/>
          </a:xfrm>
          <a:prstGeom prst="rect">
            <a:avLst/>
          </a:prstGeom>
          <a:noFill/>
        </p:spPr>
        <p:txBody>
          <a:bodyPr wrap="square" lIns="121816" tIns="60906" rIns="121816" bIns="60906">
            <a:spAutoFit/>
          </a:bodyPr>
          <a:lstStyle/>
          <a:p>
            <a:pPr algn="ctr">
              <a:defRPr/>
            </a:pPr>
            <a:r>
              <a:rPr lang="zh-CN" altLang="en-US" sz="4800" b="1" spc="200">
                <a:solidFill>
                  <a:schemeClr val="bg1"/>
                </a:solidFill>
                <a:latin typeface="微软雅黑" panose="020B0503020204020204" charset="-122"/>
                <a:ea typeface="微软雅黑" panose="020B0503020204020204" charset="-122"/>
              </a:rPr>
              <a:t>目录 </a:t>
            </a:r>
            <a:endParaRPr lang="en-US" altLang="zh-CN" sz="4800" b="1" spc="200">
              <a:solidFill>
                <a:schemeClr val="bg1"/>
              </a:solidFill>
              <a:latin typeface="微软雅黑" panose="020B0503020204020204" charset="-122"/>
              <a:ea typeface="微软雅黑" panose="020B0503020204020204" charset="-122"/>
            </a:endParaRPr>
          </a:p>
          <a:p>
            <a:pPr algn="r">
              <a:defRPr/>
            </a:pPr>
            <a:r>
              <a:rPr lang="en-US" altLang="zh-CN" sz="3200" b="1" spc="200">
                <a:solidFill>
                  <a:schemeClr val="bg1"/>
                </a:solidFill>
                <a:latin typeface="微软雅黑" panose="020B0503020204020204" charset="-122"/>
                <a:ea typeface="微软雅黑" panose="020B0503020204020204" charset="-122"/>
              </a:rPr>
              <a:t>CONTENTS</a:t>
            </a:r>
            <a:endParaRPr lang="zh-CN" altLang="en-US" sz="3200" b="1" spc="200">
              <a:solidFill>
                <a:schemeClr val="bg1"/>
              </a:solidFill>
              <a:latin typeface="微软雅黑" panose="020B0503020204020204" charset="-122"/>
              <a:ea typeface="微软雅黑" panose="020B0503020204020204" charset="-122"/>
            </a:endParaRPr>
          </a:p>
        </p:txBody>
      </p:sp>
      <p:sp>
        <p:nvSpPr>
          <p:cNvPr id="3" name="椭圆 2">
            <a:extLst>
              <a:ext uri="{FF2B5EF4-FFF2-40B4-BE49-F238E27FC236}">
                <a16:creationId xmlns:a16="http://schemas.microsoft.com/office/drawing/2014/main" id="{4AA99FD2-2DD4-F691-B51B-DDC5FE976D69}"/>
              </a:ext>
            </a:extLst>
          </p:cNvPr>
          <p:cNvSpPr/>
          <p:nvPr>
            <p:custDataLst>
              <p:tags r:id="rId11"/>
            </p:custDataLst>
          </p:nvPr>
        </p:nvSpPr>
        <p:spPr bwMode="auto">
          <a:xfrm>
            <a:off x="406718" y="2259330"/>
            <a:ext cx="1920875" cy="1890713"/>
          </a:xfrm>
          <a:prstGeom prst="ellipse">
            <a:avLst/>
          </a:pr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r>
              <a:rPr lang="zh-CN" altLang="en-US" sz="4265" b="1" strike="noStrike" noProof="1">
                <a:solidFill>
                  <a:srgbClr val="0070C0"/>
                </a:solidFill>
                <a:latin typeface="微软雅黑" panose="020B0503020204020204" charset="-122"/>
                <a:ea typeface="微软雅黑" panose="020B0503020204020204" charset="-122"/>
                <a:cs typeface="+mn-ea"/>
                <a:sym typeface="+mn-lt"/>
              </a:rPr>
              <a:t>目录</a:t>
            </a:r>
          </a:p>
        </p:txBody>
      </p:sp>
      <p:sp>
        <p:nvSpPr>
          <p:cNvPr id="4" name="圆角矩形 3">
            <a:extLst>
              <a:ext uri="{FF2B5EF4-FFF2-40B4-BE49-F238E27FC236}">
                <a16:creationId xmlns:a16="http://schemas.microsoft.com/office/drawing/2014/main" id="{AD618002-0B6B-DF5D-BB6B-761BDD9BE20D}"/>
              </a:ext>
            </a:extLst>
          </p:cNvPr>
          <p:cNvSpPr/>
          <p:nvPr>
            <p:custDataLst>
              <p:tags r:id="rId12"/>
            </p:custDataLst>
          </p:nvPr>
        </p:nvSpPr>
        <p:spPr>
          <a:xfrm>
            <a:off x="7644130" y="5255260"/>
            <a:ext cx="882015" cy="4470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12</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5" name="组合 4">
            <a:extLst>
              <a:ext uri="{FF2B5EF4-FFF2-40B4-BE49-F238E27FC236}">
                <a16:creationId xmlns:a16="http://schemas.microsoft.com/office/drawing/2014/main" id="{7052CB3A-259B-57BA-3604-F6B913098347}"/>
              </a:ext>
            </a:extLst>
          </p:cNvPr>
          <p:cNvGrpSpPr/>
          <p:nvPr>
            <p:custDataLst>
              <p:tags r:id="rId13"/>
            </p:custDataLst>
          </p:nvPr>
        </p:nvGrpSpPr>
        <p:grpSpPr>
          <a:xfrm>
            <a:off x="8622665" y="5204460"/>
            <a:ext cx="2690495" cy="452755"/>
            <a:chOff x="6339097" y="5057483"/>
            <a:chExt cx="3744416" cy="518492"/>
          </a:xfrm>
          <a:solidFill>
            <a:srgbClr val="0070C0"/>
          </a:solidFill>
        </p:grpSpPr>
        <p:sp>
          <p:nvSpPr>
            <p:cNvPr id="6" name="圆角矩形 5">
              <a:extLst>
                <a:ext uri="{FF2B5EF4-FFF2-40B4-BE49-F238E27FC236}">
                  <a16:creationId xmlns:a16="http://schemas.microsoft.com/office/drawing/2014/main" id="{20160501-C0F3-8048-F90C-6D93FF58F56E}"/>
                </a:ext>
              </a:extLst>
            </p:cNvPr>
            <p:cNvSpPr/>
            <p:nvPr>
              <p:custDataLst>
                <p:tags r:id="rId38"/>
              </p:custDataLst>
            </p:nvPr>
          </p:nvSpPr>
          <p:spPr>
            <a:xfrm>
              <a:off x="6339097" y="505748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7" name="矩形 6">
              <a:extLst>
                <a:ext uri="{FF2B5EF4-FFF2-40B4-BE49-F238E27FC236}">
                  <a16:creationId xmlns:a16="http://schemas.microsoft.com/office/drawing/2014/main" id="{0E7A782D-539C-8012-4587-4A8E4E01C33A}"/>
                </a:ext>
              </a:extLst>
            </p:cNvPr>
            <p:cNvSpPr/>
            <p:nvPr>
              <p:custDataLst>
                <p:tags r:id="rId39"/>
              </p:custDataLst>
            </p:nvPr>
          </p:nvSpPr>
          <p:spPr>
            <a:xfrm>
              <a:off x="6430122" y="5085844"/>
              <a:ext cx="3519062" cy="490131"/>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总结和下一步打算</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8" name="圆角矩形 7">
            <a:extLst>
              <a:ext uri="{FF2B5EF4-FFF2-40B4-BE49-F238E27FC236}">
                <a16:creationId xmlns:a16="http://schemas.microsoft.com/office/drawing/2014/main" id="{9392EE40-06AE-B2ED-1F0B-40BE56A7534C}"/>
              </a:ext>
            </a:extLst>
          </p:cNvPr>
          <p:cNvSpPr/>
          <p:nvPr>
            <p:custDataLst>
              <p:tags r:id="rId14"/>
            </p:custDataLst>
          </p:nvPr>
        </p:nvSpPr>
        <p:spPr>
          <a:xfrm>
            <a:off x="3291794" y="1589062"/>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1</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9" name="组合 8">
            <a:extLst>
              <a:ext uri="{FF2B5EF4-FFF2-40B4-BE49-F238E27FC236}">
                <a16:creationId xmlns:a16="http://schemas.microsoft.com/office/drawing/2014/main" id="{E0C82C80-6354-1EA5-1E7C-90A444C8066A}"/>
              </a:ext>
            </a:extLst>
          </p:cNvPr>
          <p:cNvGrpSpPr/>
          <p:nvPr>
            <p:custDataLst>
              <p:tags r:id="rId15"/>
            </p:custDataLst>
          </p:nvPr>
        </p:nvGrpSpPr>
        <p:grpSpPr>
          <a:xfrm>
            <a:off x="4062730" y="1588770"/>
            <a:ext cx="2959100" cy="462915"/>
            <a:chOff x="6339097" y="1573726"/>
            <a:chExt cx="3744416" cy="530390"/>
          </a:xfrm>
          <a:solidFill>
            <a:srgbClr val="0070C0"/>
          </a:solidFill>
        </p:grpSpPr>
        <p:sp>
          <p:nvSpPr>
            <p:cNvPr id="10" name="圆角矩形 9">
              <a:extLst>
                <a:ext uri="{FF2B5EF4-FFF2-40B4-BE49-F238E27FC236}">
                  <a16:creationId xmlns:a16="http://schemas.microsoft.com/office/drawing/2014/main" id="{C8A6C4C5-3F9C-49C0-387E-0E68F711E811}"/>
                </a:ext>
              </a:extLst>
            </p:cNvPr>
            <p:cNvSpPr/>
            <p:nvPr>
              <p:custDataLst>
                <p:tags r:id="rId36"/>
              </p:custDataLst>
            </p:nvPr>
          </p:nvSpPr>
          <p:spPr>
            <a:xfrm>
              <a:off x="6339097" y="1573726"/>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11" name="矩形 10">
              <a:extLst>
                <a:ext uri="{FF2B5EF4-FFF2-40B4-BE49-F238E27FC236}">
                  <a16:creationId xmlns:a16="http://schemas.microsoft.com/office/drawing/2014/main" id="{56883E21-3967-FECD-F025-A15352E75A0D}"/>
                </a:ext>
              </a:extLst>
            </p:cNvPr>
            <p:cNvSpPr/>
            <p:nvPr>
              <p:custDataLst>
                <p:tags r:id="rId37"/>
              </p:custDataLst>
            </p:nvPr>
          </p:nvSpPr>
          <p:spPr>
            <a:xfrm>
              <a:off x="6846923" y="1613742"/>
              <a:ext cx="2645197" cy="490374"/>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mn-ea"/>
                  <a:sym typeface="+mn-lt"/>
                </a:rPr>
                <a:t>工程概况</a:t>
              </a:r>
            </a:p>
          </p:txBody>
        </p:sp>
      </p:grpSp>
      <p:sp>
        <p:nvSpPr>
          <p:cNvPr id="12" name="圆角矩形 11">
            <a:extLst>
              <a:ext uri="{FF2B5EF4-FFF2-40B4-BE49-F238E27FC236}">
                <a16:creationId xmlns:a16="http://schemas.microsoft.com/office/drawing/2014/main" id="{C664236F-FB3C-E1EB-1F0B-3F79C9C716CA}"/>
              </a:ext>
            </a:extLst>
          </p:cNvPr>
          <p:cNvSpPr/>
          <p:nvPr>
            <p:custDataLst>
              <p:tags r:id="rId16"/>
            </p:custDataLst>
          </p:nvPr>
        </p:nvSpPr>
        <p:spPr>
          <a:xfrm>
            <a:off x="3291794" y="2320424"/>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2</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13" name="组合 12">
            <a:extLst>
              <a:ext uri="{FF2B5EF4-FFF2-40B4-BE49-F238E27FC236}">
                <a16:creationId xmlns:a16="http://schemas.microsoft.com/office/drawing/2014/main" id="{A2ED3D36-BDB6-E78B-0B2A-B1E5CB45EA77}"/>
              </a:ext>
            </a:extLst>
          </p:cNvPr>
          <p:cNvGrpSpPr/>
          <p:nvPr>
            <p:custDataLst>
              <p:tags r:id="rId17"/>
            </p:custDataLst>
          </p:nvPr>
        </p:nvGrpSpPr>
        <p:grpSpPr>
          <a:xfrm>
            <a:off x="4041775" y="2320290"/>
            <a:ext cx="2962275" cy="462915"/>
            <a:chOff x="6315199" y="2410178"/>
            <a:chExt cx="3744416" cy="529776"/>
          </a:xfrm>
          <a:solidFill>
            <a:srgbClr val="0070C0"/>
          </a:solidFill>
        </p:grpSpPr>
        <p:sp>
          <p:nvSpPr>
            <p:cNvPr id="14" name="圆角矩形 13">
              <a:extLst>
                <a:ext uri="{FF2B5EF4-FFF2-40B4-BE49-F238E27FC236}">
                  <a16:creationId xmlns:a16="http://schemas.microsoft.com/office/drawing/2014/main" id="{C9CDCABA-7B0E-B117-DCA7-23E6AF0EAF1C}"/>
                </a:ext>
              </a:extLst>
            </p:cNvPr>
            <p:cNvSpPr/>
            <p:nvPr>
              <p:custDataLst>
                <p:tags r:id="rId34"/>
              </p:custDataLst>
            </p:nvPr>
          </p:nvSpPr>
          <p:spPr>
            <a:xfrm>
              <a:off x="6315199" y="2410178"/>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15" name="矩形 14">
              <a:extLst>
                <a:ext uri="{FF2B5EF4-FFF2-40B4-BE49-F238E27FC236}">
                  <a16:creationId xmlns:a16="http://schemas.microsoft.com/office/drawing/2014/main" id="{B667DC88-3797-8CA2-9224-B4D4375F5997}"/>
                </a:ext>
              </a:extLst>
            </p:cNvPr>
            <p:cNvSpPr/>
            <p:nvPr>
              <p:custDataLst>
                <p:tags r:id="rId35"/>
              </p:custDataLst>
            </p:nvPr>
          </p:nvSpPr>
          <p:spPr>
            <a:xfrm>
              <a:off x="6747031" y="2450147"/>
              <a:ext cx="2875134" cy="489807"/>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小组概况</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16" name="圆角矩形 15">
            <a:extLst>
              <a:ext uri="{FF2B5EF4-FFF2-40B4-BE49-F238E27FC236}">
                <a16:creationId xmlns:a16="http://schemas.microsoft.com/office/drawing/2014/main" id="{8F60B9F0-BD61-A4D5-BCF1-7EFFB017A39D}"/>
              </a:ext>
            </a:extLst>
          </p:cNvPr>
          <p:cNvSpPr/>
          <p:nvPr>
            <p:custDataLst>
              <p:tags r:id="rId18"/>
            </p:custDataLst>
          </p:nvPr>
        </p:nvSpPr>
        <p:spPr>
          <a:xfrm>
            <a:off x="3291794" y="3094982"/>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3</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17" name="组合 16">
            <a:extLst>
              <a:ext uri="{FF2B5EF4-FFF2-40B4-BE49-F238E27FC236}">
                <a16:creationId xmlns:a16="http://schemas.microsoft.com/office/drawing/2014/main" id="{81545283-EA47-6277-3138-250BD7CE015F}"/>
              </a:ext>
            </a:extLst>
          </p:cNvPr>
          <p:cNvGrpSpPr/>
          <p:nvPr>
            <p:custDataLst>
              <p:tags r:id="rId19"/>
            </p:custDataLst>
          </p:nvPr>
        </p:nvGrpSpPr>
        <p:grpSpPr>
          <a:xfrm>
            <a:off x="4062730" y="3094990"/>
            <a:ext cx="2941320" cy="462915"/>
            <a:chOff x="6339097" y="3296031"/>
            <a:chExt cx="3744416" cy="529776"/>
          </a:xfrm>
          <a:solidFill>
            <a:srgbClr val="0070C0"/>
          </a:solidFill>
        </p:grpSpPr>
        <p:sp>
          <p:nvSpPr>
            <p:cNvPr id="18" name="圆角矩形 17">
              <a:extLst>
                <a:ext uri="{FF2B5EF4-FFF2-40B4-BE49-F238E27FC236}">
                  <a16:creationId xmlns:a16="http://schemas.microsoft.com/office/drawing/2014/main" id="{FBC86AC0-59B3-8379-D6D4-80F482588FDF}"/>
                </a:ext>
              </a:extLst>
            </p:cNvPr>
            <p:cNvSpPr/>
            <p:nvPr>
              <p:custDataLst>
                <p:tags r:id="rId32"/>
              </p:custDataLst>
            </p:nvPr>
          </p:nvSpPr>
          <p:spPr>
            <a:xfrm>
              <a:off x="6339097" y="3296031"/>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19" name="矩形 18">
              <a:extLst>
                <a:ext uri="{FF2B5EF4-FFF2-40B4-BE49-F238E27FC236}">
                  <a16:creationId xmlns:a16="http://schemas.microsoft.com/office/drawing/2014/main" id="{B8F3054B-CC11-2D7A-1EC3-4EB9AB166850}"/>
                </a:ext>
              </a:extLst>
            </p:cNvPr>
            <p:cNvSpPr/>
            <p:nvPr>
              <p:custDataLst>
                <p:tags r:id="rId33"/>
              </p:custDataLst>
            </p:nvPr>
          </p:nvSpPr>
          <p:spPr>
            <a:xfrm>
              <a:off x="6723077" y="3336000"/>
              <a:ext cx="2914210" cy="489807"/>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选择课题</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20" name="圆角矩形 19">
            <a:extLst>
              <a:ext uri="{FF2B5EF4-FFF2-40B4-BE49-F238E27FC236}">
                <a16:creationId xmlns:a16="http://schemas.microsoft.com/office/drawing/2014/main" id="{D6E011F6-7994-348E-398E-061AE34D5FD2}"/>
              </a:ext>
            </a:extLst>
          </p:cNvPr>
          <p:cNvSpPr/>
          <p:nvPr>
            <p:custDataLst>
              <p:tags r:id="rId20"/>
            </p:custDataLst>
          </p:nvPr>
        </p:nvSpPr>
        <p:spPr>
          <a:xfrm>
            <a:off x="3291794" y="3796925"/>
            <a:ext cx="448484" cy="447240"/>
          </a:xfrm>
          <a:prstGeom prst="roundRect">
            <a:avLst/>
          </a:prstGeom>
          <a:solidFill>
            <a:srgbClr val="2E74B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4</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21" name="组合 20">
            <a:extLst>
              <a:ext uri="{FF2B5EF4-FFF2-40B4-BE49-F238E27FC236}">
                <a16:creationId xmlns:a16="http://schemas.microsoft.com/office/drawing/2014/main" id="{358559BE-4223-7E7F-296C-3ACC1BE7E1F8}"/>
              </a:ext>
            </a:extLst>
          </p:cNvPr>
          <p:cNvGrpSpPr/>
          <p:nvPr>
            <p:custDataLst>
              <p:tags r:id="rId21"/>
            </p:custDataLst>
          </p:nvPr>
        </p:nvGrpSpPr>
        <p:grpSpPr>
          <a:xfrm>
            <a:off x="4062730" y="3796665"/>
            <a:ext cx="2941320" cy="463550"/>
            <a:chOff x="6339097" y="4180903"/>
            <a:chExt cx="3744416" cy="530467"/>
          </a:xfrm>
          <a:solidFill>
            <a:srgbClr val="2E74B5"/>
          </a:solidFill>
        </p:grpSpPr>
        <p:sp>
          <p:nvSpPr>
            <p:cNvPr id="22" name="圆角矩形 21">
              <a:extLst>
                <a:ext uri="{FF2B5EF4-FFF2-40B4-BE49-F238E27FC236}">
                  <a16:creationId xmlns:a16="http://schemas.microsoft.com/office/drawing/2014/main" id="{1A0E1E42-8EE5-1344-66ED-7EA30C2CC321}"/>
                </a:ext>
              </a:extLst>
            </p:cNvPr>
            <p:cNvSpPr/>
            <p:nvPr>
              <p:custDataLst>
                <p:tags r:id="rId30"/>
              </p:custDataLst>
            </p:nvPr>
          </p:nvSpPr>
          <p:spPr>
            <a:xfrm>
              <a:off x="6339097" y="418090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23" name="矩形 22">
              <a:extLst>
                <a:ext uri="{FF2B5EF4-FFF2-40B4-BE49-F238E27FC236}">
                  <a16:creationId xmlns:a16="http://schemas.microsoft.com/office/drawing/2014/main" id="{DCC2C505-72EF-0D48-9E51-F25452EEFFDB}"/>
                </a:ext>
              </a:extLst>
            </p:cNvPr>
            <p:cNvSpPr/>
            <p:nvPr>
              <p:custDataLst>
                <p:tags r:id="rId31"/>
              </p:custDataLst>
            </p:nvPr>
          </p:nvSpPr>
          <p:spPr>
            <a:xfrm>
              <a:off x="6723077" y="4221596"/>
              <a:ext cx="2919868" cy="489774"/>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现状调查</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24" name="圆角矩形 23">
            <a:extLst>
              <a:ext uri="{FF2B5EF4-FFF2-40B4-BE49-F238E27FC236}">
                <a16:creationId xmlns:a16="http://schemas.microsoft.com/office/drawing/2014/main" id="{EE364091-4D11-0271-99BF-95AAAFEBC1D9}"/>
              </a:ext>
            </a:extLst>
          </p:cNvPr>
          <p:cNvSpPr/>
          <p:nvPr>
            <p:custDataLst>
              <p:tags r:id="rId22"/>
            </p:custDataLst>
          </p:nvPr>
        </p:nvSpPr>
        <p:spPr>
          <a:xfrm>
            <a:off x="3291907" y="4563374"/>
            <a:ext cx="448484" cy="447240"/>
          </a:xfrm>
          <a:prstGeom prst="roundRect">
            <a:avLst/>
          </a:prstGeom>
          <a:solidFill>
            <a:srgbClr val="2E74B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5</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25" name="组合 24">
            <a:extLst>
              <a:ext uri="{FF2B5EF4-FFF2-40B4-BE49-F238E27FC236}">
                <a16:creationId xmlns:a16="http://schemas.microsoft.com/office/drawing/2014/main" id="{2E98E09F-4292-D569-BF49-8B4438BD8A36}"/>
              </a:ext>
            </a:extLst>
          </p:cNvPr>
          <p:cNvGrpSpPr/>
          <p:nvPr>
            <p:custDataLst>
              <p:tags r:id="rId23"/>
            </p:custDataLst>
          </p:nvPr>
        </p:nvGrpSpPr>
        <p:grpSpPr>
          <a:xfrm>
            <a:off x="4062730" y="4563110"/>
            <a:ext cx="2958465" cy="452897"/>
            <a:chOff x="6339097" y="5057483"/>
            <a:chExt cx="3744416" cy="518145"/>
          </a:xfrm>
          <a:solidFill>
            <a:srgbClr val="2E74B5"/>
          </a:solidFill>
        </p:grpSpPr>
        <p:sp>
          <p:nvSpPr>
            <p:cNvPr id="26" name="圆角矩形 25">
              <a:extLst>
                <a:ext uri="{FF2B5EF4-FFF2-40B4-BE49-F238E27FC236}">
                  <a16:creationId xmlns:a16="http://schemas.microsoft.com/office/drawing/2014/main" id="{76922694-CBD1-4D68-1129-0D133DF9EA75}"/>
                </a:ext>
              </a:extLst>
            </p:cNvPr>
            <p:cNvSpPr/>
            <p:nvPr>
              <p:custDataLst>
                <p:tags r:id="rId28"/>
              </p:custDataLst>
            </p:nvPr>
          </p:nvSpPr>
          <p:spPr>
            <a:xfrm>
              <a:off x="6339097" y="505748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27" name="矩形 26">
              <a:extLst>
                <a:ext uri="{FF2B5EF4-FFF2-40B4-BE49-F238E27FC236}">
                  <a16:creationId xmlns:a16="http://schemas.microsoft.com/office/drawing/2014/main" id="{1361E7A1-BD10-7093-5861-75607748D26C}"/>
                </a:ext>
              </a:extLst>
            </p:cNvPr>
            <p:cNvSpPr/>
            <p:nvPr>
              <p:custDataLst>
                <p:tags r:id="rId29"/>
              </p:custDataLst>
            </p:nvPr>
          </p:nvSpPr>
          <p:spPr>
            <a:xfrm>
              <a:off x="6723478" y="5085978"/>
              <a:ext cx="2736174" cy="489650"/>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设定目标</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29" name="圆角矩形 28">
            <a:extLst>
              <a:ext uri="{FF2B5EF4-FFF2-40B4-BE49-F238E27FC236}">
                <a16:creationId xmlns:a16="http://schemas.microsoft.com/office/drawing/2014/main" id="{68F73AF3-8047-5702-9D32-38DC09DBB387}"/>
              </a:ext>
            </a:extLst>
          </p:cNvPr>
          <p:cNvSpPr/>
          <p:nvPr>
            <p:custDataLst>
              <p:tags r:id="rId24"/>
            </p:custDataLst>
          </p:nvPr>
        </p:nvSpPr>
        <p:spPr>
          <a:xfrm>
            <a:off x="3291907" y="5286016"/>
            <a:ext cx="448485" cy="447240"/>
          </a:xfrm>
          <a:prstGeom prst="roundRect">
            <a:avLst/>
          </a:prstGeom>
          <a:solidFill>
            <a:srgbClr val="2E74B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6</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30" name="组合 29">
            <a:extLst>
              <a:ext uri="{FF2B5EF4-FFF2-40B4-BE49-F238E27FC236}">
                <a16:creationId xmlns:a16="http://schemas.microsoft.com/office/drawing/2014/main" id="{5F426DBA-2504-AAEF-E0C4-D42C650D8CC1}"/>
              </a:ext>
            </a:extLst>
          </p:cNvPr>
          <p:cNvGrpSpPr/>
          <p:nvPr>
            <p:custDataLst>
              <p:tags r:id="rId25"/>
            </p:custDataLst>
          </p:nvPr>
        </p:nvGrpSpPr>
        <p:grpSpPr>
          <a:xfrm>
            <a:off x="4083050" y="5261610"/>
            <a:ext cx="2938145" cy="452755"/>
            <a:chOff x="6339097" y="5057483"/>
            <a:chExt cx="3744416" cy="517811"/>
          </a:xfrm>
          <a:solidFill>
            <a:srgbClr val="2E74B5"/>
          </a:solidFill>
        </p:grpSpPr>
        <p:sp>
          <p:nvSpPr>
            <p:cNvPr id="31" name="圆角矩形 30">
              <a:extLst>
                <a:ext uri="{FF2B5EF4-FFF2-40B4-BE49-F238E27FC236}">
                  <a16:creationId xmlns:a16="http://schemas.microsoft.com/office/drawing/2014/main" id="{A4FE0DEE-1BB7-6B4B-4F28-F2DE83326395}"/>
                </a:ext>
              </a:extLst>
            </p:cNvPr>
            <p:cNvSpPr/>
            <p:nvPr>
              <p:custDataLst>
                <p:tags r:id="rId26"/>
              </p:custDataLst>
            </p:nvPr>
          </p:nvSpPr>
          <p:spPr>
            <a:xfrm>
              <a:off x="6339097" y="505748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32" name="矩形 31">
              <a:extLst>
                <a:ext uri="{FF2B5EF4-FFF2-40B4-BE49-F238E27FC236}">
                  <a16:creationId xmlns:a16="http://schemas.microsoft.com/office/drawing/2014/main" id="{B7D9EDC2-B542-4ED1-24BC-1720489346C3}"/>
                </a:ext>
              </a:extLst>
            </p:cNvPr>
            <p:cNvSpPr/>
            <p:nvPr>
              <p:custDataLst>
                <p:tags r:id="rId27"/>
              </p:custDataLst>
            </p:nvPr>
          </p:nvSpPr>
          <p:spPr>
            <a:xfrm>
              <a:off x="6723530" y="5085806"/>
              <a:ext cx="2736086" cy="489488"/>
            </a:xfrm>
            <a:prstGeom prst="rect">
              <a:avLst/>
            </a:prstGeom>
            <a:grpFill/>
          </p:spPr>
          <p:txBody>
            <a:bodyPr wrap="square" lIns="121896" tIns="60948" rIns="121896" bIns="60948">
              <a:spAutoFit/>
            </a:bodyPr>
            <a:lstStyle/>
            <a:p>
              <a:pPr algn="ctr">
                <a:defRPr/>
              </a:pPr>
              <a:r>
                <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rPr>
                <a:t>原因分析</a:t>
              </a:r>
            </a:p>
          </p:txBody>
        </p:sp>
      </p:grpSp>
    </p:spTree>
    <p:extLst>
      <p:ext uri="{BB962C8B-B14F-4D97-AF65-F5344CB8AC3E}">
        <p14:creationId xmlns:p14="http://schemas.microsoft.com/office/powerpoint/2010/main" val="807659981"/>
      </p:ext>
    </p:extLst>
  </p:cSld>
  <p:clrMapOvr>
    <a:masterClrMapping/>
  </p:clrMapOvr>
  <p:transition spd="slow" advTm="0">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D60FF-4817-2E41-F173-A111885F1CAF}"/>
            </a:ext>
          </a:extLst>
        </p:cNvPr>
        <p:cNvGrpSpPr/>
        <p:nvPr/>
      </p:nvGrpSpPr>
      <p:grpSpPr>
        <a:xfrm>
          <a:off x="0" y="0"/>
          <a:ext cx="0" cy="0"/>
          <a:chOff x="0" y="0"/>
          <a:chExt cx="0" cy="0"/>
        </a:xfrm>
      </p:grpSpPr>
      <p:sp>
        <p:nvSpPr>
          <p:cNvPr id="2" name="文本框 99">
            <a:extLst>
              <a:ext uri="{FF2B5EF4-FFF2-40B4-BE49-F238E27FC236}">
                <a16:creationId xmlns:a16="http://schemas.microsoft.com/office/drawing/2014/main" id="{71BFB5C6-2F93-F8FD-1DC2-579CCC73A081}"/>
              </a:ext>
            </a:extLst>
          </p:cNvPr>
          <p:cNvSpPr txBox="1"/>
          <p:nvPr/>
        </p:nvSpPr>
        <p:spPr>
          <a:xfrm>
            <a:off x="684212" y="980728"/>
            <a:ext cx="10823575" cy="646331"/>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304800"/>
            <a:r>
              <a:rPr lang="en-US" altLang="zh-CN" sz="1800" b="0" dirty="0">
                <a:latin typeface="微软雅黑" panose="020B0503020204020204" pitchFamily="34" charset="-122"/>
                <a:ea typeface="微软雅黑" panose="020B0503020204020204" pitchFamily="34" charset="-122"/>
              </a:rPr>
              <a:t> </a:t>
            </a:r>
            <a:r>
              <a:rPr lang="en-US" altLang="zh-CN" sz="1800" kern="100" dirty="0">
                <a:effectLst/>
                <a:latin typeface="微软雅黑" panose="020B0503020204020204" pitchFamily="34" charset="-122"/>
                <a:ea typeface="微软雅黑" panose="020B0503020204020204" pitchFamily="34" charset="-122"/>
                <a:cs typeface="宋体" panose="02010600030101010101" pitchFamily="2" charset="-122"/>
              </a:rPr>
              <a:t>QC</a:t>
            </a:r>
            <a:r>
              <a:rPr lang="zh-CN" altLang="zh-CN" sz="1800" kern="100" dirty="0">
                <a:effectLst/>
                <a:latin typeface="微软雅黑" panose="020B0503020204020204" pitchFamily="34" charset="-122"/>
                <a:ea typeface="微软雅黑" panose="020B0503020204020204" pitchFamily="34" charset="-122"/>
                <a:cs typeface="宋体" panose="02010600030101010101" pitchFamily="2" charset="-122"/>
              </a:rPr>
              <a:t>全体小组成员于</a:t>
            </a:r>
            <a:r>
              <a:rPr lang="en-US" altLang="zh-CN" sz="1800" kern="100" dirty="0">
                <a:effectLst/>
                <a:latin typeface="微软雅黑" panose="020B0503020204020204" pitchFamily="34" charset="-122"/>
                <a:ea typeface="微软雅黑" panose="020B0503020204020204" pitchFamily="34" charset="-122"/>
                <a:cs typeface="宋体" panose="02010600030101010101" pitchFamily="2" charset="-122"/>
              </a:rPr>
              <a:t>2023</a:t>
            </a:r>
            <a:r>
              <a:rPr lang="zh-CN" altLang="zh-CN" sz="1800" kern="100" dirty="0">
                <a:effectLst/>
                <a:latin typeface="微软雅黑" panose="020B0503020204020204" pitchFamily="34" charset="-122"/>
                <a:ea typeface="微软雅黑" panose="020B0503020204020204" pitchFamily="34" charset="-122"/>
                <a:cs typeface="宋体" panose="02010600030101010101" pitchFamily="2" charset="-122"/>
              </a:rPr>
              <a:t>年</a:t>
            </a:r>
            <a:r>
              <a:rPr lang="en-US" altLang="zh-CN" sz="1800" kern="100" dirty="0">
                <a:effectLst/>
                <a:latin typeface="微软雅黑" panose="020B0503020204020204" pitchFamily="34" charset="-122"/>
                <a:ea typeface="微软雅黑" panose="020B0503020204020204" pitchFamily="34" charset="-122"/>
                <a:cs typeface="宋体" panose="02010600030101010101" pitchFamily="2" charset="-122"/>
              </a:rPr>
              <a:t>05</a:t>
            </a:r>
            <a:r>
              <a:rPr lang="zh-CN" altLang="zh-CN" sz="1800" kern="100" dirty="0">
                <a:effectLst/>
                <a:latin typeface="微软雅黑" panose="020B0503020204020204" pitchFamily="34" charset="-122"/>
                <a:ea typeface="微软雅黑" panose="020B0503020204020204" pitchFamily="34" charset="-122"/>
                <a:cs typeface="宋体" panose="02010600030101010101" pitchFamily="2" charset="-122"/>
              </a:rPr>
              <a:t>月</a:t>
            </a:r>
            <a:r>
              <a:rPr lang="en-US" altLang="zh-CN" sz="1800" kern="100" dirty="0">
                <a:effectLst/>
                <a:latin typeface="微软雅黑" panose="020B0503020204020204" pitchFamily="34" charset="-122"/>
                <a:ea typeface="微软雅黑" panose="020B0503020204020204" pitchFamily="34" charset="-122"/>
                <a:cs typeface="宋体" panose="02010600030101010101" pitchFamily="2" charset="-122"/>
              </a:rPr>
              <a:t>13</a:t>
            </a:r>
            <a:r>
              <a:rPr lang="zh-CN" altLang="zh-CN" sz="1800" kern="100" dirty="0">
                <a:effectLst/>
                <a:latin typeface="微软雅黑" panose="020B0503020204020204" pitchFamily="34" charset="-122"/>
                <a:ea typeface="微软雅黑" panose="020B0503020204020204" pitchFamily="34" charset="-122"/>
                <a:cs typeface="宋体" panose="02010600030101010101" pitchFamily="2" charset="-122"/>
              </a:rPr>
              <a:t>日召开了小组会议，根据原因分析，针对症结“</a:t>
            </a:r>
            <a:r>
              <a:rPr lang="zh-CN" altLang="en-US" sz="1800" kern="100" dirty="0">
                <a:effectLst/>
                <a:highlight>
                  <a:srgbClr val="00FFFF"/>
                </a:highlight>
                <a:latin typeface="微软雅黑" panose="020B0503020204020204" pitchFamily="34" charset="-122"/>
                <a:ea typeface="微软雅黑" panose="020B0503020204020204" pitchFamily="34" charset="-122"/>
                <a:cs typeface="宋体" panose="02010600030101010101" pitchFamily="2" charset="-122"/>
              </a:rPr>
              <a:t>二次风门开度不当</a:t>
            </a:r>
            <a:r>
              <a:rPr lang="zh-CN" altLang="zh-CN" sz="1800" kern="100" dirty="0">
                <a:effectLst/>
                <a:latin typeface="微软雅黑" panose="020B0503020204020204" pitchFamily="34" charset="-122"/>
                <a:ea typeface="微软雅黑" panose="020B0503020204020204" pitchFamily="34" charset="-122"/>
                <a:cs typeface="宋体" panose="02010600030101010101" pitchFamily="2" charset="-122"/>
              </a:rPr>
              <a:t>”，确定了</a:t>
            </a:r>
            <a:r>
              <a:rPr lang="en-US" altLang="zh-CN" sz="1800" kern="100" dirty="0">
                <a:effectLst/>
                <a:latin typeface="微软雅黑" panose="020B0503020204020204" pitchFamily="34" charset="-122"/>
                <a:ea typeface="微软雅黑" panose="020B0503020204020204" pitchFamily="34" charset="-122"/>
                <a:cs typeface="宋体" panose="02010600030101010101" pitchFamily="2" charset="-122"/>
              </a:rPr>
              <a:t>9</a:t>
            </a:r>
            <a:r>
              <a:rPr lang="zh-CN" altLang="zh-CN" sz="1800" kern="100" dirty="0">
                <a:effectLst/>
                <a:latin typeface="微软雅黑" panose="020B0503020204020204" pitchFamily="34" charset="-122"/>
                <a:ea typeface="微软雅黑" panose="020B0503020204020204" pitchFamily="34" charset="-122"/>
                <a:cs typeface="宋体" panose="02010600030101010101" pitchFamily="2" charset="-122"/>
              </a:rPr>
              <a:t>条末端原因，并制定了要因确认计划表</a:t>
            </a:r>
            <a:r>
              <a:rPr lang="zh-CN" sz="1800" b="0" dirty="0">
                <a:latin typeface="微软雅黑" panose="020B0503020204020204" charset="-122"/>
                <a:ea typeface="微软雅黑" panose="020B0503020204020204" charset="-122"/>
              </a:rPr>
              <a:t>：</a:t>
            </a:r>
            <a:endParaRPr lang="zh-CN" altLang="en-US" sz="1800" b="0" dirty="0">
              <a:latin typeface="微软雅黑" panose="020B0503020204020204" charset="-122"/>
              <a:ea typeface="微软雅黑" panose="020B0503020204020204" charset="-122"/>
            </a:endParaRPr>
          </a:p>
        </p:txBody>
      </p:sp>
      <p:sp>
        <p:nvSpPr>
          <p:cNvPr id="3" name="文本框 1">
            <a:extLst>
              <a:ext uri="{FF2B5EF4-FFF2-40B4-BE49-F238E27FC236}">
                <a16:creationId xmlns:a16="http://schemas.microsoft.com/office/drawing/2014/main" id="{13C0B917-7F06-748B-B9C2-F83E899739E7}"/>
              </a:ext>
            </a:extLst>
          </p:cNvPr>
          <p:cNvSpPr txBox="1"/>
          <p:nvPr/>
        </p:nvSpPr>
        <p:spPr>
          <a:xfrm>
            <a:off x="3359696" y="1567825"/>
            <a:ext cx="5080000" cy="276999"/>
          </a:xfrm>
          <a:prstGeom prst="rect">
            <a:avLst/>
          </a:prstGeom>
          <a:noFill/>
          <a:ln w="9525">
            <a:noFill/>
          </a:ln>
        </p:spPr>
        <p:txBody>
          <a:bodyPr>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sz="1200" b="0" dirty="0">
                <a:latin typeface="微软雅黑" panose="020B0503020204020204" charset="-122"/>
                <a:ea typeface="微软雅黑" panose="020B0503020204020204" charset="-122"/>
              </a:rPr>
              <a:t>表7-1</a:t>
            </a:r>
            <a:r>
              <a:rPr lang="en-US" altLang="zh-CN" sz="1200" b="0" dirty="0">
                <a:latin typeface="微软雅黑" panose="020B0503020204020204" charset="-122"/>
                <a:ea typeface="微软雅黑" panose="020B0503020204020204" charset="-122"/>
              </a:rPr>
              <a:t> </a:t>
            </a:r>
            <a:r>
              <a:rPr lang="zh-CN" sz="1200" b="0" dirty="0">
                <a:latin typeface="微软雅黑" panose="020B0503020204020204" charset="-122"/>
                <a:ea typeface="微软雅黑" panose="020B0503020204020204" charset="-122"/>
              </a:rPr>
              <a:t> 要因确定计划表</a:t>
            </a:r>
            <a:endParaRPr lang="zh-CN" altLang="en-US" sz="1200" b="0" dirty="0">
              <a:latin typeface="微软雅黑" panose="020B0503020204020204" charset="-122"/>
              <a:ea typeface="微软雅黑" panose="020B0503020204020204" charset="-122"/>
            </a:endParaRPr>
          </a:p>
        </p:txBody>
      </p:sp>
      <p:sp>
        <p:nvSpPr>
          <p:cNvPr id="4" name="文本框 3">
            <a:extLst>
              <a:ext uri="{FF2B5EF4-FFF2-40B4-BE49-F238E27FC236}">
                <a16:creationId xmlns:a16="http://schemas.microsoft.com/office/drawing/2014/main" id="{B1448B8F-9F04-09AC-1E3F-977CF4A905A5}"/>
              </a:ext>
            </a:extLst>
          </p:cNvPr>
          <p:cNvSpPr txBox="1"/>
          <p:nvPr/>
        </p:nvSpPr>
        <p:spPr>
          <a:xfrm>
            <a:off x="1919536" y="6384438"/>
            <a:ext cx="7689850"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solidFill>
                  <a:schemeClr val="bg1"/>
                </a:solidFill>
                <a:latin typeface="微软雅黑" panose="020B0503020204020204" charset="-122"/>
                <a:ea typeface="微软雅黑" panose="020B0503020204020204" charset="-122"/>
              </a:rPr>
              <a:t>制表：宋光蕾                  时间：</a:t>
            </a:r>
            <a:r>
              <a:rPr lang="en-US" altLang="zh-CN" sz="1200" b="0">
                <a:solidFill>
                  <a:schemeClr val="bg1"/>
                </a:solidFill>
                <a:latin typeface="微软雅黑" panose="020B0503020204020204" charset="-122"/>
                <a:ea typeface="微软雅黑" panose="020B0503020204020204" charset="-122"/>
              </a:rPr>
              <a:t>2023</a:t>
            </a:r>
            <a:r>
              <a:rPr lang="zh-CN" altLang="en-US" sz="1200" b="0">
                <a:solidFill>
                  <a:schemeClr val="bg1"/>
                </a:solidFill>
                <a:latin typeface="微软雅黑" panose="020B0503020204020204" charset="-122"/>
                <a:ea typeface="微软雅黑" panose="020B0503020204020204" charset="-122"/>
              </a:rPr>
              <a:t>年</a:t>
            </a:r>
            <a:r>
              <a:rPr lang="en-US" altLang="zh-CN" sz="1200" b="0">
                <a:solidFill>
                  <a:schemeClr val="bg1"/>
                </a:solidFill>
                <a:latin typeface="微软雅黑" panose="020B0503020204020204" charset="-122"/>
                <a:ea typeface="微软雅黑" panose="020B0503020204020204" charset="-122"/>
              </a:rPr>
              <a:t>05</a:t>
            </a:r>
            <a:r>
              <a:rPr lang="zh-CN" altLang="en-US" sz="1200" b="0">
                <a:solidFill>
                  <a:schemeClr val="bg1"/>
                </a:solidFill>
                <a:latin typeface="微软雅黑" panose="020B0503020204020204" charset="-122"/>
                <a:ea typeface="微软雅黑" panose="020B0503020204020204" charset="-122"/>
              </a:rPr>
              <a:t>月</a:t>
            </a:r>
            <a:r>
              <a:rPr lang="en-US" altLang="zh-CN" sz="1200" b="0">
                <a:solidFill>
                  <a:schemeClr val="bg1"/>
                </a:solidFill>
                <a:latin typeface="微软雅黑" panose="020B0503020204020204" charset="-122"/>
                <a:ea typeface="微软雅黑" panose="020B0503020204020204" charset="-122"/>
              </a:rPr>
              <a:t>13</a:t>
            </a:r>
            <a:r>
              <a:rPr lang="zh-CN" altLang="en-US" sz="1200" b="0">
                <a:solidFill>
                  <a:schemeClr val="bg1"/>
                </a:solidFill>
                <a:latin typeface="微软雅黑" panose="020B0503020204020204" charset="-122"/>
                <a:ea typeface="微软雅黑" panose="020B0503020204020204" charset="-122"/>
              </a:rPr>
              <a:t>日</a:t>
            </a:r>
            <a:endParaRPr lang="zh-CN" altLang="en-US" sz="1200" b="0" dirty="0">
              <a:solidFill>
                <a:schemeClr val="bg1"/>
              </a:solidFill>
              <a:latin typeface="微软雅黑" panose="020B0503020204020204" charset="-122"/>
              <a:ea typeface="微软雅黑" panose="020B0503020204020204" charset="-122"/>
            </a:endParaRPr>
          </a:p>
        </p:txBody>
      </p:sp>
      <p:graphicFrame>
        <p:nvGraphicFramePr>
          <p:cNvPr id="7" name="表格 6">
            <a:extLst>
              <a:ext uri="{FF2B5EF4-FFF2-40B4-BE49-F238E27FC236}">
                <a16:creationId xmlns:a16="http://schemas.microsoft.com/office/drawing/2014/main" id="{0EAD5833-BF94-7957-F0DB-842DBCD04F16}"/>
              </a:ext>
            </a:extLst>
          </p:cNvPr>
          <p:cNvGraphicFramePr>
            <a:graphicFrameLocks noGrp="1"/>
          </p:cNvGraphicFramePr>
          <p:nvPr>
            <p:extLst>
              <p:ext uri="{D42A27DB-BD31-4B8C-83A1-F6EECF244321}">
                <p14:modId xmlns:p14="http://schemas.microsoft.com/office/powerpoint/2010/main" val="1466071537"/>
              </p:ext>
            </p:extLst>
          </p:nvPr>
        </p:nvGraphicFramePr>
        <p:xfrm>
          <a:off x="335359" y="1844820"/>
          <a:ext cx="11521279" cy="4536508"/>
        </p:xfrm>
        <a:graphic>
          <a:graphicData uri="http://schemas.openxmlformats.org/drawingml/2006/table">
            <a:tbl>
              <a:tblPr firstRow="1" firstCol="1" bandRow="1"/>
              <a:tblGrid>
                <a:gridCol w="594101">
                  <a:extLst>
                    <a:ext uri="{9D8B030D-6E8A-4147-A177-3AD203B41FA5}">
                      <a16:colId xmlns:a16="http://schemas.microsoft.com/office/drawing/2014/main" val="2905556500"/>
                    </a:ext>
                  </a:extLst>
                </a:gridCol>
                <a:gridCol w="3132458">
                  <a:extLst>
                    <a:ext uri="{9D8B030D-6E8A-4147-A177-3AD203B41FA5}">
                      <a16:colId xmlns:a16="http://schemas.microsoft.com/office/drawing/2014/main" val="1592551693"/>
                    </a:ext>
                  </a:extLst>
                </a:gridCol>
                <a:gridCol w="3834282">
                  <a:extLst>
                    <a:ext uri="{9D8B030D-6E8A-4147-A177-3AD203B41FA5}">
                      <a16:colId xmlns:a16="http://schemas.microsoft.com/office/drawing/2014/main" val="4274953740"/>
                    </a:ext>
                  </a:extLst>
                </a:gridCol>
                <a:gridCol w="1192220">
                  <a:extLst>
                    <a:ext uri="{9D8B030D-6E8A-4147-A177-3AD203B41FA5}">
                      <a16:colId xmlns:a16="http://schemas.microsoft.com/office/drawing/2014/main" val="4234860655"/>
                    </a:ext>
                  </a:extLst>
                </a:gridCol>
                <a:gridCol w="947022">
                  <a:extLst>
                    <a:ext uri="{9D8B030D-6E8A-4147-A177-3AD203B41FA5}">
                      <a16:colId xmlns:a16="http://schemas.microsoft.com/office/drawing/2014/main" val="4246206784"/>
                    </a:ext>
                  </a:extLst>
                </a:gridCol>
                <a:gridCol w="1821196">
                  <a:extLst>
                    <a:ext uri="{9D8B030D-6E8A-4147-A177-3AD203B41FA5}">
                      <a16:colId xmlns:a16="http://schemas.microsoft.com/office/drawing/2014/main" val="3547177409"/>
                    </a:ext>
                  </a:extLst>
                </a:gridCol>
              </a:tblGrid>
              <a:tr h="325472">
                <a:tc>
                  <a:txBody>
                    <a:bodyPr/>
                    <a:lstStyle/>
                    <a:p>
                      <a:pPr indent="0" algn="ctr"/>
                      <a:r>
                        <a:rPr lang="zh-CN" sz="1400" b="1" kern="100" dirty="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序号</a:t>
                      </a:r>
                      <a:endParaRPr lang="zh-CN" sz="14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2E74B5"/>
                    </a:solidFill>
                  </a:tcPr>
                </a:tc>
                <a:tc>
                  <a:txBody>
                    <a:bodyPr/>
                    <a:lstStyle/>
                    <a:p>
                      <a:pPr indent="0" algn="ct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末端原因</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2E74B5"/>
                    </a:solidFill>
                  </a:tcPr>
                </a:tc>
                <a:tc>
                  <a:txBody>
                    <a:bodyPr/>
                    <a:lstStyle/>
                    <a:p>
                      <a:pPr indent="0" algn="ct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确认内容</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2E74B5"/>
                    </a:solidFill>
                  </a:tcPr>
                </a:tc>
                <a:tc>
                  <a:txBody>
                    <a:bodyPr/>
                    <a:lstStyle/>
                    <a:p>
                      <a:pPr indent="0" algn="ct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判定方式</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2E74B5"/>
                    </a:solidFill>
                  </a:tcPr>
                </a:tc>
                <a:tc>
                  <a:txBody>
                    <a:bodyPr/>
                    <a:lstStyle/>
                    <a:p>
                      <a:pPr indent="0" algn="ct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负责人</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2E74B5"/>
                    </a:solidFill>
                  </a:tcPr>
                </a:tc>
                <a:tc>
                  <a:txBody>
                    <a:bodyPr/>
                    <a:lstStyle/>
                    <a:p>
                      <a:pPr indent="0" algn="ct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完成日期</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2E74B5"/>
                    </a:solidFill>
                  </a:tcPr>
                </a:tc>
                <a:extLst>
                  <a:ext uri="{0D108BD9-81ED-4DB2-BD59-A6C34878D82A}">
                    <a16:rowId xmlns:a16="http://schemas.microsoft.com/office/drawing/2014/main" val="3686171760"/>
                  </a:ext>
                </a:extLst>
              </a:tr>
              <a:tr h="446590">
                <a:tc>
                  <a:txBody>
                    <a:bodyPr/>
                    <a:lstStyle/>
                    <a:p>
                      <a:pPr indent="0"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indent="0" algn="ctr"/>
                      <a:r>
                        <a:rPr lang="zh-CN" sz="140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调试人员对运行人员应急问题演练总结不足</a:t>
                      </a:r>
                      <a:endParaRPr lang="zh-CN" sz="14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indent="0" algn="ctr"/>
                      <a:r>
                        <a:rPr lang="zh-CN" sz="140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调试人员对运行人员应急问题演练总结不足对症结影响程度</a:t>
                      </a:r>
                      <a:endParaRPr lang="zh-CN" sz="14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indent="0"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调查分析</a:t>
                      </a:r>
                      <a:endParaRPr lang="en-US" alt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endParaRPr>
                    </a:p>
                    <a:p>
                      <a:pPr indent="0"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试验</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indent="0"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宋汪洋</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indent="0"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2023</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年</a:t>
                      </a: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05</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月</a:t>
                      </a: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24</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日</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extLst>
                  <a:ext uri="{0D108BD9-81ED-4DB2-BD59-A6C34878D82A}">
                    <a16:rowId xmlns:a16="http://schemas.microsoft.com/office/drawing/2014/main" val="851372781"/>
                  </a:ext>
                </a:extLst>
              </a:tr>
              <a:tr h="446590">
                <a:tc>
                  <a:txBody>
                    <a:bodyPr/>
                    <a:lstStyle/>
                    <a:p>
                      <a:pPr indent="0"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indent="0" algn="ctr"/>
                      <a:r>
                        <a:rPr lang="zh-CN" sz="140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设备安装</a:t>
                      </a:r>
                      <a:r>
                        <a:rPr lang="zh-CN" altLang="en-US" sz="140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缺乏监督</a:t>
                      </a:r>
                      <a:endParaRPr lang="zh-CN" sz="14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lang="zh-CN" altLang="zh-CN" sz="140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设备安装</a:t>
                      </a:r>
                      <a:r>
                        <a:rPr lang="zh-CN" altLang="en-US" sz="140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缺乏监督</a:t>
                      </a:r>
                      <a:r>
                        <a:rPr lang="zh-CN" sz="140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对症结影响程度</a:t>
                      </a:r>
                      <a:endParaRPr lang="zh-CN" sz="14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indent="0"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调查分析</a:t>
                      </a:r>
                      <a:endParaRPr lang="en-US" alt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endParaRPr>
                    </a:p>
                    <a:p>
                      <a:pPr indent="0" algn="ctr"/>
                      <a:r>
                        <a:rPr lang="zh-CN" altLang="en-US" sz="1400" kern="10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试验</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indent="0"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李国良</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indent="0"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2023</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年</a:t>
                      </a: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05</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月</a:t>
                      </a: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29</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日</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extLst>
                  <a:ext uri="{0D108BD9-81ED-4DB2-BD59-A6C34878D82A}">
                    <a16:rowId xmlns:a16="http://schemas.microsoft.com/office/drawing/2014/main" val="1656765675"/>
                  </a:ext>
                </a:extLst>
              </a:tr>
              <a:tr h="542453">
                <a:tc>
                  <a:txBody>
                    <a:bodyPr/>
                    <a:lstStyle/>
                    <a:p>
                      <a:pPr indent="0"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3</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indent="0" algn="ctr"/>
                      <a:r>
                        <a:rPr lang="zh-CN" sz="14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风门指令与反馈跟踪线性</a:t>
                      </a:r>
                      <a:r>
                        <a:rPr lang="zh-CN" altLang="en-US" sz="14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差</a:t>
                      </a:r>
                      <a:endParaRPr lang="zh-CN" sz="14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indent="0" algn="ctr"/>
                      <a:r>
                        <a:rPr lang="zh-CN" sz="14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风门指令与反馈跟踪线性</a:t>
                      </a:r>
                      <a:r>
                        <a:rPr lang="zh-CN" altLang="en-US" sz="14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差</a:t>
                      </a:r>
                      <a:r>
                        <a:rPr lang="zh-CN" sz="14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对症结影响程度</a:t>
                      </a:r>
                      <a:endParaRPr lang="zh-CN" sz="14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indent="0"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现场测量</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p>
                      <a:pPr indent="0"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试验</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indent="0"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邱枫</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indent="0"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2023</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年</a:t>
                      </a: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06</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月</a:t>
                      </a: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11</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日</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extLst>
                  <a:ext uri="{0D108BD9-81ED-4DB2-BD59-A6C34878D82A}">
                    <a16:rowId xmlns:a16="http://schemas.microsoft.com/office/drawing/2014/main" val="4187385992"/>
                  </a:ext>
                </a:extLst>
              </a:tr>
              <a:tr h="446590">
                <a:tc>
                  <a:txBody>
                    <a:bodyPr/>
                    <a:lstStyle/>
                    <a:p>
                      <a:pPr indent="0"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4</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indent="0" algn="ctr"/>
                      <a:r>
                        <a:rPr lang="zh-CN" sz="14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风门挡板角度调整有偏差</a:t>
                      </a:r>
                      <a:endParaRPr lang="zh-CN" sz="14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indent="0" algn="ctr"/>
                      <a:r>
                        <a:rPr lang="zh-CN" sz="140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风门挡板角度调整有偏差对症结影响程度</a:t>
                      </a:r>
                      <a:endParaRPr lang="zh-CN" sz="14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indent="0" algn="ctr"/>
                      <a:r>
                        <a:rPr lang="zh-CN" alt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调查分析</a:t>
                      </a:r>
                      <a:endParaRPr lang="en-US" alt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endParaRPr>
                    </a:p>
                    <a:p>
                      <a:pPr indent="0"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试验</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indent="0"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马奔</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indent="0"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2023</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年</a:t>
                      </a: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06</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月</a:t>
                      </a: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17</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日</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extLst>
                  <a:ext uri="{0D108BD9-81ED-4DB2-BD59-A6C34878D82A}">
                    <a16:rowId xmlns:a16="http://schemas.microsoft.com/office/drawing/2014/main" val="1860813294"/>
                  </a:ext>
                </a:extLst>
              </a:tr>
              <a:tr h="446590">
                <a:tc>
                  <a:txBody>
                    <a:bodyPr/>
                    <a:lstStyle/>
                    <a:p>
                      <a:pPr indent="0"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5</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indent="0" algn="ctr"/>
                      <a:r>
                        <a:rPr lang="zh-CN" sz="140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执行机构调节偏差大</a:t>
                      </a:r>
                      <a:endParaRPr lang="zh-CN" sz="14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indent="0" algn="ctr">
                        <a:spcBef>
                          <a:spcPts val="1560"/>
                        </a:spcBef>
                        <a:spcAft>
                          <a:spcPts val="780"/>
                        </a:spcAft>
                      </a:pPr>
                      <a:r>
                        <a:rPr lang="zh-CN" sz="14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执行机构调节偏差大对症结影响程度</a:t>
                      </a:r>
                      <a:endParaRPr lang="zh-CN" sz="14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indent="0"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现场测量</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p>
                      <a:pPr indent="0"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试验</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indent="0"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曹政伟</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indent="0"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2023</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年</a:t>
                      </a: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06</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月</a:t>
                      </a: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24</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日</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extLst>
                  <a:ext uri="{0D108BD9-81ED-4DB2-BD59-A6C34878D82A}">
                    <a16:rowId xmlns:a16="http://schemas.microsoft.com/office/drawing/2014/main" val="3956532945"/>
                  </a:ext>
                </a:extLst>
              </a:tr>
              <a:tr h="446590">
                <a:tc>
                  <a:txBody>
                    <a:bodyPr/>
                    <a:lstStyle/>
                    <a:p>
                      <a:pPr indent="0"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6</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indent="0" algn="ctr"/>
                      <a:r>
                        <a:rPr lang="zh-CN" sz="140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执行机构卡涩</a:t>
                      </a:r>
                      <a:endParaRPr lang="zh-CN" sz="14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indent="0" algn="ctr">
                        <a:spcBef>
                          <a:spcPts val="1560"/>
                        </a:spcBef>
                        <a:spcAft>
                          <a:spcPts val="780"/>
                        </a:spcAft>
                      </a:pPr>
                      <a:r>
                        <a:rPr lang="zh-CN" sz="140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执行机构卡涩对症结影响程度</a:t>
                      </a:r>
                      <a:endParaRPr lang="zh-CN" sz="14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indent="0" algn="ctr"/>
                      <a:r>
                        <a:rPr lang="zh-CN" alt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调查分析</a:t>
                      </a:r>
                      <a:endParaRPr lang="en-US" alt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endParaRPr>
                    </a:p>
                    <a:p>
                      <a:pPr indent="0"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试验</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indent="0"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刘铭昊</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indent="0"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2023</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年</a:t>
                      </a: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06</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月</a:t>
                      </a: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29</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日</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extLst>
                  <a:ext uri="{0D108BD9-81ED-4DB2-BD59-A6C34878D82A}">
                    <a16:rowId xmlns:a16="http://schemas.microsoft.com/office/drawing/2014/main" val="2490281317"/>
                  </a:ext>
                </a:extLst>
              </a:tr>
              <a:tr h="446590">
                <a:tc>
                  <a:txBody>
                    <a:bodyPr/>
                    <a:lstStyle/>
                    <a:p>
                      <a:pPr indent="0"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7</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indent="0" algn="ctr"/>
                      <a:r>
                        <a:rPr lang="zh-CN" sz="140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系统运行振动大</a:t>
                      </a:r>
                      <a:endParaRPr lang="zh-CN" sz="14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indent="0" algn="ctr">
                        <a:spcBef>
                          <a:spcPts val="1560"/>
                        </a:spcBef>
                        <a:spcAft>
                          <a:spcPts val="780"/>
                        </a:spcAft>
                      </a:pPr>
                      <a:r>
                        <a:rPr lang="zh-CN" sz="140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系统运行振动大对症结影响程度</a:t>
                      </a:r>
                      <a:endParaRPr lang="zh-CN" sz="14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indent="0"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现场测量</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p>
                      <a:pPr indent="0"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试验</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indent="0"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付豪</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indent="0"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2023</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年</a:t>
                      </a: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07</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月</a:t>
                      </a: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05</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日</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extLst>
                  <a:ext uri="{0D108BD9-81ED-4DB2-BD59-A6C34878D82A}">
                    <a16:rowId xmlns:a16="http://schemas.microsoft.com/office/drawing/2014/main" val="1331497788"/>
                  </a:ext>
                </a:extLst>
              </a:tr>
              <a:tr h="542453">
                <a:tc>
                  <a:txBody>
                    <a:bodyPr/>
                    <a:lstStyle/>
                    <a:p>
                      <a:pPr indent="0"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8</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indent="0" algn="ctr"/>
                      <a:r>
                        <a:rPr lang="zh-CN" sz="14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风门控制电缆屏蔽线漏接</a:t>
                      </a:r>
                      <a:endParaRPr lang="zh-CN" sz="14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indent="0" algn="ctr">
                        <a:spcBef>
                          <a:spcPts val="1560"/>
                        </a:spcBef>
                        <a:spcAft>
                          <a:spcPts val="780"/>
                        </a:spcAft>
                      </a:pPr>
                      <a:r>
                        <a:rPr lang="zh-CN" sz="14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风门控制电缆屏蔽线漏接对症结影响程度</a:t>
                      </a:r>
                      <a:endParaRPr lang="zh-CN" sz="14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indent="0"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试验</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p>
                      <a:pPr indent="0"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调查分析</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indent="0"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郭浩</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indent="0"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2023</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年</a:t>
                      </a: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07</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月</a:t>
                      </a: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11</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日</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extLst>
                  <a:ext uri="{0D108BD9-81ED-4DB2-BD59-A6C34878D82A}">
                    <a16:rowId xmlns:a16="http://schemas.microsoft.com/office/drawing/2014/main" val="1819703863"/>
                  </a:ext>
                </a:extLst>
              </a:tr>
              <a:tr h="446590">
                <a:tc>
                  <a:txBody>
                    <a:bodyPr/>
                    <a:lstStyle/>
                    <a:p>
                      <a:pPr indent="0"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9</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indent="0" algn="ctr"/>
                      <a:r>
                        <a:rPr lang="zh-CN" alt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测量仪器缺少复检</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indent="0" algn="ctr">
                        <a:spcBef>
                          <a:spcPts val="1560"/>
                        </a:spcBef>
                        <a:spcAft>
                          <a:spcPts val="780"/>
                        </a:spcAft>
                      </a:pPr>
                      <a:r>
                        <a:rPr lang="zh-CN" altLang="en-US" sz="140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测量仪器</a:t>
                      </a:r>
                      <a:r>
                        <a:rPr lang="zh-CN" alt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缺少复检</a:t>
                      </a:r>
                      <a:r>
                        <a:rPr lang="zh-CN" sz="140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对症结影响程度</a:t>
                      </a:r>
                      <a:endParaRPr lang="zh-CN" sz="14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indent="0"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现场测量</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p>
                      <a:pPr indent="0" algn="just"/>
                      <a:r>
                        <a:rPr lang="en-US" alt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        </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试验</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indent="0"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路万里</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indent="0" algn="ctr"/>
                      <a:r>
                        <a:rPr lang="en-US" sz="14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2023</a:t>
                      </a:r>
                      <a:r>
                        <a:rPr lang="zh-CN" sz="14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年</a:t>
                      </a:r>
                      <a:r>
                        <a:rPr lang="en-US" sz="14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07</a:t>
                      </a:r>
                      <a:r>
                        <a:rPr lang="zh-CN" sz="14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月</a:t>
                      </a:r>
                      <a:r>
                        <a:rPr lang="en-US" sz="14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16</a:t>
                      </a:r>
                      <a:r>
                        <a:rPr lang="zh-CN" sz="14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日</a:t>
                      </a:r>
                      <a:endParaRPr lang="zh-CN" sz="14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9075" marR="4907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extLst>
                  <a:ext uri="{0D108BD9-81ED-4DB2-BD59-A6C34878D82A}">
                    <a16:rowId xmlns:a16="http://schemas.microsoft.com/office/drawing/2014/main" val="364690699"/>
                  </a:ext>
                </a:extLst>
              </a:tr>
            </a:tbl>
          </a:graphicData>
        </a:graphic>
      </p:graphicFrame>
      <p:sp>
        <p:nvSpPr>
          <p:cNvPr id="8" name="文本框 7">
            <a:extLst>
              <a:ext uri="{FF2B5EF4-FFF2-40B4-BE49-F238E27FC236}">
                <a16:creationId xmlns:a16="http://schemas.microsoft.com/office/drawing/2014/main" id="{F94AD262-2003-4DD4-86B3-145F7AC2FF76}"/>
              </a:ext>
            </a:extLst>
          </p:cNvPr>
          <p:cNvSpPr txBox="1"/>
          <p:nvPr/>
        </p:nvSpPr>
        <p:spPr>
          <a:xfrm>
            <a:off x="2639616" y="335062"/>
            <a:ext cx="6807200" cy="501650"/>
          </a:xfrm>
          <a:prstGeom prst="rect">
            <a:avLst/>
          </a:prstGeom>
          <a:noFill/>
        </p:spPr>
        <p:txBody>
          <a:bodyPr wrap="square" rtlCol="0">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defTabSz="914400" fontAlgn="auto"/>
            <a:r>
              <a:rPr lang="en-US" altLang="zh-CN" sz="2665" b="1" noProof="1">
                <a:solidFill>
                  <a:srgbClr val="0070C0"/>
                </a:solidFill>
                <a:latin typeface="微软雅黑" panose="020B0503020204020204" charset="-122"/>
                <a:ea typeface="微软雅黑" panose="020B0503020204020204" charset="-122"/>
              </a:rPr>
              <a:t>07</a:t>
            </a:r>
            <a:r>
              <a:rPr lang="zh-CN" altLang="en-US" sz="2665" b="1" noProof="1">
                <a:solidFill>
                  <a:srgbClr val="0070C0"/>
                </a:solidFill>
                <a:latin typeface="微软雅黑" panose="020B0503020204020204" charset="-122"/>
                <a:ea typeface="微软雅黑" panose="020B0503020204020204" charset="-122"/>
              </a:rPr>
              <a:t>确定主要原因</a:t>
            </a:r>
            <a:endParaRPr lang="en-US" altLang="zh-CN" sz="2665" b="1" noProof="1">
              <a:solidFill>
                <a:srgbClr val="0070C0"/>
              </a:solidFill>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11467417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769E6-2797-952D-A0A7-F515EF1B9B5B}"/>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480F3F05-1D39-9900-0A9E-D5086EBED53F}"/>
              </a:ext>
            </a:extLst>
          </p:cNvPr>
          <p:cNvSpPr txBox="1"/>
          <p:nvPr/>
        </p:nvSpPr>
        <p:spPr>
          <a:xfrm>
            <a:off x="2639616" y="335062"/>
            <a:ext cx="6807200" cy="501650"/>
          </a:xfrm>
          <a:prstGeom prst="rect">
            <a:avLst/>
          </a:prstGeom>
          <a:noFill/>
        </p:spPr>
        <p:txBody>
          <a:bodyPr wrap="square" rtlCol="0">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defTabSz="914400" fontAlgn="auto"/>
            <a:r>
              <a:rPr lang="en-US" altLang="zh-CN" sz="2665" b="1" noProof="1">
                <a:solidFill>
                  <a:srgbClr val="0070C0"/>
                </a:solidFill>
                <a:latin typeface="微软雅黑" panose="020B0503020204020204" charset="-122"/>
                <a:ea typeface="微软雅黑" panose="020B0503020204020204" charset="-122"/>
              </a:rPr>
              <a:t>07</a:t>
            </a:r>
            <a:r>
              <a:rPr lang="zh-CN" altLang="en-US" sz="2665" b="1" noProof="1">
                <a:solidFill>
                  <a:srgbClr val="0070C0"/>
                </a:solidFill>
                <a:latin typeface="微软雅黑" panose="020B0503020204020204" charset="-122"/>
                <a:ea typeface="微软雅黑" panose="020B0503020204020204" charset="-122"/>
              </a:rPr>
              <a:t>确定主要原因</a:t>
            </a:r>
            <a:endParaRPr lang="en-US" altLang="zh-CN" sz="2665" b="1" noProof="1">
              <a:solidFill>
                <a:srgbClr val="0070C0"/>
              </a:solidFill>
              <a:latin typeface="微软雅黑" panose="020B0503020204020204" charset="-122"/>
              <a:ea typeface="微软雅黑" panose="020B0503020204020204" charset="-122"/>
            </a:endParaRPr>
          </a:p>
        </p:txBody>
      </p:sp>
      <p:sp>
        <p:nvSpPr>
          <p:cNvPr id="3" name="文本框 1">
            <a:extLst>
              <a:ext uri="{FF2B5EF4-FFF2-40B4-BE49-F238E27FC236}">
                <a16:creationId xmlns:a16="http://schemas.microsoft.com/office/drawing/2014/main" id="{B27E1D16-B089-B7D3-21E9-A5F373C42924}"/>
              </a:ext>
            </a:extLst>
          </p:cNvPr>
          <p:cNvSpPr txBox="1"/>
          <p:nvPr/>
        </p:nvSpPr>
        <p:spPr>
          <a:xfrm>
            <a:off x="981982" y="908720"/>
            <a:ext cx="1297594" cy="368300"/>
          </a:xfrm>
          <a:prstGeom prst="rect">
            <a:avLst/>
          </a:prstGeom>
          <a:solidFill>
            <a:srgbClr val="00FF00"/>
          </a:solid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r>
              <a:rPr lang="zh-CN" sz="1800" b="1" dirty="0">
                <a:solidFill>
                  <a:srgbClr val="000000"/>
                </a:solidFill>
                <a:latin typeface="Adobe 楷体 Std R" panose="02020400000000000000" pitchFamily="18" charset="-122"/>
                <a:ea typeface="Adobe 楷体 Std R" panose="02020400000000000000" pitchFamily="18" charset="-122"/>
              </a:rPr>
              <a:t>要因确认</a:t>
            </a:r>
            <a:r>
              <a:rPr lang="en-US" sz="1800" b="1" dirty="0">
                <a:solidFill>
                  <a:srgbClr val="000000"/>
                </a:solidFill>
                <a:latin typeface="Adobe 楷体 Std R" panose="02020400000000000000" pitchFamily="18" charset="-122"/>
                <a:ea typeface="Adobe 楷体 Std R" panose="02020400000000000000" pitchFamily="18" charset="-122"/>
              </a:rPr>
              <a:t>1</a:t>
            </a:r>
            <a:endParaRPr lang="en-US" altLang="en-US" sz="1800" b="1" dirty="0">
              <a:solidFill>
                <a:srgbClr val="000000"/>
              </a:solidFill>
              <a:latin typeface="Adobe 楷体 Std R" panose="02020400000000000000" pitchFamily="18" charset="-122"/>
              <a:ea typeface="Adobe 楷体 Std R" panose="02020400000000000000" pitchFamily="18" charset="-122"/>
            </a:endParaRPr>
          </a:p>
        </p:txBody>
      </p:sp>
      <p:sp>
        <p:nvSpPr>
          <p:cNvPr id="4" name="文本框 7">
            <a:extLst>
              <a:ext uri="{FF2B5EF4-FFF2-40B4-BE49-F238E27FC236}">
                <a16:creationId xmlns:a16="http://schemas.microsoft.com/office/drawing/2014/main" id="{E793CC0C-1633-3001-1659-2FEC8F8625C4}"/>
              </a:ext>
            </a:extLst>
          </p:cNvPr>
          <p:cNvSpPr txBox="1"/>
          <p:nvPr/>
        </p:nvSpPr>
        <p:spPr>
          <a:xfrm>
            <a:off x="339332" y="2780928"/>
            <a:ext cx="5324620" cy="1542217"/>
          </a:xfrm>
          <a:prstGeom prst="rect">
            <a:avLst/>
          </a:prstGeom>
          <a:solidFill>
            <a:srgbClr val="FFFF99"/>
          </a:solidFill>
          <a:ln/>
        </p:spPr>
        <p:style>
          <a:lnRef idx="3">
            <a:schemeClr val="lt1"/>
          </a:lnRef>
          <a:fillRef idx="1">
            <a:schemeClr val="accent5"/>
          </a:fillRef>
          <a:effectRef idx="1">
            <a:schemeClr val="accent5"/>
          </a:effectRef>
          <a:fontRef idx="minor">
            <a:schemeClr val="lt1"/>
          </a:fontRef>
        </p:style>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nSpc>
                <a:spcPts val="2300"/>
              </a:lnSpc>
            </a:pPr>
            <a:r>
              <a:rPr lang="en-US" altLang="zh-CN" sz="1800" b="1" dirty="0">
                <a:latin typeface="微软雅黑" panose="020B0503020204020204" charset="-122"/>
                <a:ea typeface="微软雅黑" panose="020B0503020204020204" charset="-122"/>
              </a:rPr>
              <a:t>    </a:t>
            </a:r>
            <a:r>
              <a:rPr lang="zh-CN" sz="1600" b="1" dirty="0">
                <a:latin typeface="微软雅黑" panose="020B0503020204020204" charset="-122"/>
                <a:ea typeface="微软雅黑" panose="020B0503020204020204" charset="-122"/>
              </a:rPr>
              <a:t>确认</a:t>
            </a:r>
            <a:r>
              <a:rPr lang="zh-CN" sz="1600" b="1">
                <a:latin typeface="微软雅黑" panose="020B0503020204020204" charset="-122"/>
                <a:ea typeface="微软雅黑" panose="020B0503020204020204" charset="-122"/>
              </a:rPr>
              <a:t>过程：</a:t>
            </a:r>
            <a:r>
              <a:rPr lang="zh-CN" altLang="en-US" sz="1600">
                <a:latin typeface="微软雅黑" panose="020B0503020204020204" charset="-122"/>
                <a:ea typeface="微软雅黑" panose="020B0503020204020204" charset="-122"/>
              </a:rPr>
              <a:t>小组成员宋汪洋于</a:t>
            </a:r>
            <a:r>
              <a:rPr lang="en-US" altLang="zh-CN" sz="1600">
                <a:latin typeface="微软雅黑" panose="020B0503020204020204" charset="-122"/>
                <a:ea typeface="微软雅黑" panose="020B0503020204020204" charset="-122"/>
              </a:rPr>
              <a:t>2023</a:t>
            </a:r>
            <a:r>
              <a:rPr lang="zh-CN" altLang="en-US" sz="1600">
                <a:latin typeface="微软雅黑" panose="020B0503020204020204" charset="-122"/>
                <a:ea typeface="微软雅黑" panose="020B0503020204020204" charset="-122"/>
              </a:rPr>
              <a:t>年</a:t>
            </a:r>
            <a:r>
              <a:rPr lang="en-US" altLang="zh-CN" sz="1600">
                <a:latin typeface="微软雅黑" panose="020B0503020204020204" charset="-122"/>
                <a:ea typeface="微软雅黑" panose="020B0503020204020204" charset="-122"/>
              </a:rPr>
              <a:t>05</a:t>
            </a:r>
            <a:r>
              <a:rPr lang="zh-CN" altLang="en-US" sz="1600">
                <a:latin typeface="微软雅黑" panose="020B0503020204020204" charset="-122"/>
                <a:ea typeface="微软雅黑" panose="020B0503020204020204" charset="-122"/>
              </a:rPr>
              <a:t>月</a:t>
            </a:r>
            <a:r>
              <a:rPr lang="en-US" altLang="zh-CN" sz="1600">
                <a:latin typeface="微软雅黑" panose="020B0503020204020204" charset="-122"/>
                <a:ea typeface="微软雅黑" panose="020B0503020204020204" charset="-122"/>
              </a:rPr>
              <a:t>14</a:t>
            </a:r>
            <a:r>
              <a:rPr lang="zh-CN" altLang="en-US" sz="1600">
                <a:latin typeface="微软雅黑" panose="020B0503020204020204" charset="-122"/>
                <a:ea typeface="微软雅黑" panose="020B0503020204020204" charset="-122"/>
              </a:rPr>
              <a:t>日～</a:t>
            </a:r>
            <a:r>
              <a:rPr lang="en-US" altLang="zh-CN" sz="1600">
                <a:latin typeface="微软雅黑" panose="020B0503020204020204" charset="-122"/>
                <a:ea typeface="微软雅黑" panose="020B0503020204020204" charset="-122"/>
              </a:rPr>
              <a:t>05</a:t>
            </a:r>
            <a:r>
              <a:rPr lang="zh-CN" altLang="en-US" sz="1600">
                <a:latin typeface="微软雅黑" panose="020B0503020204020204" charset="-122"/>
                <a:ea typeface="微软雅黑" panose="020B0503020204020204" charset="-122"/>
              </a:rPr>
              <a:t>月</a:t>
            </a:r>
            <a:r>
              <a:rPr lang="en-US" altLang="zh-CN" sz="1600">
                <a:latin typeface="微软雅黑" panose="020B0503020204020204" charset="-122"/>
                <a:ea typeface="微软雅黑" panose="020B0503020204020204" charset="-122"/>
              </a:rPr>
              <a:t>23</a:t>
            </a:r>
            <a:r>
              <a:rPr lang="zh-CN" altLang="en-US" sz="1600">
                <a:latin typeface="微软雅黑" panose="020B0503020204020204" charset="-122"/>
                <a:ea typeface="微软雅黑" panose="020B0503020204020204" charset="-122"/>
              </a:rPr>
              <a:t>日的</a:t>
            </a:r>
            <a:r>
              <a:rPr lang="en-US" altLang="zh-CN" sz="1600">
                <a:latin typeface="微软雅黑" panose="020B0503020204020204" charset="-122"/>
                <a:ea typeface="微软雅黑" panose="020B0503020204020204" charset="-122"/>
              </a:rPr>
              <a:t>10</a:t>
            </a:r>
            <a:r>
              <a:rPr lang="zh-CN" altLang="en-US" sz="1600">
                <a:latin typeface="微软雅黑" panose="020B0503020204020204" charset="-122"/>
                <a:ea typeface="微软雅黑" panose="020B0503020204020204" charset="-122"/>
              </a:rPr>
              <a:t>天时间内带领成员马奔、刘铭昊、宋光蕾、邱枫，首先组织本项目全部调试人员对锅炉点火系统的问题进行会议分析讨论，会议总结锅炉点火系统调试运行期间的问题，并讨论出对应的解决办法</a:t>
            </a:r>
            <a:r>
              <a:rPr lang="zh-CN" altLang="zh-CN" sz="1600">
                <a:latin typeface="微软雅黑" panose="020B0503020204020204" charset="-122"/>
                <a:ea typeface="微软雅黑" panose="020B0503020204020204" charset="-122"/>
              </a:rPr>
              <a:t>。</a:t>
            </a:r>
            <a:endParaRPr lang="zh-CN" altLang="en-US" sz="1800" b="0" dirty="0">
              <a:latin typeface="微软雅黑" panose="020B0503020204020204" charset="-122"/>
              <a:ea typeface="微软雅黑" panose="020B0503020204020204" charset="-122"/>
            </a:endParaRPr>
          </a:p>
        </p:txBody>
      </p:sp>
      <p:sp>
        <p:nvSpPr>
          <p:cNvPr id="5" name="文本框 9">
            <a:extLst>
              <a:ext uri="{FF2B5EF4-FFF2-40B4-BE49-F238E27FC236}">
                <a16:creationId xmlns:a16="http://schemas.microsoft.com/office/drawing/2014/main" id="{A24D8570-CF90-B188-FB2B-45CC1D3E376F}"/>
              </a:ext>
            </a:extLst>
          </p:cNvPr>
          <p:cNvSpPr txBox="1"/>
          <p:nvPr/>
        </p:nvSpPr>
        <p:spPr>
          <a:xfrm>
            <a:off x="75083" y="6381328"/>
            <a:ext cx="2664296"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sz="1200" b="0" dirty="0">
                <a:solidFill>
                  <a:schemeClr val="bg1"/>
                </a:solidFill>
                <a:latin typeface="微软雅黑" panose="020B0503020204020204" charset="-122"/>
                <a:ea typeface="微软雅黑" panose="020B0503020204020204" charset="-122"/>
              </a:rPr>
              <a:t>图7-1</a:t>
            </a:r>
            <a:r>
              <a:rPr lang="en-US" altLang="zh-CN" sz="1200" b="0" dirty="0">
                <a:solidFill>
                  <a:schemeClr val="bg1"/>
                </a:solidFill>
                <a:latin typeface="微软雅黑" panose="020B0503020204020204" charset="-122"/>
                <a:ea typeface="微软雅黑" panose="020B0503020204020204" charset="-122"/>
              </a:rPr>
              <a:t>   </a:t>
            </a:r>
            <a:r>
              <a:rPr lang="zh-CN" sz="1200" b="0" dirty="0">
                <a:solidFill>
                  <a:schemeClr val="bg1"/>
                </a:solidFill>
                <a:latin typeface="微软雅黑" panose="020B0503020204020204" charset="-122"/>
                <a:ea typeface="微软雅黑" panose="020B0503020204020204" charset="-122"/>
              </a:rPr>
              <a:t> 调试人员紧急问题总结会议</a:t>
            </a:r>
            <a:endParaRPr lang="zh-CN" altLang="en-US" sz="1200" b="0" dirty="0">
              <a:solidFill>
                <a:schemeClr val="bg1"/>
              </a:solidFill>
              <a:latin typeface="微软雅黑" panose="020B0503020204020204" charset="-122"/>
              <a:ea typeface="微软雅黑" panose="020B0503020204020204" charset="-122"/>
            </a:endParaRPr>
          </a:p>
        </p:txBody>
      </p:sp>
      <p:sp>
        <p:nvSpPr>
          <p:cNvPr id="6" name="文本框 99">
            <a:extLst>
              <a:ext uri="{FF2B5EF4-FFF2-40B4-BE49-F238E27FC236}">
                <a16:creationId xmlns:a16="http://schemas.microsoft.com/office/drawing/2014/main" id="{7FF26644-5FDC-0D90-ECF9-89930687DC0B}"/>
              </a:ext>
            </a:extLst>
          </p:cNvPr>
          <p:cNvSpPr txBox="1"/>
          <p:nvPr/>
        </p:nvSpPr>
        <p:spPr>
          <a:xfrm>
            <a:off x="2595363" y="6381328"/>
            <a:ext cx="3428629"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solidFill>
                  <a:schemeClr val="bg1"/>
                </a:solidFill>
                <a:latin typeface="微软雅黑" panose="020B0503020204020204" charset="-122"/>
                <a:ea typeface="微软雅黑" panose="020B0503020204020204" charset="-122"/>
              </a:rPr>
              <a:t>图</a:t>
            </a:r>
            <a:r>
              <a:rPr lang="en-US" altLang="zh-CN" sz="1200" b="0">
                <a:solidFill>
                  <a:schemeClr val="bg1"/>
                </a:solidFill>
                <a:latin typeface="微软雅黑" panose="020B0503020204020204" charset="-122"/>
                <a:ea typeface="微软雅黑" panose="020B0503020204020204" charset="-122"/>
              </a:rPr>
              <a:t>7-2 </a:t>
            </a:r>
            <a:r>
              <a:rPr lang="zh-CN" altLang="en-US" sz="1200" b="0">
                <a:solidFill>
                  <a:schemeClr val="bg1"/>
                </a:solidFill>
                <a:latin typeface="微软雅黑" panose="020B0503020204020204" charset="-122"/>
                <a:ea typeface="微软雅黑" panose="020B0503020204020204" charset="-122"/>
              </a:rPr>
              <a:t>调试人员对运行人员应急问题演练总结</a:t>
            </a:r>
            <a:endParaRPr lang="zh-CN" altLang="en-US" sz="1200" b="0" dirty="0">
              <a:solidFill>
                <a:schemeClr val="bg1"/>
              </a:solidFill>
              <a:latin typeface="微软雅黑" panose="020B0503020204020204" charset="-122"/>
              <a:ea typeface="微软雅黑" panose="020B0503020204020204" charset="-122"/>
            </a:endParaRPr>
          </a:p>
        </p:txBody>
      </p:sp>
      <p:graphicFrame>
        <p:nvGraphicFramePr>
          <p:cNvPr id="8" name="表格 7">
            <a:extLst>
              <a:ext uri="{FF2B5EF4-FFF2-40B4-BE49-F238E27FC236}">
                <a16:creationId xmlns:a16="http://schemas.microsoft.com/office/drawing/2014/main" id="{77D5EDAE-4E69-F851-0AE3-A5D41A4271B8}"/>
              </a:ext>
            </a:extLst>
          </p:cNvPr>
          <p:cNvGraphicFramePr>
            <a:graphicFrameLocks noGrp="1"/>
          </p:cNvGraphicFramePr>
          <p:nvPr>
            <p:extLst>
              <p:ext uri="{D42A27DB-BD31-4B8C-83A1-F6EECF244321}">
                <p14:modId xmlns:p14="http://schemas.microsoft.com/office/powerpoint/2010/main" val="4057622315"/>
              </p:ext>
            </p:extLst>
          </p:nvPr>
        </p:nvGraphicFramePr>
        <p:xfrm>
          <a:off x="963736" y="1277019"/>
          <a:ext cx="10246282" cy="1143869"/>
        </p:xfrm>
        <a:graphic>
          <a:graphicData uri="http://schemas.openxmlformats.org/drawingml/2006/table">
            <a:tbl>
              <a:tblPr firstRow="1" firstCol="1" bandRow="1"/>
              <a:tblGrid>
                <a:gridCol w="1404241">
                  <a:extLst>
                    <a:ext uri="{9D8B030D-6E8A-4147-A177-3AD203B41FA5}">
                      <a16:colId xmlns:a16="http://schemas.microsoft.com/office/drawing/2014/main" val="1755791662"/>
                    </a:ext>
                  </a:extLst>
                </a:gridCol>
                <a:gridCol w="5960271">
                  <a:extLst>
                    <a:ext uri="{9D8B030D-6E8A-4147-A177-3AD203B41FA5}">
                      <a16:colId xmlns:a16="http://schemas.microsoft.com/office/drawing/2014/main" val="2706635973"/>
                    </a:ext>
                  </a:extLst>
                </a:gridCol>
                <a:gridCol w="1224136">
                  <a:extLst>
                    <a:ext uri="{9D8B030D-6E8A-4147-A177-3AD203B41FA5}">
                      <a16:colId xmlns:a16="http://schemas.microsoft.com/office/drawing/2014/main" val="2223153210"/>
                    </a:ext>
                  </a:extLst>
                </a:gridCol>
                <a:gridCol w="1657634">
                  <a:extLst>
                    <a:ext uri="{9D8B030D-6E8A-4147-A177-3AD203B41FA5}">
                      <a16:colId xmlns:a16="http://schemas.microsoft.com/office/drawing/2014/main" val="3368744350"/>
                    </a:ext>
                  </a:extLst>
                </a:gridCol>
              </a:tblGrid>
              <a:tr h="326820">
                <a:tc>
                  <a:txBody>
                    <a:bodyPr/>
                    <a:lstStyle/>
                    <a:p>
                      <a:pPr algn="ct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末端原因</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gridSpan="3">
                  <a:txBody>
                    <a:bodyPr/>
                    <a:lstStyle/>
                    <a:p>
                      <a:pPr algn="ct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运行人员</a:t>
                      </a:r>
                      <a:r>
                        <a:rPr lang="zh-CN" altLang="en-US"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未进行</a:t>
                      </a: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应急问题演练总结</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484970145"/>
                  </a:ext>
                </a:extLst>
              </a:tr>
              <a:tr h="326820">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判定方式</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zh-CN" alt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调查分析、试验</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确认人</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宋汪洋</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extLst>
                  <a:ext uri="{0D108BD9-81ED-4DB2-BD59-A6C34878D82A}">
                    <a16:rowId xmlns:a16="http://schemas.microsoft.com/office/drawing/2014/main" val="2325097049"/>
                  </a:ext>
                </a:extLst>
              </a:tr>
              <a:tr h="490229">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确认内容</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zh-CN" alt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运行人员未进行应急问题演练总结</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对症结影响程度</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确认时间</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2023</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年</a:t>
                      </a: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05</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月</a:t>
                      </a: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24</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日</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extLst>
                  <a:ext uri="{0D108BD9-81ED-4DB2-BD59-A6C34878D82A}">
                    <a16:rowId xmlns:a16="http://schemas.microsoft.com/office/drawing/2014/main" val="2820540801"/>
                  </a:ext>
                </a:extLst>
              </a:tr>
            </a:tbl>
          </a:graphicData>
        </a:graphic>
      </p:graphicFrame>
      <p:pic>
        <p:nvPicPr>
          <p:cNvPr id="11" name="图片 10">
            <a:extLst>
              <a:ext uri="{FF2B5EF4-FFF2-40B4-BE49-F238E27FC236}">
                <a16:creationId xmlns:a16="http://schemas.microsoft.com/office/drawing/2014/main" id="{7A2A847A-7E59-B290-7F7E-21329760B32A}"/>
              </a:ext>
            </a:extLst>
          </p:cNvPr>
          <p:cNvPicPr>
            <a:picLocks/>
          </p:cNvPicPr>
          <p:nvPr/>
        </p:nvPicPr>
        <p:blipFill>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tretch>
            <a:fillRect/>
          </a:stretch>
        </p:blipFill>
        <p:spPr>
          <a:xfrm>
            <a:off x="407368" y="4437112"/>
            <a:ext cx="2556000" cy="1908000"/>
          </a:xfrm>
          <a:prstGeom prst="rect">
            <a:avLst/>
          </a:prstGeom>
        </p:spPr>
      </p:pic>
      <p:pic>
        <p:nvPicPr>
          <p:cNvPr id="13" name="图片 12">
            <a:extLst>
              <a:ext uri="{FF2B5EF4-FFF2-40B4-BE49-F238E27FC236}">
                <a16:creationId xmlns:a16="http://schemas.microsoft.com/office/drawing/2014/main" id="{4C988046-B5DE-8DBD-3E6B-636C97127668}"/>
              </a:ext>
            </a:extLst>
          </p:cNvPr>
          <p:cNvPicPr>
            <a:picLocks/>
          </p:cNvPicPr>
          <p:nvPr/>
        </p:nvPicPr>
        <p:blipFill>
          <a:blip r:embed="rId4" cstate="print">
            <a:extLst>
              <a:ext uri="{BEBA8EAE-BF5A-486C-A8C5-ECC9F3942E4B}">
                <a14:imgProps xmlns:a14="http://schemas.microsoft.com/office/drawing/2010/main">
                  <a14:imgLayer r:embed="rId5">
                    <a14:imgEffect>
                      <a14:brightnessContrast bright="10000"/>
                    </a14:imgEffect>
                  </a14:imgLayer>
                </a14:imgProps>
              </a:ext>
              <a:ext uri="{28A0092B-C50C-407E-A947-70E740481C1C}">
                <a14:useLocalDpi xmlns:a14="http://schemas.microsoft.com/office/drawing/2010/main" val="0"/>
              </a:ext>
            </a:extLst>
          </a:blip>
          <a:stretch>
            <a:fillRect/>
          </a:stretch>
        </p:blipFill>
        <p:spPr>
          <a:xfrm>
            <a:off x="2999656" y="4437112"/>
            <a:ext cx="2556000" cy="1908000"/>
          </a:xfrm>
          <a:prstGeom prst="rect">
            <a:avLst/>
          </a:prstGeom>
        </p:spPr>
      </p:pic>
      <p:sp>
        <p:nvSpPr>
          <p:cNvPr id="14" name="文本框 2">
            <a:extLst>
              <a:ext uri="{FF2B5EF4-FFF2-40B4-BE49-F238E27FC236}">
                <a16:creationId xmlns:a16="http://schemas.microsoft.com/office/drawing/2014/main" id="{C3EC32A1-0B75-E364-23BE-94BA09FD2B7C}"/>
              </a:ext>
            </a:extLst>
          </p:cNvPr>
          <p:cNvSpPr txBox="1"/>
          <p:nvPr/>
        </p:nvSpPr>
        <p:spPr>
          <a:xfrm>
            <a:off x="3863750" y="1000019"/>
            <a:ext cx="4752531"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a:latin typeface="微软雅黑" panose="020B0503020204020204" charset="-122"/>
                <a:ea typeface="微软雅黑" panose="020B0503020204020204" charset="-122"/>
              </a:rPr>
              <a:t>表</a:t>
            </a:r>
            <a:r>
              <a:rPr lang="en-US" altLang="zh-CN" sz="1200">
                <a:latin typeface="微软雅黑" panose="020B0503020204020204" charset="-122"/>
                <a:ea typeface="微软雅黑" panose="020B0503020204020204" charset="-122"/>
              </a:rPr>
              <a:t>7-2  </a:t>
            </a:r>
            <a:r>
              <a:rPr lang="zh-CN" altLang="en-US" sz="1200">
                <a:latin typeface="微软雅黑" panose="020B0503020204020204" charset="-122"/>
                <a:ea typeface="微软雅黑" panose="020B0503020204020204" charset="-122"/>
              </a:rPr>
              <a:t>末端原因确认表</a:t>
            </a:r>
            <a:endParaRPr lang="zh-CN" altLang="en-US" sz="1200" dirty="0">
              <a:latin typeface="微软雅黑" panose="020B0503020204020204" charset="-122"/>
              <a:ea typeface="微软雅黑" panose="020B0503020204020204" charset="-122"/>
            </a:endParaRPr>
          </a:p>
        </p:txBody>
      </p:sp>
      <p:sp>
        <p:nvSpPr>
          <p:cNvPr id="15" name="文本框 14">
            <a:extLst>
              <a:ext uri="{FF2B5EF4-FFF2-40B4-BE49-F238E27FC236}">
                <a16:creationId xmlns:a16="http://schemas.microsoft.com/office/drawing/2014/main" id="{DC4A45CE-B0D7-8BF3-F9F5-2B0902C54AB1}"/>
              </a:ext>
            </a:extLst>
          </p:cNvPr>
          <p:cNvSpPr txBox="1"/>
          <p:nvPr/>
        </p:nvSpPr>
        <p:spPr>
          <a:xfrm>
            <a:off x="2438598" y="2420888"/>
            <a:ext cx="7689850"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latin typeface="微软雅黑" panose="020B0503020204020204" charset="-122"/>
                <a:ea typeface="微软雅黑" panose="020B0503020204020204" charset="-122"/>
              </a:rPr>
              <a:t>制表：宋汪洋                    时间：</a:t>
            </a:r>
            <a:r>
              <a:rPr lang="en-US" altLang="zh-CN" sz="1200" b="0">
                <a:latin typeface="微软雅黑" panose="020B0503020204020204" charset="-122"/>
                <a:ea typeface="微软雅黑" panose="020B0503020204020204" charset="-122"/>
              </a:rPr>
              <a:t>2023</a:t>
            </a:r>
            <a:r>
              <a:rPr lang="zh-CN" altLang="en-US" sz="1200" b="0">
                <a:latin typeface="微软雅黑" panose="020B0503020204020204" charset="-122"/>
                <a:ea typeface="微软雅黑" panose="020B0503020204020204" charset="-122"/>
              </a:rPr>
              <a:t>年</a:t>
            </a:r>
            <a:r>
              <a:rPr lang="en-US" altLang="zh-CN" sz="1200" b="0">
                <a:latin typeface="微软雅黑" panose="020B0503020204020204" charset="-122"/>
                <a:ea typeface="微软雅黑" panose="020B0503020204020204" charset="-122"/>
              </a:rPr>
              <a:t>05</a:t>
            </a:r>
            <a:r>
              <a:rPr lang="zh-CN" altLang="en-US" sz="1200" b="0">
                <a:latin typeface="微软雅黑" panose="020B0503020204020204" charset="-122"/>
                <a:ea typeface="微软雅黑" panose="020B0503020204020204" charset="-122"/>
              </a:rPr>
              <a:t>月</a:t>
            </a:r>
            <a:r>
              <a:rPr lang="en-US" altLang="zh-CN" sz="1200" b="0">
                <a:latin typeface="微软雅黑" panose="020B0503020204020204" charset="-122"/>
                <a:ea typeface="微软雅黑" panose="020B0503020204020204" charset="-122"/>
              </a:rPr>
              <a:t>24</a:t>
            </a:r>
            <a:r>
              <a:rPr lang="zh-CN" altLang="en-US" sz="1200" b="0">
                <a:latin typeface="微软雅黑" panose="020B0503020204020204" charset="-122"/>
                <a:ea typeface="微软雅黑" panose="020B0503020204020204" charset="-122"/>
              </a:rPr>
              <a:t>日</a:t>
            </a:r>
            <a:endParaRPr lang="zh-CN" altLang="en-US" sz="1200" b="0" dirty="0">
              <a:latin typeface="微软雅黑" panose="020B0503020204020204" charset="-122"/>
              <a:ea typeface="微软雅黑" panose="020B0503020204020204" charset="-122"/>
            </a:endParaRPr>
          </a:p>
        </p:txBody>
      </p:sp>
      <p:sp>
        <p:nvSpPr>
          <p:cNvPr id="7" name="文本框 7">
            <a:extLst>
              <a:ext uri="{FF2B5EF4-FFF2-40B4-BE49-F238E27FC236}">
                <a16:creationId xmlns:a16="http://schemas.microsoft.com/office/drawing/2014/main" id="{70D4F714-5F67-BFF7-2528-8DE70A2C809D}"/>
              </a:ext>
            </a:extLst>
          </p:cNvPr>
          <p:cNvSpPr txBox="1"/>
          <p:nvPr/>
        </p:nvSpPr>
        <p:spPr>
          <a:xfrm>
            <a:off x="5790294" y="2780928"/>
            <a:ext cx="6066346" cy="1542217"/>
          </a:xfrm>
          <a:prstGeom prst="rect">
            <a:avLst/>
          </a:prstGeom>
          <a:solidFill>
            <a:srgbClr val="FFFF99"/>
          </a:solidFill>
          <a:ln/>
        </p:spPr>
        <p:style>
          <a:lnRef idx="3">
            <a:schemeClr val="lt1"/>
          </a:lnRef>
          <a:fillRef idx="1">
            <a:schemeClr val="accent5"/>
          </a:fillRef>
          <a:effectRef idx="1">
            <a:schemeClr val="accent5"/>
          </a:effectRef>
          <a:fontRef idx="minor">
            <a:schemeClr val="lt1"/>
          </a:fontRef>
        </p:style>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nSpc>
                <a:spcPts val="2300"/>
              </a:lnSpc>
            </a:pPr>
            <a:r>
              <a:rPr lang="en-US" altLang="zh-CN" sz="1600" b="1" dirty="0">
                <a:latin typeface="微软雅黑" panose="020B0503020204020204" charset="-122"/>
                <a:ea typeface="微软雅黑" panose="020B0503020204020204" charset="-122"/>
              </a:rPr>
              <a:t>      </a:t>
            </a:r>
            <a:r>
              <a:rPr lang="zh-CN" altLang="en-US" sz="1600" dirty="0">
                <a:latin typeface="微软雅黑" panose="020B0503020204020204" charset="-122"/>
                <a:ea typeface="微软雅黑" panose="020B0503020204020204" charset="-122"/>
              </a:rPr>
              <a:t>会议之后，宋汪洋带领成员马奔、刘铭昊、宋光蕾、邱枫依据会议内容对</a:t>
            </a:r>
            <a:r>
              <a:rPr lang="en-US" altLang="zh-CN" sz="1600" dirty="0">
                <a:latin typeface="微软雅黑" panose="020B0503020204020204" charset="-122"/>
                <a:ea typeface="微软雅黑" panose="020B0503020204020204" charset="-122"/>
              </a:rPr>
              <a:t>10</a:t>
            </a:r>
            <a:r>
              <a:rPr lang="zh-CN" altLang="en-US" sz="1600" dirty="0">
                <a:latin typeface="微软雅黑" panose="020B0503020204020204" charset="-122"/>
                <a:ea typeface="微软雅黑" panose="020B0503020204020204" charset="-122"/>
              </a:rPr>
              <a:t>名运行人员进行应急演练并总结，其中一值和二值各</a:t>
            </a:r>
            <a:r>
              <a:rPr lang="en-US" altLang="zh-CN" sz="1600" dirty="0">
                <a:latin typeface="微软雅黑" panose="020B0503020204020204" charset="-122"/>
                <a:ea typeface="微软雅黑" panose="020B0503020204020204" charset="-122"/>
              </a:rPr>
              <a:t>5</a:t>
            </a:r>
            <a:r>
              <a:rPr lang="zh-CN" altLang="en-US" sz="1600" dirty="0">
                <a:latin typeface="微软雅黑" panose="020B0503020204020204" charset="-122"/>
                <a:ea typeface="微软雅黑" panose="020B0503020204020204" charset="-122"/>
              </a:rPr>
              <a:t>名，同时挑选三值和四值各</a:t>
            </a:r>
            <a:r>
              <a:rPr lang="en-US" altLang="zh-CN" sz="1600" dirty="0">
                <a:latin typeface="微软雅黑" panose="020B0503020204020204" charset="-122"/>
                <a:ea typeface="微软雅黑" panose="020B0503020204020204" charset="-122"/>
              </a:rPr>
              <a:t>5</a:t>
            </a:r>
            <a:r>
              <a:rPr lang="zh-CN" altLang="en-US" sz="1600" dirty="0">
                <a:latin typeface="微软雅黑" panose="020B0503020204020204" charset="-122"/>
                <a:ea typeface="微软雅黑" panose="020B0503020204020204" charset="-122"/>
              </a:rPr>
              <a:t>名运行人员未进行应急演练总结。在锅炉点火启动运行期间，对参加应急演练的</a:t>
            </a:r>
            <a:r>
              <a:rPr lang="en-US" altLang="zh-CN" sz="1600" dirty="0">
                <a:latin typeface="微软雅黑" panose="020B0503020204020204" charset="-122"/>
                <a:ea typeface="微软雅黑" panose="020B0503020204020204" charset="-122"/>
              </a:rPr>
              <a:t>10</a:t>
            </a:r>
            <a:r>
              <a:rPr lang="zh-CN" altLang="en-US" sz="1600" dirty="0">
                <a:latin typeface="微软雅黑" panose="020B0503020204020204" charset="-122"/>
                <a:ea typeface="微软雅黑" panose="020B0503020204020204" charset="-122"/>
              </a:rPr>
              <a:t>人和其他未参加应急演练的</a:t>
            </a:r>
            <a:r>
              <a:rPr lang="en-US" altLang="zh-CN" sz="1600" dirty="0">
                <a:latin typeface="微软雅黑" panose="020B0503020204020204" charset="-122"/>
                <a:ea typeface="微软雅黑" panose="020B0503020204020204" charset="-122"/>
              </a:rPr>
              <a:t>10</a:t>
            </a:r>
            <a:r>
              <a:rPr lang="zh-CN" altLang="en-US" sz="1600" dirty="0">
                <a:latin typeface="微软雅黑" panose="020B0503020204020204" charset="-122"/>
                <a:ea typeface="微软雅黑" panose="020B0503020204020204" charset="-122"/>
              </a:rPr>
              <a:t>人对比调查二次风门开度不当次数</a:t>
            </a:r>
            <a:r>
              <a:rPr lang="zh-CN" altLang="zh-CN" sz="1600" dirty="0">
                <a:latin typeface="微软雅黑" panose="020B0503020204020204" charset="-122"/>
                <a:ea typeface="微软雅黑" panose="020B0503020204020204" charset="-122"/>
              </a:rPr>
              <a:t>。</a:t>
            </a:r>
            <a:endParaRPr lang="zh-CN" altLang="en-US" sz="1600" b="0" dirty="0">
              <a:latin typeface="微软雅黑" panose="020B0503020204020204" charset="-122"/>
              <a:ea typeface="微软雅黑" panose="020B0503020204020204" charset="-122"/>
            </a:endParaRPr>
          </a:p>
        </p:txBody>
      </p:sp>
      <p:pic>
        <p:nvPicPr>
          <p:cNvPr id="9" name="图片 8">
            <a:extLst>
              <a:ext uri="{FF2B5EF4-FFF2-40B4-BE49-F238E27FC236}">
                <a16:creationId xmlns:a16="http://schemas.microsoft.com/office/drawing/2014/main" id="{894DA70F-94E4-7C72-7169-3CB09336EDD6}"/>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5951984" y="4419404"/>
            <a:ext cx="1332000" cy="1944000"/>
          </a:xfrm>
          <a:prstGeom prst="rect">
            <a:avLst/>
          </a:prstGeom>
        </p:spPr>
      </p:pic>
      <p:pic>
        <p:nvPicPr>
          <p:cNvPr id="10" name="图片 9">
            <a:extLst>
              <a:ext uri="{FF2B5EF4-FFF2-40B4-BE49-F238E27FC236}">
                <a16:creationId xmlns:a16="http://schemas.microsoft.com/office/drawing/2014/main" id="{7E002B70-781E-7D0E-424B-52DFC39D87A2}"/>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8784126" y="4419404"/>
            <a:ext cx="1332000" cy="1944000"/>
          </a:xfrm>
          <a:prstGeom prst="rect">
            <a:avLst/>
          </a:prstGeom>
        </p:spPr>
      </p:pic>
      <p:pic>
        <p:nvPicPr>
          <p:cNvPr id="12" name="图片 11">
            <a:extLst>
              <a:ext uri="{FF2B5EF4-FFF2-40B4-BE49-F238E27FC236}">
                <a16:creationId xmlns:a16="http://schemas.microsoft.com/office/drawing/2014/main" id="{591EEF7D-6143-D149-872A-9360563D62B7}"/>
              </a:ext>
            </a:extLst>
          </p:cNvPr>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10200600" y="4437328"/>
            <a:ext cx="1332000" cy="1944000"/>
          </a:xfrm>
          <a:prstGeom prst="rect">
            <a:avLst/>
          </a:prstGeom>
        </p:spPr>
      </p:pic>
      <p:pic>
        <p:nvPicPr>
          <p:cNvPr id="16" name="图片 15">
            <a:extLst>
              <a:ext uri="{FF2B5EF4-FFF2-40B4-BE49-F238E27FC236}">
                <a16:creationId xmlns:a16="http://schemas.microsoft.com/office/drawing/2014/main" id="{E8CED8B1-12F2-0AE4-6A98-144C750C5725}"/>
              </a:ext>
            </a:extLst>
          </p:cNvPr>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7372857" y="4419404"/>
            <a:ext cx="1332000" cy="1944000"/>
          </a:xfrm>
          <a:prstGeom prst="rect">
            <a:avLst/>
          </a:prstGeom>
        </p:spPr>
      </p:pic>
      <p:sp>
        <p:nvSpPr>
          <p:cNvPr id="19" name="文本框 9">
            <a:extLst>
              <a:ext uri="{FF2B5EF4-FFF2-40B4-BE49-F238E27FC236}">
                <a16:creationId xmlns:a16="http://schemas.microsoft.com/office/drawing/2014/main" id="{79652B9C-6430-C2CE-4DBE-C3BBC83C5F89}"/>
              </a:ext>
            </a:extLst>
          </p:cNvPr>
          <p:cNvSpPr txBox="1"/>
          <p:nvPr/>
        </p:nvSpPr>
        <p:spPr>
          <a:xfrm>
            <a:off x="7145523" y="6381328"/>
            <a:ext cx="2766901"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dirty="0">
                <a:solidFill>
                  <a:schemeClr val="bg1"/>
                </a:solidFill>
                <a:latin typeface="微软雅黑" panose="020B0503020204020204" charset="-122"/>
                <a:ea typeface="微软雅黑" panose="020B0503020204020204" charset="-122"/>
              </a:rPr>
              <a:t>图</a:t>
            </a:r>
            <a:r>
              <a:rPr lang="en-US" altLang="zh-CN" sz="1200" b="0" dirty="0">
                <a:solidFill>
                  <a:schemeClr val="bg1"/>
                </a:solidFill>
                <a:latin typeface="微软雅黑" panose="020B0503020204020204" charset="-122"/>
                <a:ea typeface="微软雅黑" panose="020B0503020204020204" charset="-122"/>
              </a:rPr>
              <a:t>7-3 </a:t>
            </a:r>
            <a:r>
              <a:rPr lang="zh-CN" altLang="en-US" sz="1200" b="0" dirty="0">
                <a:solidFill>
                  <a:schemeClr val="bg1"/>
                </a:solidFill>
                <a:latin typeface="微软雅黑" panose="020B0503020204020204" charset="-122"/>
                <a:ea typeface="微软雅黑" panose="020B0503020204020204" charset="-122"/>
              </a:rPr>
              <a:t>风门</a:t>
            </a:r>
            <a:r>
              <a:rPr lang="zh-CN" altLang="en-US" sz="1200" dirty="0">
                <a:solidFill>
                  <a:schemeClr val="bg1"/>
                </a:solidFill>
                <a:latin typeface="微软雅黑" panose="020B0503020204020204" charset="-122"/>
                <a:ea typeface="微软雅黑" panose="020B0503020204020204" charset="-122"/>
              </a:rPr>
              <a:t>开度</a:t>
            </a:r>
            <a:r>
              <a:rPr lang="zh-CN" altLang="en-US" sz="1200" b="0" dirty="0">
                <a:solidFill>
                  <a:schemeClr val="bg1"/>
                </a:solidFill>
                <a:latin typeface="微软雅黑" panose="020B0503020204020204" charset="-122"/>
                <a:ea typeface="微软雅黑" panose="020B0503020204020204" charset="-122"/>
              </a:rPr>
              <a:t>不当次数调查表</a:t>
            </a:r>
          </a:p>
        </p:txBody>
      </p:sp>
    </p:spTree>
    <p:extLst>
      <p:ext uri="{BB962C8B-B14F-4D97-AF65-F5344CB8AC3E}">
        <p14:creationId xmlns:p14="http://schemas.microsoft.com/office/powerpoint/2010/main" val="280037502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24097-D635-FE95-0439-41EAA704D117}"/>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1F12233C-BE9D-C20B-6775-CD212F08B2B4}"/>
              </a:ext>
            </a:extLst>
          </p:cNvPr>
          <p:cNvSpPr txBox="1"/>
          <p:nvPr/>
        </p:nvSpPr>
        <p:spPr>
          <a:xfrm>
            <a:off x="2639616" y="335062"/>
            <a:ext cx="6807200" cy="501650"/>
          </a:xfrm>
          <a:prstGeom prst="rect">
            <a:avLst/>
          </a:prstGeom>
          <a:noFill/>
        </p:spPr>
        <p:txBody>
          <a:bodyPr wrap="square" rtlCol="0">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defTabSz="914400" fontAlgn="auto"/>
            <a:r>
              <a:rPr lang="en-US" altLang="zh-CN" sz="2665" b="1" noProof="1">
                <a:solidFill>
                  <a:srgbClr val="0070C0"/>
                </a:solidFill>
                <a:latin typeface="微软雅黑" panose="020B0503020204020204" charset="-122"/>
                <a:ea typeface="微软雅黑" panose="020B0503020204020204" charset="-122"/>
              </a:rPr>
              <a:t>07</a:t>
            </a:r>
            <a:r>
              <a:rPr lang="zh-CN" altLang="en-US" sz="2665" b="1" noProof="1">
                <a:solidFill>
                  <a:srgbClr val="0070C0"/>
                </a:solidFill>
                <a:latin typeface="微软雅黑" panose="020B0503020204020204" charset="-122"/>
                <a:ea typeface="微软雅黑" panose="020B0503020204020204" charset="-122"/>
              </a:rPr>
              <a:t>确定主要原因</a:t>
            </a:r>
            <a:endParaRPr lang="en-US" altLang="zh-CN" sz="2665" b="1" noProof="1">
              <a:solidFill>
                <a:srgbClr val="0070C0"/>
              </a:solidFill>
              <a:latin typeface="微软雅黑" panose="020B0503020204020204" charset="-122"/>
              <a:ea typeface="微软雅黑" panose="020B0503020204020204" charset="-122"/>
            </a:endParaRPr>
          </a:p>
        </p:txBody>
      </p:sp>
      <p:sp>
        <p:nvSpPr>
          <p:cNvPr id="3" name="文本框 1">
            <a:extLst>
              <a:ext uri="{FF2B5EF4-FFF2-40B4-BE49-F238E27FC236}">
                <a16:creationId xmlns:a16="http://schemas.microsoft.com/office/drawing/2014/main" id="{B17EF4E4-930D-6AF7-E838-A68E42452999}"/>
              </a:ext>
            </a:extLst>
          </p:cNvPr>
          <p:cNvSpPr txBox="1"/>
          <p:nvPr/>
        </p:nvSpPr>
        <p:spPr>
          <a:xfrm>
            <a:off x="813285" y="1039369"/>
            <a:ext cx="9243155" cy="874407"/>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304800">
              <a:lnSpc>
                <a:spcPct val="150000"/>
              </a:lnSpc>
            </a:pPr>
            <a:r>
              <a:rPr lang="zh-CN" altLang="en-US" sz="1800" b="0" dirty="0">
                <a:latin typeface="微软雅黑" panose="020B0503020204020204" charset="-122"/>
                <a:ea typeface="微软雅黑" panose="020B0503020204020204" charset="-122"/>
              </a:rPr>
              <a:t>  根据二次风门开度不当次数调查表，小组成员以四个不同值班班组属性对二次风门不当次数进行分类调查</a:t>
            </a:r>
            <a:r>
              <a:rPr lang="zh-CN" sz="1800" b="0" dirty="0">
                <a:latin typeface="微软雅黑" panose="020B0503020204020204" charset="-122"/>
                <a:ea typeface="微软雅黑" panose="020B0503020204020204" charset="-122"/>
              </a:rPr>
              <a:t>。</a:t>
            </a:r>
            <a:endParaRPr lang="zh-CN" altLang="en-US" sz="1800" b="0" dirty="0">
              <a:latin typeface="微软雅黑" panose="020B0503020204020204" charset="-122"/>
              <a:ea typeface="微软雅黑" panose="020B0503020204020204" charset="-122"/>
            </a:endParaRPr>
          </a:p>
        </p:txBody>
      </p:sp>
      <p:sp>
        <p:nvSpPr>
          <p:cNvPr id="4" name="文本框 2">
            <a:extLst>
              <a:ext uri="{FF2B5EF4-FFF2-40B4-BE49-F238E27FC236}">
                <a16:creationId xmlns:a16="http://schemas.microsoft.com/office/drawing/2014/main" id="{E05EEEA6-9996-15DB-5A91-DAEEEABDE44D}"/>
              </a:ext>
            </a:extLst>
          </p:cNvPr>
          <p:cNvSpPr txBox="1"/>
          <p:nvPr/>
        </p:nvSpPr>
        <p:spPr>
          <a:xfrm>
            <a:off x="1045401" y="1982847"/>
            <a:ext cx="4752531"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dirty="0">
                <a:latin typeface="微软雅黑" panose="020B0503020204020204" charset="-122"/>
                <a:ea typeface="微软雅黑" panose="020B0503020204020204" charset="-122"/>
              </a:rPr>
              <a:t>表</a:t>
            </a:r>
            <a:r>
              <a:rPr lang="en-US" altLang="zh-CN" sz="1200" dirty="0">
                <a:latin typeface="微软雅黑" panose="020B0503020204020204" charset="-122"/>
                <a:ea typeface="微软雅黑" panose="020B0503020204020204" charset="-122"/>
              </a:rPr>
              <a:t>7-3 </a:t>
            </a:r>
            <a:r>
              <a:rPr lang="zh-CN" altLang="en-US" sz="1200" dirty="0">
                <a:latin typeface="微软雅黑" panose="020B0503020204020204" charset="-122"/>
                <a:ea typeface="微软雅黑" panose="020B0503020204020204" charset="-122"/>
              </a:rPr>
              <a:t>运行人员四个班组二次风门开度不当次数数据调查</a:t>
            </a:r>
          </a:p>
        </p:txBody>
      </p:sp>
      <p:sp>
        <p:nvSpPr>
          <p:cNvPr id="6" name="文本框 6">
            <a:extLst>
              <a:ext uri="{FF2B5EF4-FFF2-40B4-BE49-F238E27FC236}">
                <a16:creationId xmlns:a16="http://schemas.microsoft.com/office/drawing/2014/main" id="{645BBDE4-057C-AE08-E47F-EC7F1F713EE0}"/>
              </a:ext>
            </a:extLst>
          </p:cNvPr>
          <p:cNvSpPr txBox="1"/>
          <p:nvPr/>
        </p:nvSpPr>
        <p:spPr>
          <a:xfrm>
            <a:off x="6428932" y="5312241"/>
            <a:ext cx="4811534"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304800" algn="ctr"/>
            <a:r>
              <a:rPr lang="zh-CN" altLang="en-US" sz="1200" b="0">
                <a:latin typeface="微软雅黑" panose="020B0503020204020204" charset="-122"/>
                <a:ea typeface="微软雅黑" panose="020B0503020204020204" charset="-122"/>
              </a:rPr>
              <a:t>制图：宋汪洋                  日期：</a:t>
            </a:r>
            <a:r>
              <a:rPr lang="en-US" altLang="zh-CN" sz="1200" b="0">
                <a:latin typeface="微软雅黑" panose="020B0503020204020204" charset="-122"/>
                <a:ea typeface="微软雅黑" panose="020B0503020204020204" charset="-122"/>
              </a:rPr>
              <a:t>2023</a:t>
            </a:r>
            <a:r>
              <a:rPr lang="zh-CN" altLang="en-US" sz="1200" b="0">
                <a:latin typeface="微软雅黑" panose="020B0503020204020204" charset="-122"/>
                <a:ea typeface="微软雅黑" panose="020B0503020204020204" charset="-122"/>
              </a:rPr>
              <a:t>年</a:t>
            </a:r>
            <a:r>
              <a:rPr lang="en-US" altLang="zh-CN" sz="1200" b="0">
                <a:latin typeface="微软雅黑" panose="020B0503020204020204" charset="-122"/>
                <a:ea typeface="微软雅黑" panose="020B0503020204020204" charset="-122"/>
              </a:rPr>
              <a:t>05</a:t>
            </a:r>
            <a:r>
              <a:rPr lang="zh-CN" altLang="en-US" sz="1200" b="0">
                <a:latin typeface="微软雅黑" panose="020B0503020204020204" charset="-122"/>
                <a:ea typeface="微软雅黑" panose="020B0503020204020204" charset="-122"/>
              </a:rPr>
              <a:t>月</a:t>
            </a:r>
            <a:r>
              <a:rPr lang="en-US" altLang="zh-CN" sz="1200" b="0">
                <a:latin typeface="微软雅黑" panose="020B0503020204020204" charset="-122"/>
                <a:ea typeface="微软雅黑" panose="020B0503020204020204" charset="-122"/>
              </a:rPr>
              <a:t>22</a:t>
            </a:r>
            <a:r>
              <a:rPr lang="zh-CN" altLang="en-US" sz="1200" b="0">
                <a:latin typeface="微软雅黑" panose="020B0503020204020204" charset="-122"/>
                <a:ea typeface="微软雅黑" panose="020B0503020204020204" charset="-122"/>
              </a:rPr>
              <a:t>日</a:t>
            </a:r>
            <a:endParaRPr lang="zh-CN" altLang="en-US" sz="1200" b="0" dirty="0">
              <a:latin typeface="微软雅黑" panose="020B0503020204020204" charset="-122"/>
              <a:ea typeface="微软雅黑" panose="020B0503020204020204" charset="-122"/>
            </a:endParaRPr>
          </a:p>
        </p:txBody>
      </p:sp>
      <p:sp>
        <p:nvSpPr>
          <p:cNvPr id="7" name="文本框 4">
            <a:extLst>
              <a:ext uri="{FF2B5EF4-FFF2-40B4-BE49-F238E27FC236}">
                <a16:creationId xmlns:a16="http://schemas.microsoft.com/office/drawing/2014/main" id="{23D6289C-B003-4588-24E1-3F193A5B2C58}"/>
              </a:ext>
            </a:extLst>
          </p:cNvPr>
          <p:cNvSpPr txBox="1"/>
          <p:nvPr/>
        </p:nvSpPr>
        <p:spPr>
          <a:xfrm>
            <a:off x="1413637" y="5223207"/>
            <a:ext cx="4349433"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304800" algn="ctr"/>
            <a:r>
              <a:rPr lang="zh-CN" altLang="en-US" sz="1200" b="0">
                <a:latin typeface="微软雅黑" panose="020B0503020204020204" charset="-122"/>
                <a:ea typeface="微软雅黑" panose="020B0503020204020204" charset="-122"/>
              </a:rPr>
              <a:t>制表：宋汪洋                  日期：</a:t>
            </a:r>
            <a:r>
              <a:rPr lang="en-US" altLang="zh-CN" sz="1200" b="0">
                <a:latin typeface="微软雅黑" panose="020B0503020204020204" charset="-122"/>
                <a:ea typeface="微软雅黑" panose="020B0503020204020204" charset="-122"/>
              </a:rPr>
              <a:t>2023</a:t>
            </a:r>
            <a:r>
              <a:rPr lang="zh-CN" altLang="en-US" sz="1200" b="0">
                <a:latin typeface="微软雅黑" panose="020B0503020204020204" charset="-122"/>
                <a:ea typeface="微软雅黑" panose="020B0503020204020204" charset="-122"/>
              </a:rPr>
              <a:t>年</a:t>
            </a:r>
            <a:r>
              <a:rPr lang="en-US" altLang="zh-CN" sz="1200" b="0">
                <a:latin typeface="微软雅黑" panose="020B0503020204020204" charset="-122"/>
                <a:ea typeface="微软雅黑" panose="020B0503020204020204" charset="-122"/>
              </a:rPr>
              <a:t>05</a:t>
            </a:r>
            <a:r>
              <a:rPr lang="zh-CN" altLang="en-US" sz="1200" b="0">
                <a:latin typeface="微软雅黑" panose="020B0503020204020204" charset="-122"/>
                <a:ea typeface="微软雅黑" panose="020B0503020204020204" charset="-122"/>
              </a:rPr>
              <a:t>月</a:t>
            </a:r>
            <a:r>
              <a:rPr lang="en-US" altLang="zh-CN" sz="1200" b="0">
                <a:latin typeface="微软雅黑" panose="020B0503020204020204" charset="-122"/>
                <a:ea typeface="微软雅黑" panose="020B0503020204020204" charset="-122"/>
              </a:rPr>
              <a:t>22</a:t>
            </a:r>
            <a:r>
              <a:rPr lang="zh-CN" altLang="en-US" sz="1200" b="0">
                <a:latin typeface="微软雅黑" panose="020B0503020204020204" charset="-122"/>
                <a:ea typeface="微软雅黑" panose="020B0503020204020204" charset="-122"/>
              </a:rPr>
              <a:t>日</a:t>
            </a:r>
            <a:endParaRPr lang="zh-CN" altLang="en-US" sz="1200" b="0" dirty="0">
              <a:latin typeface="微软雅黑" panose="020B0503020204020204" charset="-122"/>
              <a:ea typeface="微软雅黑" panose="020B0503020204020204" charset="-122"/>
            </a:endParaRPr>
          </a:p>
        </p:txBody>
      </p:sp>
      <p:graphicFrame>
        <p:nvGraphicFramePr>
          <p:cNvPr id="16" name="表格 15">
            <a:extLst>
              <a:ext uri="{FF2B5EF4-FFF2-40B4-BE49-F238E27FC236}">
                <a16:creationId xmlns:a16="http://schemas.microsoft.com/office/drawing/2014/main" id="{EB9312FE-5C34-F095-ED5C-3D1716455176}"/>
              </a:ext>
            </a:extLst>
          </p:cNvPr>
          <p:cNvGraphicFramePr>
            <a:graphicFrameLocks noGrp="1"/>
          </p:cNvGraphicFramePr>
          <p:nvPr>
            <p:extLst>
              <p:ext uri="{D42A27DB-BD31-4B8C-83A1-F6EECF244321}">
                <p14:modId xmlns:p14="http://schemas.microsoft.com/office/powerpoint/2010/main" val="957613951"/>
              </p:ext>
            </p:extLst>
          </p:nvPr>
        </p:nvGraphicFramePr>
        <p:xfrm>
          <a:off x="1080708" y="2303905"/>
          <a:ext cx="5015292" cy="2819186"/>
        </p:xfrm>
        <a:graphic>
          <a:graphicData uri="http://schemas.openxmlformats.org/drawingml/2006/table">
            <a:tbl>
              <a:tblPr firstRow="1" firstCol="1" bandRow="1"/>
              <a:tblGrid>
                <a:gridCol w="586317">
                  <a:extLst>
                    <a:ext uri="{9D8B030D-6E8A-4147-A177-3AD203B41FA5}">
                      <a16:colId xmlns:a16="http://schemas.microsoft.com/office/drawing/2014/main" val="4004218178"/>
                    </a:ext>
                  </a:extLst>
                </a:gridCol>
                <a:gridCol w="1403467">
                  <a:extLst>
                    <a:ext uri="{9D8B030D-6E8A-4147-A177-3AD203B41FA5}">
                      <a16:colId xmlns:a16="http://schemas.microsoft.com/office/drawing/2014/main" val="3307950586"/>
                    </a:ext>
                  </a:extLst>
                </a:gridCol>
                <a:gridCol w="2254416">
                  <a:extLst>
                    <a:ext uri="{9D8B030D-6E8A-4147-A177-3AD203B41FA5}">
                      <a16:colId xmlns:a16="http://schemas.microsoft.com/office/drawing/2014/main" val="3449007757"/>
                    </a:ext>
                  </a:extLst>
                </a:gridCol>
                <a:gridCol w="771092">
                  <a:extLst>
                    <a:ext uri="{9D8B030D-6E8A-4147-A177-3AD203B41FA5}">
                      <a16:colId xmlns:a16="http://schemas.microsoft.com/office/drawing/2014/main" val="2096313213"/>
                    </a:ext>
                  </a:extLst>
                </a:gridCol>
              </a:tblGrid>
              <a:tr h="805481">
                <a:tc>
                  <a:txBody>
                    <a:bodyPr/>
                    <a:lstStyle/>
                    <a:p>
                      <a:pPr algn="ctr"/>
                      <a:r>
                        <a:rPr lang="zh-CN" sz="1400" b="1" kern="100" dirty="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序号</a:t>
                      </a:r>
                      <a:endParaRPr lang="zh-CN" sz="1400" kern="100" dirty="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运行人员班组</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zh-CN" sz="1400" b="1" kern="100" dirty="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二次风门</a:t>
                      </a:r>
                      <a:r>
                        <a:rPr lang="zh-CN" altLang="en-US" sz="1400" b="1" kern="100" dirty="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开度</a:t>
                      </a:r>
                      <a:r>
                        <a:rPr lang="zh-CN" sz="1400" b="1" kern="100" dirty="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不当次数</a:t>
                      </a:r>
                      <a:endParaRPr lang="zh-CN" sz="1400" kern="100" dirty="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占比</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extLst>
                  <a:ext uri="{0D108BD9-81ED-4DB2-BD59-A6C34878D82A}">
                    <a16:rowId xmlns:a16="http://schemas.microsoft.com/office/drawing/2014/main" val="4023300425"/>
                  </a:ext>
                </a:extLst>
              </a:tr>
              <a:tr h="402741">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一值</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en-US" sz="14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29</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en-US" sz="14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23%</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extLst>
                  <a:ext uri="{0D108BD9-81ED-4DB2-BD59-A6C34878D82A}">
                    <a16:rowId xmlns:a16="http://schemas.microsoft.com/office/drawing/2014/main" val="851144169"/>
                  </a:ext>
                </a:extLst>
              </a:tr>
              <a:tr h="402741">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二值</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4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32</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4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26%</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extLst>
                  <a:ext uri="{0D108BD9-81ED-4DB2-BD59-A6C34878D82A}">
                    <a16:rowId xmlns:a16="http://schemas.microsoft.com/office/drawing/2014/main" val="2803946520"/>
                  </a:ext>
                </a:extLst>
              </a:tr>
              <a:tr h="402741">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3</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三值</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en-US" sz="14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34</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en-US" sz="14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27%</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extLst>
                  <a:ext uri="{0D108BD9-81ED-4DB2-BD59-A6C34878D82A}">
                    <a16:rowId xmlns:a16="http://schemas.microsoft.com/office/drawing/2014/main" val="597967426"/>
                  </a:ext>
                </a:extLst>
              </a:tr>
              <a:tr h="402741">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4</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四值</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4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30</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4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24%</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extLst>
                  <a:ext uri="{0D108BD9-81ED-4DB2-BD59-A6C34878D82A}">
                    <a16:rowId xmlns:a16="http://schemas.microsoft.com/office/drawing/2014/main" val="3588497417"/>
                  </a:ext>
                </a:extLst>
              </a:tr>
              <a:tr h="402741">
                <a:tc>
                  <a:txBody>
                    <a:bodyPr/>
                    <a:lstStyle/>
                    <a:p>
                      <a:pPr algn="ctr"/>
                      <a:r>
                        <a:rPr lang="en-US" sz="1400" kern="100">
                          <a:effectLst/>
                          <a:latin typeface="微软雅黑" panose="020B0503020204020204" pitchFamily="34" charset="-122"/>
                          <a:ea typeface="微软雅黑" panose="020B0503020204020204" pitchFamily="34" charset="-122"/>
                          <a:cs typeface="宋体" panose="02010600030101010101" pitchFamily="2" charset="-122"/>
                        </a:rPr>
                        <a:t> </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总计</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en-US" sz="1400" kern="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125</a:t>
                      </a:r>
                      <a:endParaRPr lang="zh-CN" sz="1400" kern="100" dirty="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en-US" sz="1400" kern="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100%</a:t>
                      </a:r>
                      <a:endParaRPr lang="zh-CN" sz="1400" kern="100" dirty="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extLst>
                  <a:ext uri="{0D108BD9-81ED-4DB2-BD59-A6C34878D82A}">
                    <a16:rowId xmlns:a16="http://schemas.microsoft.com/office/drawing/2014/main" val="393914756"/>
                  </a:ext>
                </a:extLst>
              </a:tr>
            </a:tbl>
          </a:graphicData>
        </a:graphic>
      </p:graphicFrame>
      <p:sp>
        <p:nvSpPr>
          <p:cNvPr id="18" name="文本框 1">
            <a:extLst>
              <a:ext uri="{FF2B5EF4-FFF2-40B4-BE49-F238E27FC236}">
                <a16:creationId xmlns:a16="http://schemas.microsoft.com/office/drawing/2014/main" id="{B18445F3-C6EF-E573-F902-A2BA764C3EA3}"/>
              </a:ext>
            </a:extLst>
          </p:cNvPr>
          <p:cNvSpPr txBox="1"/>
          <p:nvPr/>
        </p:nvSpPr>
        <p:spPr>
          <a:xfrm>
            <a:off x="828440" y="5530086"/>
            <a:ext cx="9664428" cy="874407"/>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304800">
              <a:lnSpc>
                <a:spcPct val="150000"/>
              </a:lnSpc>
            </a:pPr>
            <a:r>
              <a:rPr lang="zh-CN" altLang="en-US" sz="1800" b="0" dirty="0">
                <a:latin typeface="微软雅黑" panose="020B0503020204020204" charset="-122"/>
                <a:ea typeface="微软雅黑" panose="020B0503020204020204" charset="-122"/>
              </a:rPr>
              <a:t>  根据运行人员四个不同值班班组属性数据分析对比可以看出经过应急演练后的运行人员和未经过应急演练后的运行人员二次风门开度不当次数差别不大</a:t>
            </a:r>
            <a:r>
              <a:rPr lang="zh-CN" sz="1800" b="0" dirty="0">
                <a:latin typeface="微软雅黑" panose="020B0503020204020204" charset="-122"/>
                <a:ea typeface="微软雅黑" panose="020B0503020204020204" charset="-122"/>
              </a:rPr>
              <a:t>。</a:t>
            </a:r>
            <a:endParaRPr lang="zh-CN" altLang="en-US" sz="1800" b="0" dirty="0">
              <a:latin typeface="微软雅黑" panose="020B0503020204020204" charset="-122"/>
              <a:ea typeface="微软雅黑" panose="020B0503020204020204" charset="-122"/>
            </a:endParaRPr>
          </a:p>
        </p:txBody>
      </p:sp>
      <p:graphicFrame>
        <p:nvGraphicFramePr>
          <p:cNvPr id="9" name="图表 8">
            <a:extLst>
              <a:ext uri="{FF2B5EF4-FFF2-40B4-BE49-F238E27FC236}">
                <a16:creationId xmlns:a16="http://schemas.microsoft.com/office/drawing/2014/main" id="{50D29C2E-E3EA-B78D-206E-404C99C80733}"/>
              </a:ext>
            </a:extLst>
          </p:cNvPr>
          <p:cNvGraphicFramePr/>
          <p:nvPr>
            <p:extLst>
              <p:ext uri="{D42A27DB-BD31-4B8C-83A1-F6EECF244321}">
                <p14:modId xmlns:p14="http://schemas.microsoft.com/office/powerpoint/2010/main" val="3080999359"/>
              </p:ext>
            </p:extLst>
          </p:nvPr>
        </p:nvGraphicFramePr>
        <p:xfrm>
          <a:off x="6888088" y="1867021"/>
          <a:ext cx="3959860" cy="3430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4379985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FDEADE"/>
            </a:gs>
            <a:gs pos="100000">
              <a:srgbClr val="F19658"/>
            </a:gs>
            <a:gs pos="46000">
              <a:srgbClr val="F4AE7E"/>
            </a:gs>
            <a:gs pos="20000">
              <a:srgbClr val="FAD5BC"/>
            </a:gs>
            <a:gs pos="100000">
              <a:srgbClr val="ED7D31"/>
            </a:gs>
          </a:gsLst>
          <a:lin ang="16200000" scaled="1"/>
        </a:gradFill>
        <a:effectLst/>
      </p:bgPr>
    </p:bg>
    <p:spTree>
      <p:nvGrpSpPr>
        <p:cNvPr id="1" name="">
          <a:extLst>
            <a:ext uri="{FF2B5EF4-FFF2-40B4-BE49-F238E27FC236}">
              <a16:creationId xmlns:a16="http://schemas.microsoft.com/office/drawing/2014/main" id="{2C471138-8BBD-9168-1C84-F567C084D4A4}"/>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7E7B74A1-BC49-026C-A799-AF05730D6102}"/>
              </a:ext>
            </a:extLst>
          </p:cNvPr>
          <p:cNvSpPr txBox="1"/>
          <p:nvPr/>
        </p:nvSpPr>
        <p:spPr>
          <a:xfrm>
            <a:off x="2639616" y="335062"/>
            <a:ext cx="6807200" cy="501650"/>
          </a:xfrm>
          <a:prstGeom prst="rect">
            <a:avLst/>
          </a:prstGeom>
          <a:noFill/>
        </p:spPr>
        <p:txBody>
          <a:bodyPr wrap="square" rtlCol="0">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defTabSz="914400" fontAlgn="auto"/>
            <a:r>
              <a:rPr lang="en-US" altLang="zh-CN" sz="2665" b="1" noProof="1">
                <a:solidFill>
                  <a:srgbClr val="0070C0"/>
                </a:solidFill>
                <a:latin typeface="微软雅黑" panose="020B0503020204020204" charset="-122"/>
                <a:ea typeface="微软雅黑" panose="020B0503020204020204" charset="-122"/>
              </a:rPr>
              <a:t>07</a:t>
            </a:r>
            <a:r>
              <a:rPr lang="zh-CN" altLang="en-US" sz="2665" b="1" noProof="1">
                <a:solidFill>
                  <a:srgbClr val="0070C0"/>
                </a:solidFill>
                <a:latin typeface="微软雅黑" panose="020B0503020204020204" charset="-122"/>
                <a:ea typeface="微软雅黑" panose="020B0503020204020204" charset="-122"/>
              </a:rPr>
              <a:t>确定主要原因</a:t>
            </a:r>
            <a:endParaRPr lang="en-US" altLang="zh-CN" sz="2665" b="1" noProof="1">
              <a:solidFill>
                <a:srgbClr val="0070C0"/>
              </a:solidFill>
              <a:latin typeface="微软雅黑" panose="020B0503020204020204" charset="-122"/>
              <a:ea typeface="微软雅黑" panose="020B0503020204020204" charset="-122"/>
            </a:endParaRPr>
          </a:p>
        </p:txBody>
      </p:sp>
      <p:sp>
        <p:nvSpPr>
          <p:cNvPr id="4" name="文本框 99">
            <a:extLst>
              <a:ext uri="{FF2B5EF4-FFF2-40B4-BE49-F238E27FC236}">
                <a16:creationId xmlns:a16="http://schemas.microsoft.com/office/drawing/2014/main" id="{FE94CA67-C828-A5FC-8406-669D3AAEB480}"/>
              </a:ext>
            </a:extLst>
          </p:cNvPr>
          <p:cNvSpPr txBox="1"/>
          <p:nvPr/>
        </p:nvSpPr>
        <p:spPr>
          <a:xfrm>
            <a:off x="612174" y="1047641"/>
            <a:ext cx="5080000" cy="368300"/>
          </a:xfrm>
          <a:prstGeom prst="rect">
            <a:avLst/>
          </a:prstGeom>
          <a:noFill/>
          <a:ln w="9525">
            <a:noFill/>
          </a:ln>
        </p:spPr>
        <p:txBody>
          <a:bodyPr>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r>
              <a:rPr lang="en-US" altLang="zh-CN" sz="1800" b="0" dirty="0">
                <a:latin typeface="微软雅黑" panose="020B0503020204020204" charset="-122"/>
                <a:ea typeface="微软雅黑" panose="020B0503020204020204" charset="-122"/>
              </a:rPr>
              <a:t>   </a:t>
            </a:r>
            <a:r>
              <a:rPr lang="zh-CN" sz="1800" b="0" dirty="0">
                <a:latin typeface="微软雅黑" panose="020B0503020204020204" charset="-122"/>
                <a:ea typeface="微软雅黑" panose="020B0503020204020204" charset="-122"/>
              </a:rPr>
              <a:t>小组成员绘制症结影响程度检查表：</a:t>
            </a:r>
            <a:endParaRPr lang="zh-CN" altLang="en-US" sz="1800" b="0" dirty="0">
              <a:latin typeface="微软雅黑" panose="020B0503020204020204" charset="-122"/>
              <a:ea typeface="微软雅黑" panose="020B0503020204020204" charset="-122"/>
            </a:endParaRPr>
          </a:p>
        </p:txBody>
      </p:sp>
      <p:sp>
        <p:nvSpPr>
          <p:cNvPr id="5" name="文本框 1">
            <a:extLst>
              <a:ext uri="{FF2B5EF4-FFF2-40B4-BE49-F238E27FC236}">
                <a16:creationId xmlns:a16="http://schemas.microsoft.com/office/drawing/2014/main" id="{A9EE7ABC-46E7-0F25-6964-7D1A9CF7BA73}"/>
              </a:ext>
            </a:extLst>
          </p:cNvPr>
          <p:cNvSpPr txBox="1"/>
          <p:nvPr/>
        </p:nvSpPr>
        <p:spPr>
          <a:xfrm>
            <a:off x="2199646" y="1571172"/>
            <a:ext cx="2817844"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267970" algn="ctr"/>
            <a:r>
              <a:rPr lang="zh-CN" sz="1200">
                <a:latin typeface="微软雅黑" panose="020B0503020204020204" charset="-122"/>
                <a:ea typeface="微软雅黑" panose="020B0503020204020204" charset="-122"/>
              </a:rPr>
              <a:t>表</a:t>
            </a:r>
            <a:r>
              <a:rPr lang="en-US" sz="1200">
                <a:latin typeface="微软雅黑" panose="020B0503020204020204" charset="-122"/>
                <a:ea typeface="微软雅黑" panose="020B0503020204020204" charset="-122"/>
              </a:rPr>
              <a:t>7-</a:t>
            </a:r>
            <a:r>
              <a:rPr lang="en-US" sz="1200">
                <a:latin typeface="微软雅黑" panose="020B0503020204020204" charset="-122"/>
                <a:ea typeface="微软雅黑" panose="020B0503020204020204" charset="-122"/>
                <a:cs typeface="Times New Roman" panose="02020603050405020304" pitchFamily="18" charset="0"/>
              </a:rPr>
              <a:t>4 </a:t>
            </a:r>
            <a:r>
              <a:rPr lang="zh-CN" sz="1200" dirty="0">
                <a:latin typeface="微软雅黑" panose="020B0503020204020204" charset="-122"/>
                <a:ea typeface="微软雅黑" panose="020B0503020204020204" charset="-122"/>
              </a:rPr>
              <a:t>症结影响程度检查表</a:t>
            </a:r>
            <a:endParaRPr lang="zh-CN" altLang="en-US" sz="1200" dirty="0">
              <a:latin typeface="微软雅黑" panose="020B0503020204020204" charset="-122"/>
              <a:ea typeface="微软雅黑" panose="020B0503020204020204" charset="-122"/>
            </a:endParaRPr>
          </a:p>
        </p:txBody>
      </p:sp>
      <p:sp>
        <p:nvSpPr>
          <p:cNvPr id="6" name="文本框 3">
            <a:extLst>
              <a:ext uri="{FF2B5EF4-FFF2-40B4-BE49-F238E27FC236}">
                <a16:creationId xmlns:a16="http://schemas.microsoft.com/office/drawing/2014/main" id="{F5A2B305-7C03-131E-624A-80C90AEFD477}"/>
              </a:ext>
            </a:extLst>
          </p:cNvPr>
          <p:cNvSpPr txBox="1"/>
          <p:nvPr/>
        </p:nvSpPr>
        <p:spPr>
          <a:xfrm>
            <a:off x="1886910" y="4518992"/>
            <a:ext cx="3705033"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latin typeface="微软雅黑" panose="020B0503020204020204" charset="-122"/>
                <a:ea typeface="微软雅黑" panose="020B0503020204020204" charset="-122"/>
              </a:rPr>
              <a:t>制表：宋汪洋                  日期：</a:t>
            </a:r>
            <a:r>
              <a:rPr lang="en-US" altLang="zh-CN" sz="1200" b="0">
                <a:latin typeface="微软雅黑" panose="020B0503020204020204" charset="-122"/>
                <a:ea typeface="微软雅黑" panose="020B0503020204020204" charset="-122"/>
              </a:rPr>
              <a:t>2023</a:t>
            </a:r>
            <a:r>
              <a:rPr lang="zh-CN" altLang="en-US" sz="1200" b="0">
                <a:latin typeface="微软雅黑" panose="020B0503020204020204" charset="-122"/>
                <a:ea typeface="微软雅黑" panose="020B0503020204020204" charset="-122"/>
              </a:rPr>
              <a:t>年</a:t>
            </a:r>
            <a:r>
              <a:rPr lang="en-US" altLang="zh-CN" sz="1200" b="0">
                <a:latin typeface="微软雅黑" panose="020B0503020204020204" charset="-122"/>
                <a:ea typeface="微软雅黑" panose="020B0503020204020204" charset="-122"/>
              </a:rPr>
              <a:t>05</a:t>
            </a:r>
            <a:r>
              <a:rPr lang="zh-CN" altLang="en-US" sz="1200" b="0">
                <a:latin typeface="微软雅黑" panose="020B0503020204020204" charset="-122"/>
                <a:ea typeface="微软雅黑" panose="020B0503020204020204" charset="-122"/>
              </a:rPr>
              <a:t>月</a:t>
            </a:r>
            <a:r>
              <a:rPr lang="en-US" altLang="zh-CN" sz="1200" b="0">
                <a:latin typeface="微软雅黑" panose="020B0503020204020204" charset="-122"/>
                <a:ea typeface="微软雅黑" panose="020B0503020204020204" charset="-122"/>
              </a:rPr>
              <a:t>23</a:t>
            </a:r>
            <a:r>
              <a:rPr lang="zh-CN" altLang="en-US" sz="1200" b="0">
                <a:latin typeface="微软雅黑" panose="020B0503020204020204" charset="-122"/>
                <a:ea typeface="微软雅黑" panose="020B0503020204020204" charset="-122"/>
              </a:rPr>
              <a:t>日</a:t>
            </a:r>
            <a:endParaRPr lang="zh-CN" altLang="en-US" sz="1200" b="0" dirty="0">
              <a:latin typeface="微软雅黑" panose="020B0503020204020204" charset="-122"/>
              <a:ea typeface="微软雅黑" panose="020B0503020204020204" charset="-122"/>
            </a:endParaRPr>
          </a:p>
        </p:txBody>
      </p:sp>
      <p:sp>
        <p:nvSpPr>
          <p:cNvPr id="8" name="文本框 6">
            <a:extLst>
              <a:ext uri="{FF2B5EF4-FFF2-40B4-BE49-F238E27FC236}">
                <a16:creationId xmlns:a16="http://schemas.microsoft.com/office/drawing/2014/main" id="{12A75B70-B46D-C4C3-98DB-DD2B337FC3CE}"/>
              </a:ext>
            </a:extLst>
          </p:cNvPr>
          <p:cNvSpPr txBox="1"/>
          <p:nvPr/>
        </p:nvSpPr>
        <p:spPr>
          <a:xfrm>
            <a:off x="6362789" y="4664169"/>
            <a:ext cx="5307330"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304800" algn="ctr"/>
            <a:r>
              <a:rPr lang="zh-CN" altLang="en-US" sz="1200" b="0">
                <a:latin typeface="微软雅黑" panose="020B0503020204020204" charset="-122"/>
                <a:ea typeface="微软雅黑" panose="020B0503020204020204" charset="-122"/>
              </a:rPr>
              <a:t>制图：宋汪洋                  日期：</a:t>
            </a:r>
            <a:r>
              <a:rPr lang="en-US" altLang="zh-CN" sz="1200" b="0">
                <a:latin typeface="微软雅黑" panose="020B0503020204020204" charset="-122"/>
                <a:ea typeface="微软雅黑" panose="020B0503020204020204" charset="-122"/>
              </a:rPr>
              <a:t>2023</a:t>
            </a:r>
            <a:r>
              <a:rPr lang="zh-CN" altLang="en-US" sz="1200" b="0">
                <a:latin typeface="微软雅黑" panose="020B0503020204020204" charset="-122"/>
                <a:ea typeface="微软雅黑" panose="020B0503020204020204" charset="-122"/>
              </a:rPr>
              <a:t>年</a:t>
            </a:r>
            <a:r>
              <a:rPr lang="en-US" altLang="zh-CN" sz="1200" b="0">
                <a:latin typeface="微软雅黑" panose="020B0503020204020204" charset="-122"/>
                <a:ea typeface="微软雅黑" panose="020B0503020204020204" charset="-122"/>
              </a:rPr>
              <a:t>05</a:t>
            </a:r>
            <a:r>
              <a:rPr lang="zh-CN" altLang="en-US" sz="1200" b="0">
                <a:latin typeface="微软雅黑" panose="020B0503020204020204" charset="-122"/>
                <a:ea typeface="微软雅黑" panose="020B0503020204020204" charset="-122"/>
              </a:rPr>
              <a:t>月</a:t>
            </a:r>
            <a:r>
              <a:rPr lang="en-US" altLang="zh-CN" sz="1200" b="0">
                <a:latin typeface="微软雅黑" panose="020B0503020204020204" charset="-122"/>
                <a:ea typeface="微软雅黑" panose="020B0503020204020204" charset="-122"/>
              </a:rPr>
              <a:t>23</a:t>
            </a:r>
            <a:r>
              <a:rPr lang="zh-CN" altLang="en-US" sz="1200" b="0">
                <a:latin typeface="微软雅黑" panose="020B0503020204020204" charset="-122"/>
                <a:ea typeface="微软雅黑" panose="020B0503020204020204" charset="-122"/>
              </a:rPr>
              <a:t>日</a:t>
            </a:r>
            <a:endParaRPr lang="zh-CN" altLang="en-US" sz="1200" b="0" dirty="0">
              <a:latin typeface="微软雅黑" panose="020B0503020204020204" charset="-122"/>
              <a:ea typeface="微软雅黑" panose="020B0503020204020204" charset="-122"/>
            </a:endParaRPr>
          </a:p>
        </p:txBody>
      </p:sp>
      <p:sp>
        <p:nvSpPr>
          <p:cNvPr id="9" name="文本框 7">
            <a:extLst>
              <a:ext uri="{FF2B5EF4-FFF2-40B4-BE49-F238E27FC236}">
                <a16:creationId xmlns:a16="http://schemas.microsoft.com/office/drawing/2014/main" id="{23D238D3-960A-2D8C-CF43-4662B079B99F}"/>
              </a:ext>
            </a:extLst>
          </p:cNvPr>
          <p:cNvSpPr txBox="1"/>
          <p:nvPr/>
        </p:nvSpPr>
        <p:spPr>
          <a:xfrm>
            <a:off x="732035" y="4993424"/>
            <a:ext cx="11125635" cy="874407"/>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306070">
              <a:lnSpc>
                <a:spcPct val="150000"/>
              </a:lnSpc>
            </a:pPr>
            <a:r>
              <a:rPr lang="zh-CN" sz="1800" b="1" dirty="0">
                <a:latin typeface="微软雅黑" panose="020B0503020204020204" charset="-122"/>
                <a:ea typeface="微软雅黑" panose="020B0503020204020204" charset="-122"/>
              </a:rPr>
              <a:t>影响程度分析：</a:t>
            </a:r>
            <a:r>
              <a:rPr lang="zh-CN" altLang="zh-CN" sz="1800" kern="100" dirty="0">
                <a:effectLst/>
                <a:latin typeface="微软雅黑" panose="020B0503020204020204" pitchFamily="34" charset="-122"/>
                <a:ea typeface="微软雅黑" panose="020B0503020204020204" pitchFamily="34" charset="-122"/>
                <a:cs typeface="宋体" panose="02010600030101010101" pitchFamily="2" charset="-122"/>
              </a:rPr>
              <a:t>经过小组成员宋汪洋调查发现，运行人员经过应急演练时症结出现概率为</a:t>
            </a:r>
            <a:r>
              <a:rPr lang="en-US" altLang="zh-CN" sz="1800" kern="100" dirty="0">
                <a:effectLst/>
                <a:latin typeface="微软雅黑" panose="020B0503020204020204" pitchFamily="34" charset="-122"/>
                <a:ea typeface="微软雅黑" panose="020B0503020204020204" pitchFamily="34" charset="-122"/>
                <a:cs typeface="宋体" panose="02010600030101010101" pitchFamily="2" charset="-122"/>
              </a:rPr>
              <a:t>24.5%</a:t>
            </a:r>
            <a:r>
              <a:rPr lang="zh-CN" altLang="zh-CN" sz="1800" kern="100" dirty="0">
                <a:effectLst/>
                <a:latin typeface="微软雅黑" panose="020B0503020204020204" pitchFamily="34" charset="-122"/>
                <a:ea typeface="微软雅黑" panose="020B0503020204020204" pitchFamily="34" charset="-122"/>
                <a:cs typeface="宋体" panose="02010600030101010101" pitchFamily="2" charset="-122"/>
              </a:rPr>
              <a:t>，未经过应急演练时症结出现概率为</a:t>
            </a:r>
            <a:r>
              <a:rPr lang="en-US" altLang="zh-CN" sz="1800" kern="100" dirty="0">
                <a:effectLst/>
                <a:latin typeface="微软雅黑" panose="020B0503020204020204" pitchFamily="34" charset="-122"/>
                <a:ea typeface="微软雅黑" panose="020B0503020204020204" pitchFamily="34" charset="-122"/>
                <a:cs typeface="宋体" panose="02010600030101010101" pitchFamily="2" charset="-122"/>
              </a:rPr>
              <a:t>25.7%</a:t>
            </a:r>
            <a:r>
              <a:rPr lang="zh-CN" altLang="zh-CN" sz="1800" kern="100" dirty="0">
                <a:effectLst/>
                <a:latin typeface="微软雅黑" panose="020B0503020204020204" pitchFamily="34" charset="-122"/>
                <a:ea typeface="微软雅黑" panose="020B0503020204020204" pitchFamily="34" charset="-122"/>
                <a:cs typeface="宋体" panose="02010600030101010101" pitchFamily="2" charset="-122"/>
              </a:rPr>
              <a:t>，两者之间的</a:t>
            </a:r>
            <a:r>
              <a:rPr lang="zh-CN" altLang="en-US" sz="1800" kern="100" dirty="0">
                <a:effectLst/>
                <a:latin typeface="微软雅黑" panose="020B0503020204020204" pitchFamily="34" charset="-122"/>
                <a:ea typeface="微软雅黑" panose="020B0503020204020204" pitchFamily="34" charset="-122"/>
                <a:cs typeface="宋体" panose="02010600030101010101" pitchFamily="2" charset="-122"/>
              </a:rPr>
              <a:t>差距不大</a:t>
            </a:r>
            <a:r>
              <a:rPr lang="zh-CN" altLang="zh-CN" sz="1800" kern="100" dirty="0">
                <a:effectLst/>
                <a:latin typeface="微软雅黑" panose="020B0503020204020204" pitchFamily="34" charset="-122"/>
                <a:ea typeface="微软雅黑" panose="020B0503020204020204" pitchFamily="34" charset="-122"/>
                <a:cs typeface="宋体" panose="02010600030101010101" pitchFamily="2" charset="-122"/>
              </a:rPr>
              <a:t>，</a:t>
            </a:r>
            <a:r>
              <a:rPr lang="zh-CN" altLang="zh-CN" sz="1800" kern="100" dirty="0">
                <a:effectLst/>
                <a:highlight>
                  <a:srgbClr val="00FFFF"/>
                </a:highlight>
                <a:latin typeface="微软雅黑" panose="020B0503020204020204" pitchFamily="34" charset="-122"/>
                <a:ea typeface="微软雅黑" panose="020B0503020204020204" pitchFamily="34" charset="-122"/>
                <a:cs typeface="宋体" panose="02010600030101010101" pitchFamily="2" charset="-122"/>
              </a:rPr>
              <a:t>对症结影响程度较小</a:t>
            </a:r>
            <a:r>
              <a:rPr lang="zh-CN" altLang="en-US" sz="1800" dirty="0">
                <a:latin typeface="微软雅黑" panose="020B0503020204020204" charset="-122"/>
                <a:ea typeface="微软雅黑" panose="020B0503020204020204" charset="-122"/>
              </a:rPr>
              <a:t>。</a:t>
            </a:r>
            <a:endParaRPr lang="en-US" altLang="zh-CN" sz="1800" dirty="0">
              <a:latin typeface="微软雅黑" panose="020B0503020204020204" charset="-122"/>
              <a:ea typeface="微软雅黑" panose="020B0503020204020204" charset="-122"/>
            </a:endParaRPr>
          </a:p>
        </p:txBody>
      </p:sp>
      <p:sp>
        <p:nvSpPr>
          <p:cNvPr id="12" name="文本框 2">
            <a:extLst>
              <a:ext uri="{FF2B5EF4-FFF2-40B4-BE49-F238E27FC236}">
                <a16:creationId xmlns:a16="http://schemas.microsoft.com/office/drawing/2014/main" id="{F3147380-559B-08EE-CDED-1A7BFF252858}"/>
              </a:ext>
            </a:extLst>
          </p:cNvPr>
          <p:cNvSpPr txBox="1"/>
          <p:nvPr/>
        </p:nvSpPr>
        <p:spPr>
          <a:xfrm>
            <a:off x="883438" y="5920087"/>
            <a:ext cx="6988206" cy="369332"/>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306070"/>
            <a:r>
              <a:rPr lang="zh-CN" altLang="en-US" sz="1800" b="1">
                <a:latin typeface="微软雅黑" panose="020B0503020204020204" charset="-122"/>
                <a:ea typeface="微软雅黑" panose="020B0503020204020204" charset="-122"/>
              </a:rPr>
              <a:t>结论：</a:t>
            </a:r>
            <a:endParaRPr lang="zh-CN" sz="1800" b="1" dirty="0">
              <a:latin typeface="微软雅黑" panose="020B0503020204020204" charset="-122"/>
              <a:ea typeface="微软雅黑" panose="020B0503020204020204" charset="-122"/>
            </a:endParaRPr>
          </a:p>
        </p:txBody>
      </p:sp>
      <p:sp>
        <p:nvSpPr>
          <p:cNvPr id="13" name="云形 12">
            <a:extLst>
              <a:ext uri="{FF2B5EF4-FFF2-40B4-BE49-F238E27FC236}">
                <a16:creationId xmlns:a16="http://schemas.microsoft.com/office/drawing/2014/main" id="{2F41CC48-685A-E667-1D1F-C182CE34E127}"/>
              </a:ext>
            </a:extLst>
          </p:cNvPr>
          <p:cNvSpPr/>
          <p:nvPr/>
        </p:nvSpPr>
        <p:spPr>
          <a:xfrm>
            <a:off x="2350705" y="4481160"/>
            <a:ext cx="3220800" cy="2331880"/>
          </a:xfrm>
          <a:prstGeom prst="cloud">
            <a:avLst/>
          </a:prstGeom>
          <a:solidFill>
            <a:srgbClr val="FF0000"/>
          </a:solidFill>
          <a:ln w="76200" cap="flat" cmpd="sng" algn="ctr">
            <a:noFill/>
            <a:prstDash val="solid"/>
            <a:miter lim="800000"/>
          </a:ln>
        </p:spPr>
        <p:txBody>
          <a:bodyPr rtlCol="0" anchor="ct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marL="0" marR="0" indent="0" algn="ctr" defTabSz="914400" eaLnBrk="1" fontAlgn="auto" latinLnBrk="0" hangingPunct="1">
              <a:lnSpc>
                <a:spcPct val="100000"/>
              </a:lnSpc>
              <a:spcBef>
                <a:spcPts val="0"/>
              </a:spcBef>
              <a:spcAft>
                <a:spcPts val="0"/>
              </a:spcAft>
              <a:buClrTx/>
              <a:buSzTx/>
              <a:buFontTx/>
              <a:buNone/>
            </a:pPr>
            <a:r>
              <a:rPr lang="zh-CN" altLang="en-US" sz="4800" kern="0">
                <a:solidFill>
                  <a:prstClr val="white"/>
                </a:solidFill>
                <a:latin typeface="Arial" panose="020B0604020202020204"/>
                <a:ea typeface="微软雅黑" panose="020B0503020204020204" charset="-122"/>
              </a:rPr>
              <a:t>非要</a:t>
            </a:r>
            <a:r>
              <a:rPr lang="zh-CN" altLang="en-US" sz="4800" kern="0" dirty="0">
                <a:solidFill>
                  <a:prstClr val="white"/>
                </a:solidFill>
                <a:latin typeface="Arial" panose="020B0604020202020204"/>
                <a:ea typeface="微软雅黑" panose="020B0503020204020204" charset="-122"/>
              </a:rPr>
              <a:t>因</a:t>
            </a:r>
            <a:endParaRPr kumimoji="0" lang="zh-CN" altLang="en-US" sz="4800" b="0" i="0" u="none" strike="noStrike" kern="0" cap="none" spc="0" normalizeH="0" baseline="0" noProof="0" dirty="0">
              <a:ln>
                <a:noFill/>
              </a:ln>
              <a:solidFill>
                <a:prstClr val="white"/>
              </a:solidFill>
              <a:effectLst/>
              <a:uLnTx/>
              <a:uFillTx/>
              <a:latin typeface="Arial" panose="020B0604020202020204"/>
              <a:ea typeface="微软雅黑" panose="020B0503020204020204" charset="-122"/>
            </a:endParaRPr>
          </a:p>
        </p:txBody>
      </p:sp>
      <p:graphicFrame>
        <p:nvGraphicFramePr>
          <p:cNvPr id="15" name="表格 14">
            <a:extLst>
              <a:ext uri="{FF2B5EF4-FFF2-40B4-BE49-F238E27FC236}">
                <a16:creationId xmlns:a16="http://schemas.microsoft.com/office/drawing/2014/main" id="{A365ABBE-D189-D767-75AE-DA93844F9447}"/>
              </a:ext>
            </a:extLst>
          </p:cNvPr>
          <p:cNvGraphicFramePr>
            <a:graphicFrameLocks noGrp="1"/>
          </p:cNvGraphicFramePr>
          <p:nvPr>
            <p:extLst>
              <p:ext uri="{D42A27DB-BD31-4B8C-83A1-F6EECF244321}">
                <p14:modId xmlns:p14="http://schemas.microsoft.com/office/powerpoint/2010/main" val="4278702580"/>
              </p:ext>
            </p:extLst>
          </p:nvPr>
        </p:nvGraphicFramePr>
        <p:xfrm>
          <a:off x="883438" y="1836931"/>
          <a:ext cx="5450261" cy="2644229"/>
        </p:xfrm>
        <a:graphic>
          <a:graphicData uri="http://schemas.openxmlformats.org/drawingml/2006/table">
            <a:tbl>
              <a:tblPr firstRow="1" firstCol="1" bandRow="1"/>
              <a:tblGrid>
                <a:gridCol w="1107277">
                  <a:extLst>
                    <a:ext uri="{9D8B030D-6E8A-4147-A177-3AD203B41FA5}">
                      <a16:colId xmlns:a16="http://schemas.microsoft.com/office/drawing/2014/main" val="4179153359"/>
                    </a:ext>
                  </a:extLst>
                </a:gridCol>
                <a:gridCol w="1055731">
                  <a:extLst>
                    <a:ext uri="{9D8B030D-6E8A-4147-A177-3AD203B41FA5}">
                      <a16:colId xmlns:a16="http://schemas.microsoft.com/office/drawing/2014/main" val="863783119"/>
                    </a:ext>
                  </a:extLst>
                </a:gridCol>
                <a:gridCol w="1033330">
                  <a:extLst>
                    <a:ext uri="{9D8B030D-6E8A-4147-A177-3AD203B41FA5}">
                      <a16:colId xmlns:a16="http://schemas.microsoft.com/office/drawing/2014/main" val="3689781581"/>
                    </a:ext>
                  </a:extLst>
                </a:gridCol>
                <a:gridCol w="1138162">
                  <a:extLst>
                    <a:ext uri="{9D8B030D-6E8A-4147-A177-3AD203B41FA5}">
                      <a16:colId xmlns:a16="http://schemas.microsoft.com/office/drawing/2014/main" val="1592719283"/>
                    </a:ext>
                  </a:extLst>
                </a:gridCol>
                <a:gridCol w="1115761">
                  <a:extLst>
                    <a:ext uri="{9D8B030D-6E8A-4147-A177-3AD203B41FA5}">
                      <a16:colId xmlns:a16="http://schemas.microsoft.com/office/drawing/2014/main" val="731079420"/>
                    </a:ext>
                  </a:extLst>
                </a:gridCol>
              </a:tblGrid>
              <a:tr h="493430">
                <a:tc>
                  <a:txBody>
                    <a:bodyPr/>
                    <a:lstStyle/>
                    <a:p>
                      <a:pPr algn="ct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演练情况</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运行人员</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zh-CN" sz="1400" b="1" kern="100" dirty="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风门</a:t>
                      </a:r>
                      <a:r>
                        <a:rPr lang="zh-CN" altLang="en-US" sz="1400" b="1" kern="100" dirty="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开度</a:t>
                      </a:r>
                      <a:endParaRPr lang="en-US" altLang="zh-CN" sz="1400" b="1" kern="100" dirty="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endParaRPr>
                    </a:p>
                    <a:p>
                      <a:pPr algn="ctr"/>
                      <a:r>
                        <a:rPr lang="zh-CN" sz="1400" b="1" kern="100" dirty="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不当占比</a:t>
                      </a:r>
                      <a:endParaRPr lang="zh-CN" sz="14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差值</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对症结影响程度</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extLst>
                  <a:ext uri="{0D108BD9-81ED-4DB2-BD59-A6C34878D82A}">
                    <a16:rowId xmlns:a16="http://schemas.microsoft.com/office/drawing/2014/main" val="1185056593"/>
                  </a:ext>
                </a:extLst>
              </a:tr>
              <a:tr h="344024">
                <a:tc rowSpan="3">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经过应急</a:t>
                      </a:r>
                      <a:endParaRPr lang="en-US" alt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endParaRPr>
                    </a:p>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演练</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一值</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en-US" sz="14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23%</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rowSpan="6">
                  <a:txBody>
                    <a:bodyPr/>
                    <a:lstStyle/>
                    <a:p>
                      <a:pPr algn="ctr"/>
                      <a:r>
                        <a:rPr lang="en-US" sz="1400" b="1" kern="100">
                          <a:solidFill>
                            <a:srgbClr val="FF0000"/>
                          </a:solidFill>
                          <a:effectLst/>
                          <a:latin typeface="微软雅黑" panose="020B0503020204020204" pitchFamily="34" charset="-122"/>
                          <a:ea typeface="微软雅黑" panose="020B0503020204020204" pitchFamily="34" charset="-122"/>
                          <a:cs typeface="宋体" panose="02010600030101010101" pitchFamily="2" charset="-122"/>
                        </a:rPr>
                        <a:t>1.2%</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66FFFF"/>
                    </a:solidFill>
                  </a:tcPr>
                </a:tc>
                <a:tc rowSpan="6">
                  <a:txBody>
                    <a:bodyPr/>
                    <a:lstStyle/>
                    <a:p>
                      <a:pPr algn="ctr">
                        <a:spcAft>
                          <a:spcPts val="780"/>
                        </a:spcAft>
                      </a:pPr>
                      <a:r>
                        <a:rPr lang="zh-CN" sz="1400" b="1" kern="100">
                          <a:solidFill>
                            <a:srgbClr val="FF0000"/>
                          </a:solidFill>
                          <a:effectLst/>
                          <a:latin typeface="微软雅黑" panose="020B0503020204020204" pitchFamily="34" charset="-122"/>
                          <a:ea typeface="微软雅黑" panose="020B0503020204020204" pitchFamily="34" charset="-122"/>
                          <a:cs typeface="宋体" panose="02010600030101010101" pitchFamily="2" charset="-122"/>
                        </a:rPr>
                        <a:t>很小</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66FFFF"/>
                    </a:solidFill>
                  </a:tcPr>
                </a:tc>
                <a:extLst>
                  <a:ext uri="{0D108BD9-81ED-4DB2-BD59-A6C34878D82A}">
                    <a16:rowId xmlns:a16="http://schemas.microsoft.com/office/drawing/2014/main" val="1861583075"/>
                  </a:ext>
                </a:extLst>
              </a:tr>
              <a:tr h="344024">
                <a:tc vMerge="1">
                  <a:txBody>
                    <a:bodyPr/>
                    <a:lstStyle/>
                    <a:p>
                      <a:endParaRPr lang="zh-CN" altLang="en-US"/>
                    </a:p>
                  </a:txBody>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二值</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en-US" sz="14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26%</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981233965"/>
                  </a:ext>
                </a:extLst>
              </a:tr>
              <a:tr h="344024">
                <a:tc vMerge="1">
                  <a:txBody>
                    <a:bodyPr/>
                    <a:lstStyle/>
                    <a:p>
                      <a:endParaRPr lang="zh-CN" altLang="en-US"/>
                    </a:p>
                  </a:txBody>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平均</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en-US" sz="1400" b="1"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24.5%</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835306394"/>
                  </a:ext>
                </a:extLst>
              </a:tr>
              <a:tr h="344024">
                <a:tc rowSpan="3">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未经过应急演练</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三值</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4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27%</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3973845593"/>
                  </a:ext>
                </a:extLst>
              </a:tr>
              <a:tr h="344024">
                <a:tc vMerge="1">
                  <a:txBody>
                    <a:bodyPr/>
                    <a:lstStyle/>
                    <a:p>
                      <a:endParaRPr lang="zh-CN" altLang="en-US"/>
                    </a:p>
                  </a:txBody>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四值</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4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24%</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735151189"/>
                  </a:ext>
                </a:extLst>
              </a:tr>
              <a:tr h="430679">
                <a:tc vMerge="1">
                  <a:txBody>
                    <a:bodyPr/>
                    <a:lstStyle/>
                    <a:p>
                      <a:endParaRPr lang="zh-CN" altLang="en-US"/>
                    </a:p>
                  </a:txBody>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平均</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400" b="1"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25.7%</a:t>
                      </a:r>
                      <a:endParaRPr lang="zh-CN" sz="14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2641691339"/>
                  </a:ext>
                </a:extLst>
              </a:tr>
            </a:tbl>
          </a:graphicData>
        </a:graphic>
      </p:graphicFrame>
      <p:graphicFrame>
        <p:nvGraphicFramePr>
          <p:cNvPr id="16" name="图表 15">
            <a:extLst>
              <a:ext uri="{FF2B5EF4-FFF2-40B4-BE49-F238E27FC236}">
                <a16:creationId xmlns:a16="http://schemas.microsoft.com/office/drawing/2014/main" id="{59F40D78-6024-DB61-094C-C38BB0FBA66F}"/>
              </a:ext>
            </a:extLst>
          </p:cNvPr>
          <p:cNvGraphicFramePr/>
          <p:nvPr>
            <p:extLst>
              <p:ext uri="{D42A27DB-BD31-4B8C-83A1-F6EECF244321}">
                <p14:modId xmlns:p14="http://schemas.microsoft.com/office/powerpoint/2010/main" val="254053596"/>
              </p:ext>
            </p:extLst>
          </p:nvPr>
        </p:nvGraphicFramePr>
        <p:xfrm>
          <a:off x="7174512" y="1047766"/>
          <a:ext cx="4320000" cy="360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529246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0CC83-A1C0-E1E3-1EBA-9FB744B6764C}"/>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BB6D45E5-EA92-2C20-D382-476D08AE51B9}"/>
              </a:ext>
            </a:extLst>
          </p:cNvPr>
          <p:cNvSpPr txBox="1"/>
          <p:nvPr/>
        </p:nvSpPr>
        <p:spPr>
          <a:xfrm>
            <a:off x="2639616" y="335062"/>
            <a:ext cx="6807200" cy="501650"/>
          </a:xfrm>
          <a:prstGeom prst="rect">
            <a:avLst/>
          </a:prstGeom>
          <a:noFill/>
        </p:spPr>
        <p:txBody>
          <a:bodyPr wrap="square" rtlCol="0">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defTabSz="914400" fontAlgn="auto"/>
            <a:r>
              <a:rPr lang="en-US" altLang="zh-CN" sz="2665" b="1" noProof="1">
                <a:solidFill>
                  <a:srgbClr val="0070C0"/>
                </a:solidFill>
                <a:latin typeface="微软雅黑" panose="020B0503020204020204" charset="-122"/>
                <a:ea typeface="微软雅黑" panose="020B0503020204020204" charset="-122"/>
              </a:rPr>
              <a:t>07</a:t>
            </a:r>
            <a:r>
              <a:rPr lang="zh-CN" altLang="en-US" sz="2665" b="1" noProof="1">
                <a:solidFill>
                  <a:srgbClr val="0070C0"/>
                </a:solidFill>
                <a:latin typeface="微软雅黑" panose="020B0503020204020204" charset="-122"/>
                <a:ea typeface="微软雅黑" panose="020B0503020204020204" charset="-122"/>
              </a:rPr>
              <a:t>确定主要原因</a:t>
            </a:r>
            <a:endParaRPr lang="en-US" altLang="zh-CN" sz="2665" b="1" noProof="1">
              <a:solidFill>
                <a:srgbClr val="0070C0"/>
              </a:solidFill>
              <a:latin typeface="微软雅黑" panose="020B0503020204020204" charset="-122"/>
              <a:ea typeface="微软雅黑" panose="020B0503020204020204" charset="-122"/>
            </a:endParaRPr>
          </a:p>
        </p:txBody>
      </p:sp>
      <p:sp>
        <p:nvSpPr>
          <p:cNvPr id="4" name="文本框 7">
            <a:extLst>
              <a:ext uri="{FF2B5EF4-FFF2-40B4-BE49-F238E27FC236}">
                <a16:creationId xmlns:a16="http://schemas.microsoft.com/office/drawing/2014/main" id="{9DD63BBE-0DCF-720D-68D9-382CC7F46B88}"/>
              </a:ext>
            </a:extLst>
          </p:cNvPr>
          <p:cNvSpPr txBox="1"/>
          <p:nvPr/>
        </p:nvSpPr>
        <p:spPr>
          <a:xfrm>
            <a:off x="694506" y="2671950"/>
            <a:ext cx="10802987" cy="1837170"/>
          </a:xfrm>
          <a:prstGeom prst="rect">
            <a:avLst/>
          </a:prstGeom>
          <a:solidFill>
            <a:srgbClr val="FFFF99"/>
          </a:solidFill>
          <a:ln>
            <a:solidFill>
              <a:schemeClr val="accent3">
                <a:lumMod val="95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304800" algn="just">
              <a:lnSpc>
                <a:spcPts val="2300"/>
              </a:lnSpc>
            </a:pPr>
            <a:r>
              <a:rPr lang="en-US" altLang="zh-CN" sz="1600" b="1" dirty="0">
                <a:latin typeface="微软雅黑" panose="020B0503020204020204" charset="-122"/>
                <a:ea typeface="微软雅黑" panose="020B0503020204020204" charset="-122"/>
              </a:rPr>
              <a:t>    </a:t>
            </a:r>
            <a:r>
              <a:rPr lang="zh-CN" sz="1600" b="1" dirty="0">
                <a:latin typeface="微软雅黑" panose="020B0503020204020204" charset="-122"/>
                <a:ea typeface="微软雅黑" panose="020B0503020204020204" charset="-122"/>
              </a:rPr>
              <a:t>确认过程：</a:t>
            </a:r>
            <a:r>
              <a:rPr lang="zh-CN"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小组成员李国良于</a:t>
            </a: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2023</a:t>
            </a:r>
            <a:r>
              <a:rPr lang="zh-CN"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年</a:t>
            </a: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05</a:t>
            </a:r>
            <a:r>
              <a:rPr lang="zh-CN"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月</a:t>
            </a: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24</a:t>
            </a:r>
            <a:r>
              <a:rPr lang="zh-CN"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日～</a:t>
            </a: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05</a:t>
            </a:r>
            <a:r>
              <a:rPr lang="zh-CN"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月</a:t>
            </a: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28</a:t>
            </a:r>
            <a:r>
              <a:rPr lang="zh-CN"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日的</a:t>
            </a: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5</a:t>
            </a:r>
            <a:r>
              <a:rPr lang="zh-CN"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天时间内带领成员路万里、曹政伟、郭浩、宋汪洋，对锅炉点火系统进行了现场检查。为验证二次风门</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设备</a:t>
            </a:r>
            <a:r>
              <a:rPr lang="zh-CN"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安装</a:t>
            </a:r>
            <a:r>
              <a:rPr lang="zh-CN" altLang="en-US" sz="1600" kern="100" dirty="0">
                <a:latin typeface="微软雅黑" panose="020B0503020204020204" pitchFamily="34" charset="-122"/>
                <a:ea typeface="微软雅黑" panose="020B0503020204020204" pitchFamily="34" charset="-122"/>
                <a:cs typeface="宋体" panose="02010600030101010101" pitchFamily="2" charset="-122"/>
              </a:rPr>
              <a:t>缺乏监督</a:t>
            </a:r>
            <a:r>
              <a:rPr lang="zh-CN"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导致的风门开度控制不当次数，小组成员分两个范围区域在两种安装情况下对二次风门开度不当次数进行统计调查。</a:t>
            </a:r>
            <a:endParaRPr lang="zh-CN" altLang="zh-CN" sz="1600" kern="100" dirty="0">
              <a:effectLst/>
              <a:latin typeface="微软雅黑" panose="020B0503020204020204" pitchFamily="34" charset="-122"/>
              <a:ea typeface="微软雅黑" panose="020B0503020204020204" pitchFamily="34" charset="-122"/>
            </a:endParaRPr>
          </a:p>
          <a:p>
            <a:pPr indent="304800" algn="just">
              <a:lnSpc>
                <a:spcPts val="2300"/>
              </a:lnSpc>
            </a:pP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1</a:t>
            </a:r>
            <a:r>
              <a:rPr lang="zh-CN"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、安装单位自行安装：安装单位安装</a:t>
            </a: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A/B/C</a:t>
            </a:r>
            <a:r>
              <a:rPr lang="zh-CN"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三层及燃尽风下层二次风门，统计此范围内风门</a:t>
            </a:r>
            <a:r>
              <a:rPr lang="zh-CN" altLang="en-US" sz="1600" kern="100" dirty="0">
                <a:latin typeface="微软雅黑" panose="020B0503020204020204" pitchFamily="34" charset="-122"/>
                <a:ea typeface="微软雅黑" panose="020B0503020204020204" pitchFamily="34" charset="-122"/>
                <a:cs typeface="宋体" panose="02010600030101010101" pitchFamily="2" charset="-122"/>
              </a:rPr>
              <a:t>开度</a:t>
            </a:r>
            <a:r>
              <a:rPr lang="zh-CN"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不当次数；</a:t>
            </a:r>
            <a:endParaRPr lang="zh-CN" altLang="zh-CN" sz="1600" kern="100" dirty="0">
              <a:effectLst/>
              <a:latin typeface="微软雅黑" panose="020B0503020204020204" pitchFamily="34" charset="-122"/>
              <a:ea typeface="微软雅黑" panose="020B0503020204020204" pitchFamily="34" charset="-122"/>
            </a:endParaRPr>
          </a:p>
          <a:p>
            <a:pPr indent="304800" algn="just">
              <a:lnSpc>
                <a:spcPts val="2300"/>
              </a:lnSpc>
            </a:pP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2</a:t>
            </a:r>
            <a:r>
              <a:rPr lang="zh-CN"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、小组成员交底并监督安装：经过小组成员交底、安装</a:t>
            </a: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D/E/F</a:t>
            </a:r>
            <a:r>
              <a:rPr lang="zh-CN"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三层及燃尽风上层二次风门，并由小组成员监督验收，统计此范围内风门</a:t>
            </a:r>
            <a:r>
              <a:rPr lang="zh-CN" altLang="en-US" sz="1600" kern="100" dirty="0">
                <a:latin typeface="微软雅黑" panose="020B0503020204020204" pitchFamily="34" charset="-122"/>
                <a:ea typeface="微软雅黑" panose="020B0503020204020204" pitchFamily="34" charset="-122"/>
                <a:cs typeface="宋体" panose="02010600030101010101" pitchFamily="2" charset="-122"/>
              </a:rPr>
              <a:t>开度</a:t>
            </a:r>
            <a:r>
              <a:rPr lang="zh-CN"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不当次数。</a:t>
            </a:r>
            <a:endParaRPr lang="zh-CN" altLang="zh-CN" sz="1600" kern="100" dirty="0">
              <a:effectLst/>
              <a:latin typeface="微软雅黑" panose="020B0503020204020204" pitchFamily="34" charset="-122"/>
              <a:ea typeface="微软雅黑" panose="020B0503020204020204" pitchFamily="34" charset="-122"/>
            </a:endParaRPr>
          </a:p>
        </p:txBody>
      </p:sp>
      <p:graphicFrame>
        <p:nvGraphicFramePr>
          <p:cNvPr id="7" name="表格 6">
            <a:extLst>
              <a:ext uri="{FF2B5EF4-FFF2-40B4-BE49-F238E27FC236}">
                <a16:creationId xmlns:a16="http://schemas.microsoft.com/office/drawing/2014/main" id="{2E2D7142-88A2-097F-028E-9564190D17BA}"/>
              </a:ext>
            </a:extLst>
          </p:cNvPr>
          <p:cNvGraphicFramePr>
            <a:graphicFrameLocks noGrp="1"/>
          </p:cNvGraphicFramePr>
          <p:nvPr>
            <p:extLst>
              <p:ext uri="{D42A27DB-BD31-4B8C-83A1-F6EECF244321}">
                <p14:modId xmlns:p14="http://schemas.microsoft.com/office/powerpoint/2010/main" val="2982433189"/>
              </p:ext>
            </p:extLst>
          </p:nvPr>
        </p:nvGraphicFramePr>
        <p:xfrm>
          <a:off x="963736" y="1277019"/>
          <a:ext cx="10246282" cy="1143869"/>
        </p:xfrm>
        <a:graphic>
          <a:graphicData uri="http://schemas.openxmlformats.org/drawingml/2006/table">
            <a:tbl>
              <a:tblPr firstRow="1" firstCol="1" bandRow="1"/>
              <a:tblGrid>
                <a:gridCol w="1404241">
                  <a:extLst>
                    <a:ext uri="{9D8B030D-6E8A-4147-A177-3AD203B41FA5}">
                      <a16:colId xmlns:a16="http://schemas.microsoft.com/office/drawing/2014/main" val="1755791662"/>
                    </a:ext>
                  </a:extLst>
                </a:gridCol>
                <a:gridCol w="5960271">
                  <a:extLst>
                    <a:ext uri="{9D8B030D-6E8A-4147-A177-3AD203B41FA5}">
                      <a16:colId xmlns:a16="http://schemas.microsoft.com/office/drawing/2014/main" val="2706635973"/>
                    </a:ext>
                  </a:extLst>
                </a:gridCol>
                <a:gridCol w="1224136">
                  <a:extLst>
                    <a:ext uri="{9D8B030D-6E8A-4147-A177-3AD203B41FA5}">
                      <a16:colId xmlns:a16="http://schemas.microsoft.com/office/drawing/2014/main" val="2223153210"/>
                    </a:ext>
                  </a:extLst>
                </a:gridCol>
                <a:gridCol w="1657634">
                  <a:extLst>
                    <a:ext uri="{9D8B030D-6E8A-4147-A177-3AD203B41FA5}">
                      <a16:colId xmlns:a16="http://schemas.microsoft.com/office/drawing/2014/main" val="3368744350"/>
                    </a:ext>
                  </a:extLst>
                </a:gridCol>
              </a:tblGrid>
              <a:tr h="326820">
                <a:tc>
                  <a:txBody>
                    <a:bodyPr/>
                    <a:lstStyle/>
                    <a:p>
                      <a:pPr algn="ct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末端原因</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gridSpan="3">
                  <a:txBody>
                    <a:bodyPr/>
                    <a:lstStyle/>
                    <a:p>
                      <a:pPr algn="ctr"/>
                      <a:r>
                        <a:rPr lang="zh-CN" altLang="en-US"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设备安装缺乏监督</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484970145"/>
                  </a:ext>
                </a:extLst>
              </a:tr>
              <a:tr h="326820">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判定方式</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zh-CN" alt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调查分析、</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试验</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确认人</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zh-CN" alt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李国良</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extLst>
                  <a:ext uri="{0D108BD9-81ED-4DB2-BD59-A6C34878D82A}">
                    <a16:rowId xmlns:a16="http://schemas.microsoft.com/office/drawing/2014/main" val="2325097049"/>
                  </a:ext>
                </a:extLst>
              </a:tr>
              <a:tr h="490229">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确认内容</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zh-CN" alt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设备安装缺乏监督</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对症结影响程度</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确认时间</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2023</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年</a:t>
                      </a: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05</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月</a:t>
                      </a: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29</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日</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extLst>
                  <a:ext uri="{0D108BD9-81ED-4DB2-BD59-A6C34878D82A}">
                    <a16:rowId xmlns:a16="http://schemas.microsoft.com/office/drawing/2014/main" val="2820540801"/>
                  </a:ext>
                </a:extLst>
              </a:tr>
            </a:tbl>
          </a:graphicData>
        </a:graphic>
      </p:graphicFrame>
      <p:sp>
        <p:nvSpPr>
          <p:cNvPr id="10" name="文本框 2">
            <a:extLst>
              <a:ext uri="{FF2B5EF4-FFF2-40B4-BE49-F238E27FC236}">
                <a16:creationId xmlns:a16="http://schemas.microsoft.com/office/drawing/2014/main" id="{D5730581-0961-CF62-9F35-8D0DB7DD9FC0}"/>
              </a:ext>
            </a:extLst>
          </p:cNvPr>
          <p:cNvSpPr txBox="1"/>
          <p:nvPr/>
        </p:nvSpPr>
        <p:spPr>
          <a:xfrm>
            <a:off x="3863750" y="1000019"/>
            <a:ext cx="4752531"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a:latin typeface="微软雅黑" panose="020B0503020204020204" charset="-122"/>
                <a:ea typeface="微软雅黑" panose="020B0503020204020204" charset="-122"/>
              </a:rPr>
              <a:t>表</a:t>
            </a:r>
            <a:r>
              <a:rPr lang="en-US" altLang="zh-CN" sz="1200">
                <a:latin typeface="微软雅黑" panose="020B0503020204020204" charset="-122"/>
                <a:ea typeface="微软雅黑" panose="020B0503020204020204" charset="-122"/>
              </a:rPr>
              <a:t>7-5  </a:t>
            </a:r>
            <a:r>
              <a:rPr lang="zh-CN" altLang="en-US" sz="1200">
                <a:latin typeface="微软雅黑" panose="020B0503020204020204" charset="-122"/>
                <a:ea typeface="微软雅黑" panose="020B0503020204020204" charset="-122"/>
              </a:rPr>
              <a:t>末端原因确认表</a:t>
            </a:r>
            <a:endParaRPr lang="zh-CN" altLang="en-US" sz="1200" dirty="0">
              <a:latin typeface="微软雅黑" panose="020B0503020204020204" charset="-122"/>
              <a:ea typeface="微软雅黑" panose="020B0503020204020204" charset="-122"/>
            </a:endParaRPr>
          </a:p>
        </p:txBody>
      </p:sp>
      <p:sp>
        <p:nvSpPr>
          <p:cNvPr id="11" name="文本框 1">
            <a:extLst>
              <a:ext uri="{FF2B5EF4-FFF2-40B4-BE49-F238E27FC236}">
                <a16:creationId xmlns:a16="http://schemas.microsoft.com/office/drawing/2014/main" id="{F67B73AC-911C-78C6-5E8E-9A5B99CBB9D8}"/>
              </a:ext>
            </a:extLst>
          </p:cNvPr>
          <p:cNvSpPr txBox="1"/>
          <p:nvPr/>
        </p:nvSpPr>
        <p:spPr>
          <a:xfrm>
            <a:off x="981982" y="908720"/>
            <a:ext cx="1297594" cy="368300"/>
          </a:xfrm>
          <a:prstGeom prst="rect">
            <a:avLst/>
          </a:prstGeom>
          <a:solidFill>
            <a:srgbClr val="00FF00"/>
          </a:solid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r>
              <a:rPr lang="zh-CN" sz="1800" b="1" dirty="0">
                <a:solidFill>
                  <a:srgbClr val="000000"/>
                </a:solidFill>
                <a:latin typeface="Adobe 楷体 Std R" panose="02020400000000000000" pitchFamily="18" charset="-122"/>
                <a:ea typeface="Adobe 楷体 Std R" panose="02020400000000000000" pitchFamily="18" charset="-122"/>
              </a:rPr>
              <a:t>要</a:t>
            </a:r>
            <a:r>
              <a:rPr lang="zh-CN" sz="1800" b="1">
                <a:solidFill>
                  <a:srgbClr val="000000"/>
                </a:solidFill>
                <a:latin typeface="Adobe 楷体 Std R" panose="02020400000000000000" pitchFamily="18" charset="-122"/>
                <a:ea typeface="Adobe 楷体 Std R" panose="02020400000000000000" pitchFamily="18" charset="-122"/>
              </a:rPr>
              <a:t>因确认</a:t>
            </a:r>
            <a:r>
              <a:rPr lang="en-US" sz="1800" b="1">
                <a:solidFill>
                  <a:srgbClr val="000000"/>
                </a:solidFill>
                <a:latin typeface="Adobe 楷体 Std R" panose="02020400000000000000" pitchFamily="18" charset="-122"/>
                <a:ea typeface="Adobe 楷体 Std R" panose="02020400000000000000" pitchFamily="18" charset="-122"/>
              </a:rPr>
              <a:t>2</a:t>
            </a:r>
            <a:endParaRPr lang="en-US" altLang="en-US" sz="1800" b="1" dirty="0">
              <a:solidFill>
                <a:srgbClr val="000000"/>
              </a:solidFill>
              <a:latin typeface="Adobe 楷体 Std R" panose="02020400000000000000" pitchFamily="18" charset="-122"/>
              <a:ea typeface="Adobe 楷体 Std R" panose="02020400000000000000" pitchFamily="18" charset="-122"/>
            </a:endParaRPr>
          </a:p>
        </p:txBody>
      </p:sp>
      <p:sp>
        <p:nvSpPr>
          <p:cNvPr id="12" name="文本框 11">
            <a:extLst>
              <a:ext uri="{FF2B5EF4-FFF2-40B4-BE49-F238E27FC236}">
                <a16:creationId xmlns:a16="http://schemas.microsoft.com/office/drawing/2014/main" id="{B1A7918C-5CD8-ED81-37F0-32C5CAA85C9E}"/>
              </a:ext>
            </a:extLst>
          </p:cNvPr>
          <p:cNvSpPr txBox="1"/>
          <p:nvPr/>
        </p:nvSpPr>
        <p:spPr>
          <a:xfrm>
            <a:off x="2438598" y="2420888"/>
            <a:ext cx="7689850"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latin typeface="微软雅黑" panose="020B0503020204020204" charset="-122"/>
                <a:ea typeface="微软雅黑" panose="020B0503020204020204" charset="-122"/>
              </a:rPr>
              <a:t>制表：李国良                      时间：</a:t>
            </a:r>
            <a:r>
              <a:rPr lang="en-US" altLang="zh-CN" sz="1200" b="0">
                <a:latin typeface="微软雅黑" panose="020B0503020204020204" charset="-122"/>
                <a:ea typeface="微软雅黑" panose="020B0503020204020204" charset="-122"/>
              </a:rPr>
              <a:t>2023</a:t>
            </a:r>
            <a:r>
              <a:rPr lang="zh-CN" altLang="en-US" sz="1200" b="0">
                <a:latin typeface="微软雅黑" panose="020B0503020204020204" charset="-122"/>
                <a:ea typeface="微软雅黑" panose="020B0503020204020204" charset="-122"/>
              </a:rPr>
              <a:t>年</a:t>
            </a:r>
            <a:r>
              <a:rPr lang="en-US" altLang="zh-CN" sz="1200" b="0">
                <a:latin typeface="微软雅黑" panose="020B0503020204020204" charset="-122"/>
                <a:ea typeface="微软雅黑" panose="020B0503020204020204" charset="-122"/>
              </a:rPr>
              <a:t>05</a:t>
            </a:r>
            <a:r>
              <a:rPr lang="zh-CN" altLang="en-US" sz="1200" b="0">
                <a:latin typeface="微软雅黑" panose="020B0503020204020204" charset="-122"/>
                <a:ea typeface="微软雅黑" panose="020B0503020204020204" charset="-122"/>
              </a:rPr>
              <a:t>月</a:t>
            </a:r>
            <a:r>
              <a:rPr lang="en-US" altLang="zh-CN" sz="1200" b="0">
                <a:latin typeface="微软雅黑" panose="020B0503020204020204" charset="-122"/>
                <a:ea typeface="微软雅黑" panose="020B0503020204020204" charset="-122"/>
              </a:rPr>
              <a:t>29</a:t>
            </a:r>
            <a:r>
              <a:rPr lang="zh-CN" altLang="en-US" sz="1200" b="0">
                <a:latin typeface="微软雅黑" panose="020B0503020204020204" charset="-122"/>
                <a:ea typeface="微软雅黑" panose="020B0503020204020204" charset="-122"/>
              </a:rPr>
              <a:t>日</a:t>
            </a:r>
            <a:endParaRPr lang="zh-CN" altLang="en-US" sz="1200" b="0" dirty="0">
              <a:latin typeface="微软雅黑" panose="020B0503020204020204" charset="-122"/>
              <a:ea typeface="微软雅黑" panose="020B0503020204020204" charset="-122"/>
            </a:endParaRPr>
          </a:p>
        </p:txBody>
      </p:sp>
      <p:pic>
        <p:nvPicPr>
          <p:cNvPr id="19460" name="图片 2">
            <a:extLst>
              <a:ext uri="{FF2B5EF4-FFF2-40B4-BE49-F238E27FC236}">
                <a16:creationId xmlns:a16="http://schemas.microsoft.com/office/drawing/2014/main" id="{41BA9D13-FE6F-29A7-67EC-44FE21F59419}"/>
              </a:ext>
            </a:extLst>
          </p:cNvPr>
          <p:cNvPicPr>
            <a:picLocks noChangeArrowheads="1"/>
          </p:cNvPicPr>
          <p:nvPr/>
        </p:nvPicPr>
        <p:blipFill>
          <a:blip r:embed="rId2" cstate="print">
            <a:extLst>
              <a:ext uri="{BEBA8EAE-BF5A-486C-A8C5-ECC9F3942E4B}">
                <a14:imgProps xmlns:a14="http://schemas.microsoft.com/office/drawing/2010/main">
                  <a14:imgLayer r:embed="rId3">
                    <a14:imgEffect>
                      <a14:brightnessContrast bright="23000"/>
                    </a14:imgEffect>
                  </a14:imgLayer>
                </a14:imgProps>
              </a:ext>
              <a:ext uri="{28A0092B-C50C-407E-A947-70E740481C1C}">
                <a14:useLocalDpi xmlns:a14="http://schemas.microsoft.com/office/drawing/2010/main" val="0"/>
              </a:ext>
            </a:extLst>
          </a:blip>
          <a:srcRect l="975" r="975"/>
          <a:stretch>
            <a:fillRect/>
          </a:stretch>
        </p:blipFill>
        <p:spPr bwMode="auto">
          <a:xfrm>
            <a:off x="479376" y="4581328"/>
            <a:ext cx="2268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9459" name="图片 52">
            <a:extLst>
              <a:ext uri="{FF2B5EF4-FFF2-40B4-BE49-F238E27FC236}">
                <a16:creationId xmlns:a16="http://schemas.microsoft.com/office/drawing/2014/main" id="{F762207A-BDFC-4699-CEF9-3CC093E554CB}"/>
              </a:ext>
            </a:extLst>
          </p:cNvPr>
          <p:cNvPicPr>
            <a:picLocks noChangeArrowheads="1"/>
          </p:cNvPicPr>
          <p:nvPr/>
        </p:nvPicPr>
        <p:blipFill>
          <a:blip r:embed="rId4" cstate="print">
            <a:extLst>
              <a:ext uri="{BEBA8EAE-BF5A-486C-A8C5-ECC9F3942E4B}">
                <a14:imgProps xmlns:a14="http://schemas.microsoft.com/office/drawing/2010/main">
                  <a14:imgLayer r:embed="rId5">
                    <a14:imgEffect>
                      <a14:brightnessContrast bright="13000"/>
                    </a14:imgEffect>
                  </a14:imgLayer>
                </a14:imgProps>
              </a:ext>
              <a:ext uri="{28A0092B-C50C-407E-A947-70E740481C1C}">
                <a14:useLocalDpi xmlns:a14="http://schemas.microsoft.com/office/drawing/2010/main" val="0"/>
              </a:ext>
            </a:extLst>
          </a:blip>
          <a:srcRect l="4649" r="4649"/>
          <a:stretch>
            <a:fillRect/>
          </a:stretch>
        </p:blipFill>
        <p:spPr bwMode="auto">
          <a:xfrm>
            <a:off x="2819888" y="4581168"/>
            <a:ext cx="2268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图片 16">
            <a:extLst>
              <a:ext uri="{FF2B5EF4-FFF2-40B4-BE49-F238E27FC236}">
                <a16:creationId xmlns:a16="http://schemas.microsoft.com/office/drawing/2014/main" id="{4A45C883-6232-F397-BD1A-9862710437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0870" y="4509168"/>
            <a:ext cx="1319474" cy="1872000"/>
          </a:xfrm>
          <a:prstGeom prst="rect">
            <a:avLst/>
          </a:prstGeom>
        </p:spPr>
      </p:pic>
      <p:pic>
        <p:nvPicPr>
          <p:cNvPr id="18" name="图片 17">
            <a:extLst>
              <a:ext uri="{FF2B5EF4-FFF2-40B4-BE49-F238E27FC236}">
                <a16:creationId xmlns:a16="http://schemas.microsoft.com/office/drawing/2014/main" id="{72A109A9-3F5F-5A28-D242-D36E401CC6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01055" y="4509168"/>
            <a:ext cx="1306942" cy="1872000"/>
          </a:xfrm>
          <a:prstGeom prst="rect">
            <a:avLst/>
          </a:prstGeom>
        </p:spPr>
      </p:pic>
      <p:pic>
        <p:nvPicPr>
          <p:cNvPr id="19" name="图片 18">
            <a:extLst>
              <a:ext uri="{FF2B5EF4-FFF2-40B4-BE49-F238E27FC236}">
                <a16:creationId xmlns:a16="http://schemas.microsoft.com/office/drawing/2014/main" id="{EA5BF06B-8495-2555-F649-7E8EFD16705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80005" y="4509168"/>
            <a:ext cx="1305101" cy="1872000"/>
          </a:xfrm>
          <a:prstGeom prst="rect">
            <a:avLst/>
          </a:prstGeom>
        </p:spPr>
      </p:pic>
      <p:pic>
        <p:nvPicPr>
          <p:cNvPr id="20" name="图片 19">
            <a:extLst>
              <a:ext uri="{FF2B5EF4-FFF2-40B4-BE49-F238E27FC236}">
                <a16:creationId xmlns:a16="http://schemas.microsoft.com/office/drawing/2014/main" id="{4315F9B1-5C74-BFB8-A7C8-B7F3B9798AD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48157" y="4509168"/>
            <a:ext cx="1302262" cy="1872000"/>
          </a:xfrm>
          <a:prstGeom prst="rect">
            <a:avLst/>
          </a:prstGeom>
        </p:spPr>
      </p:pic>
      <p:pic>
        <p:nvPicPr>
          <p:cNvPr id="21" name="图片 20">
            <a:extLst>
              <a:ext uri="{FF2B5EF4-FFF2-40B4-BE49-F238E27FC236}">
                <a16:creationId xmlns:a16="http://schemas.microsoft.com/office/drawing/2014/main" id="{6AC9D7F4-EFAD-94F7-6338-3505F2AD5FE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16309" y="4509168"/>
            <a:ext cx="1299142" cy="1872000"/>
          </a:xfrm>
          <a:prstGeom prst="rect">
            <a:avLst/>
          </a:prstGeom>
        </p:spPr>
      </p:pic>
      <p:sp>
        <p:nvSpPr>
          <p:cNvPr id="5" name="文本框 9">
            <a:extLst>
              <a:ext uri="{FF2B5EF4-FFF2-40B4-BE49-F238E27FC236}">
                <a16:creationId xmlns:a16="http://schemas.microsoft.com/office/drawing/2014/main" id="{4B3A6346-B6C7-5DB8-E01B-8F2B774A674E}"/>
              </a:ext>
            </a:extLst>
          </p:cNvPr>
          <p:cNvSpPr txBox="1"/>
          <p:nvPr/>
        </p:nvSpPr>
        <p:spPr>
          <a:xfrm>
            <a:off x="160508" y="6392361"/>
            <a:ext cx="2343696"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solidFill>
                  <a:schemeClr val="bg1"/>
                </a:solidFill>
                <a:latin typeface="微软雅黑" panose="020B0503020204020204" charset="-122"/>
                <a:ea typeface="微软雅黑" panose="020B0503020204020204" charset="-122"/>
              </a:rPr>
              <a:t>图</a:t>
            </a:r>
            <a:r>
              <a:rPr lang="en-US" altLang="zh-CN" sz="1200" b="0">
                <a:solidFill>
                  <a:schemeClr val="bg1"/>
                </a:solidFill>
                <a:latin typeface="微软雅黑" panose="020B0503020204020204" charset="-122"/>
                <a:ea typeface="微软雅黑" panose="020B0503020204020204" charset="-122"/>
              </a:rPr>
              <a:t>7-6 </a:t>
            </a:r>
            <a:r>
              <a:rPr lang="zh-CN" altLang="en-US" sz="1200" b="0">
                <a:solidFill>
                  <a:schemeClr val="bg1"/>
                </a:solidFill>
                <a:latin typeface="微软雅黑" panose="020B0503020204020204" charset="-122"/>
                <a:ea typeface="微软雅黑" panose="020B0503020204020204" charset="-122"/>
              </a:rPr>
              <a:t>二次风门安装前技术交底</a:t>
            </a:r>
            <a:endParaRPr lang="zh-CN" altLang="en-US" sz="1200" b="0" dirty="0">
              <a:solidFill>
                <a:schemeClr val="bg1"/>
              </a:solidFill>
              <a:latin typeface="微软雅黑" panose="020B0503020204020204" charset="-122"/>
              <a:ea typeface="微软雅黑" panose="020B0503020204020204" charset="-122"/>
            </a:endParaRPr>
          </a:p>
        </p:txBody>
      </p:sp>
      <p:sp>
        <p:nvSpPr>
          <p:cNvPr id="6" name="文本框 9">
            <a:extLst>
              <a:ext uri="{FF2B5EF4-FFF2-40B4-BE49-F238E27FC236}">
                <a16:creationId xmlns:a16="http://schemas.microsoft.com/office/drawing/2014/main" id="{888FC49B-BC29-5BBB-ECD9-960AB4B696AC}"/>
              </a:ext>
            </a:extLst>
          </p:cNvPr>
          <p:cNvSpPr txBox="1"/>
          <p:nvPr/>
        </p:nvSpPr>
        <p:spPr>
          <a:xfrm>
            <a:off x="2439874" y="6392360"/>
            <a:ext cx="2847752"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solidFill>
                  <a:schemeClr val="bg1"/>
                </a:solidFill>
                <a:latin typeface="微软雅黑" panose="020B0503020204020204" charset="-122"/>
                <a:ea typeface="微软雅黑" panose="020B0503020204020204" charset="-122"/>
              </a:rPr>
              <a:t>图</a:t>
            </a:r>
            <a:r>
              <a:rPr lang="en-US" altLang="zh-CN" sz="1200" b="0">
                <a:solidFill>
                  <a:schemeClr val="bg1"/>
                </a:solidFill>
                <a:latin typeface="微软雅黑" panose="020B0503020204020204" charset="-122"/>
                <a:ea typeface="微软雅黑" panose="020B0503020204020204" charset="-122"/>
              </a:rPr>
              <a:t>7-7 </a:t>
            </a:r>
            <a:r>
              <a:rPr lang="zh-CN" altLang="en-US" sz="1200" b="0">
                <a:solidFill>
                  <a:schemeClr val="bg1"/>
                </a:solidFill>
                <a:latin typeface="微软雅黑" panose="020B0503020204020204" charset="-122"/>
                <a:ea typeface="微软雅黑" panose="020B0503020204020204" charset="-122"/>
              </a:rPr>
              <a:t>锅炉点火系统二次风门安装图</a:t>
            </a:r>
            <a:endParaRPr lang="zh-CN" altLang="en-US" sz="1200" b="0" dirty="0">
              <a:solidFill>
                <a:schemeClr val="bg1"/>
              </a:solidFill>
              <a:latin typeface="微软雅黑" panose="020B0503020204020204" charset="-122"/>
              <a:ea typeface="微软雅黑" panose="020B0503020204020204" charset="-122"/>
            </a:endParaRPr>
          </a:p>
        </p:txBody>
      </p:sp>
      <p:sp>
        <p:nvSpPr>
          <p:cNvPr id="22" name="文本框 9">
            <a:extLst>
              <a:ext uri="{FF2B5EF4-FFF2-40B4-BE49-F238E27FC236}">
                <a16:creationId xmlns:a16="http://schemas.microsoft.com/office/drawing/2014/main" id="{6AC2C9E1-FA80-54F1-D812-A849FD7FF573}"/>
              </a:ext>
            </a:extLst>
          </p:cNvPr>
          <p:cNvSpPr txBox="1"/>
          <p:nvPr/>
        </p:nvSpPr>
        <p:spPr>
          <a:xfrm>
            <a:off x="6786427" y="6392361"/>
            <a:ext cx="2765957"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dirty="0">
                <a:solidFill>
                  <a:schemeClr val="bg1"/>
                </a:solidFill>
                <a:latin typeface="微软雅黑" panose="020B0503020204020204" charset="-122"/>
                <a:ea typeface="微软雅黑" panose="020B0503020204020204" charset="-122"/>
              </a:rPr>
              <a:t>图</a:t>
            </a:r>
            <a:r>
              <a:rPr lang="en-US" altLang="zh-CN" sz="1200" b="0" dirty="0">
                <a:solidFill>
                  <a:schemeClr val="bg1"/>
                </a:solidFill>
                <a:latin typeface="微软雅黑" panose="020B0503020204020204" charset="-122"/>
                <a:ea typeface="微软雅黑" panose="020B0503020204020204" charset="-122"/>
              </a:rPr>
              <a:t>7-8 </a:t>
            </a:r>
            <a:r>
              <a:rPr lang="zh-CN" altLang="en-US" sz="1200" b="0" dirty="0">
                <a:solidFill>
                  <a:schemeClr val="bg1"/>
                </a:solidFill>
                <a:latin typeface="微软雅黑" panose="020B0503020204020204" charset="-122"/>
                <a:ea typeface="微软雅黑" panose="020B0503020204020204" charset="-122"/>
              </a:rPr>
              <a:t>风门</a:t>
            </a:r>
            <a:r>
              <a:rPr lang="zh-CN" altLang="en-US" sz="1200" dirty="0">
                <a:solidFill>
                  <a:schemeClr val="bg1"/>
                </a:solidFill>
                <a:latin typeface="微软雅黑" panose="020B0503020204020204" charset="-122"/>
                <a:ea typeface="微软雅黑" panose="020B0503020204020204" charset="-122"/>
              </a:rPr>
              <a:t>开度</a:t>
            </a:r>
            <a:r>
              <a:rPr lang="zh-CN" altLang="en-US" sz="1200" b="0" dirty="0">
                <a:solidFill>
                  <a:schemeClr val="bg1"/>
                </a:solidFill>
                <a:latin typeface="微软雅黑" panose="020B0503020204020204" charset="-122"/>
                <a:ea typeface="微软雅黑" panose="020B0503020204020204" charset="-122"/>
              </a:rPr>
              <a:t>不当次数调查表</a:t>
            </a:r>
          </a:p>
        </p:txBody>
      </p:sp>
    </p:spTree>
    <p:extLst>
      <p:ext uri="{BB962C8B-B14F-4D97-AF65-F5344CB8AC3E}">
        <p14:creationId xmlns:p14="http://schemas.microsoft.com/office/powerpoint/2010/main" val="160564657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圆角矩形 66"/>
          <p:cNvSpPr/>
          <p:nvPr>
            <p:custDataLst>
              <p:tags r:id="rId1"/>
            </p:custDataLst>
          </p:nvPr>
        </p:nvSpPr>
        <p:spPr>
          <a:xfrm>
            <a:off x="7832679" y="1582077"/>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7</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68" name="组合 67"/>
          <p:cNvGrpSpPr/>
          <p:nvPr>
            <p:custDataLst>
              <p:tags r:id="rId2"/>
            </p:custDataLst>
          </p:nvPr>
        </p:nvGrpSpPr>
        <p:grpSpPr>
          <a:xfrm>
            <a:off x="8603615" y="1581785"/>
            <a:ext cx="2616200" cy="463173"/>
            <a:chOff x="6339097" y="1573726"/>
            <a:chExt cx="3744416" cy="530390"/>
          </a:xfrm>
          <a:solidFill>
            <a:srgbClr val="0070C0"/>
          </a:solidFill>
        </p:grpSpPr>
        <p:sp>
          <p:nvSpPr>
            <p:cNvPr id="69" name="圆角矩形 68"/>
            <p:cNvSpPr/>
            <p:nvPr>
              <p:custDataLst>
                <p:tags r:id="rId48"/>
              </p:custDataLst>
            </p:nvPr>
          </p:nvSpPr>
          <p:spPr>
            <a:xfrm>
              <a:off x="6339097" y="1573726"/>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70" name="矩形 69"/>
            <p:cNvSpPr/>
            <p:nvPr>
              <p:custDataLst>
                <p:tags r:id="rId49"/>
              </p:custDataLst>
            </p:nvPr>
          </p:nvSpPr>
          <p:spPr>
            <a:xfrm>
              <a:off x="6723350" y="1614014"/>
              <a:ext cx="2653075" cy="490102"/>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确定主要原因</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71" name="圆角矩形 70"/>
          <p:cNvSpPr/>
          <p:nvPr>
            <p:custDataLst>
              <p:tags r:id="rId3"/>
            </p:custDataLst>
          </p:nvPr>
        </p:nvSpPr>
        <p:spPr>
          <a:xfrm>
            <a:off x="7832679" y="2313439"/>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8</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72" name="组合 71"/>
          <p:cNvGrpSpPr/>
          <p:nvPr>
            <p:custDataLst>
              <p:tags r:id="rId4"/>
            </p:custDataLst>
          </p:nvPr>
        </p:nvGrpSpPr>
        <p:grpSpPr>
          <a:xfrm>
            <a:off x="8582660" y="2313305"/>
            <a:ext cx="2622550" cy="463173"/>
            <a:chOff x="6315199" y="2410178"/>
            <a:chExt cx="3744416" cy="530390"/>
          </a:xfrm>
          <a:solidFill>
            <a:srgbClr val="0070C0"/>
          </a:solidFill>
        </p:grpSpPr>
        <p:sp>
          <p:nvSpPr>
            <p:cNvPr id="73" name="圆角矩形 72"/>
            <p:cNvSpPr/>
            <p:nvPr>
              <p:custDataLst>
                <p:tags r:id="rId46"/>
              </p:custDataLst>
            </p:nvPr>
          </p:nvSpPr>
          <p:spPr>
            <a:xfrm>
              <a:off x="6315199" y="2410178"/>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74" name="矩形 73"/>
            <p:cNvSpPr/>
            <p:nvPr>
              <p:custDataLst>
                <p:tags r:id="rId47"/>
              </p:custDataLst>
            </p:nvPr>
          </p:nvSpPr>
          <p:spPr>
            <a:xfrm>
              <a:off x="6747248" y="2450466"/>
              <a:ext cx="2653075" cy="490102"/>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制定对策</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75" name="圆角矩形 74"/>
          <p:cNvSpPr/>
          <p:nvPr>
            <p:custDataLst>
              <p:tags r:id="rId5"/>
            </p:custDataLst>
          </p:nvPr>
        </p:nvSpPr>
        <p:spPr>
          <a:xfrm>
            <a:off x="7832679" y="3087997"/>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9</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76" name="组合 75"/>
          <p:cNvGrpSpPr/>
          <p:nvPr>
            <p:custDataLst>
              <p:tags r:id="rId6"/>
            </p:custDataLst>
          </p:nvPr>
        </p:nvGrpSpPr>
        <p:grpSpPr>
          <a:xfrm>
            <a:off x="8603615" y="3088005"/>
            <a:ext cx="2600325" cy="463173"/>
            <a:chOff x="6339097" y="3296031"/>
            <a:chExt cx="3744416" cy="530390"/>
          </a:xfrm>
          <a:solidFill>
            <a:srgbClr val="0070C0"/>
          </a:solidFill>
        </p:grpSpPr>
        <p:sp>
          <p:nvSpPr>
            <p:cNvPr id="77" name="圆角矩形 76"/>
            <p:cNvSpPr/>
            <p:nvPr>
              <p:custDataLst>
                <p:tags r:id="rId44"/>
              </p:custDataLst>
            </p:nvPr>
          </p:nvSpPr>
          <p:spPr>
            <a:xfrm>
              <a:off x="6339097" y="3296031"/>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78" name="矩形 77"/>
            <p:cNvSpPr/>
            <p:nvPr>
              <p:custDataLst>
                <p:tags r:id="rId45"/>
              </p:custDataLst>
            </p:nvPr>
          </p:nvSpPr>
          <p:spPr>
            <a:xfrm>
              <a:off x="6723349" y="3336319"/>
              <a:ext cx="3335467" cy="490102"/>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对策实施</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79" name="圆角矩形 78"/>
          <p:cNvSpPr/>
          <p:nvPr>
            <p:custDataLst>
              <p:tags r:id="rId7"/>
            </p:custDataLst>
          </p:nvPr>
        </p:nvSpPr>
        <p:spPr>
          <a:xfrm>
            <a:off x="7679690" y="3789045"/>
            <a:ext cx="837565" cy="4470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10</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80" name="组合 79"/>
          <p:cNvGrpSpPr/>
          <p:nvPr>
            <p:custDataLst>
              <p:tags r:id="rId8"/>
            </p:custDataLst>
          </p:nvPr>
        </p:nvGrpSpPr>
        <p:grpSpPr>
          <a:xfrm>
            <a:off x="8603615" y="3789680"/>
            <a:ext cx="2616200" cy="463781"/>
            <a:chOff x="6339097" y="4180903"/>
            <a:chExt cx="3744416" cy="531018"/>
          </a:xfrm>
          <a:solidFill>
            <a:srgbClr val="0070C0"/>
          </a:solidFill>
        </p:grpSpPr>
        <p:sp>
          <p:nvSpPr>
            <p:cNvPr id="81" name="圆角矩形 80"/>
            <p:cNvSpPr/>
            <p:nvPr>
              <p:custDataLst>
                <p:tags r:id="rId42"/>
              </p:custDataLst>
            </p:nvPr>
          </p:nvSpPr>
          <p:spPr>
            <a:xfrm>
              <a:off x="6339097" y="418090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82" name="矩形 81"/>
            <p:cNvSpPr/>
            <p:nvPr>
              <p:custDataLst>
                <p:tags r:id="rId43"/>
              </p:custDataLst>
            </p:nvPr>
          </p:nvSpPr>
          <p:spPr>
            <a:xfrm>
              <a:off x="6723349" y="4221882"/>
              <a:ext cx="3360164" cy="490039"/>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效果检查</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83" name="圆角矩形 82"/>
          <p:cNvSpPr/>
          <p:nvPr>
            <p:custDataLst>
              <p:tags r:id="rId9"/>
            </p:custDataLst>
          </p:nvPr>
        </p:nvSpPr>
        <p:spPr>
          <a:xfrm>
            <a:off x="7649210" y="4556125"/>
            <a:ext cx="868045" cy="4470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11</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84" name="组合 83"/>
          <p:cNvGrpSpPr/>
          <p:nvPr>
            <p:custDataLst>
              <p:tags r:id="rId10"/>
            </p:custDataLst>
          </p:nvPr>
        </p:nvGrpSpPr>
        <p:grpSpPr>
          <a:xfrm>
            <a:off x="8603615" y="4556125"/>
            <a:ext cx="2600960" cy="452889"/>
            <a:chOff x="6339097" y="5057483"/>
            <a:chExt cx="3744416" cy="518298"/>
          </a:xfrm>
          <a:solidFill>
            <a:srgbClr val="0070C0"/>
          </a:solidFill>
        </p:grpSpPr>
        <p:sp>
          <p:nvSpPr>
            <p:cNvPr id="85" name="圆角矩形 84"/>
            <p:cNvSpPr/>
            <p:nvPr>
              <p:custDataLst>
                <p:tags r:id="rId40"/>
              </p:custDataLst>
            </p:nvPr>
          </p:nvSpPr>
          <p:spPr>
            <a:xfrm>
              <a:off x="6339097" y="505748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86" name="矩形 85"/>
            <p:cNvSpPr/>
            <p:nvPr>
              <p:custDataLst>
                <p:tags r:id="rId41"/>
              </p:custDataLst>
            </p:nvPr>
          </p:nvSpPr>
          <p:spPr>
            <a:xfrm>
              <a:off x="6723478" y="5085978"/>
              <a:ext cx="2736174" cy="489803"/>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制定巩固措施</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87" name="TextBox 86"/>
          <p:cNvSpPr txBox="1"/>
          <p:nvPr/>
        </p:nvSpPr>
        <p:spPr>
          <a:xfrm>
            <a:off x="338359" y="2219563"/>
            <a:ext cx="2805024" cy="1351280"/>
          </a:xfrm>
          <a:prstGeom prst="rect">
            <a:avLst/>
          </a:prstGeom>
          <a:noFill/>
        </p:spPr>
        <p:txBody>
          <a:bodyPr wrap="square" lIns="121816" tIns="60906" rIns="121816" bIns="60906">
            <a:spAutoFit/>
          </a:bodyPr>
          <a:lstStyle/>
          <a:p>
            <a:pPr algn="ctr">
              <a:defRPr/>
            </a:pPr>
            <a:r>
              <a:rPr lang="zh-CN" altLang="en-US" sz="4800" b="1" spc="200">
                <a:solidFill>
                  <a:schemeClr val="bg1"/>
                </a:solidFill>
                <a:latin typeface="微软雅黑" panose="020B0503020204020204" charset="-122"/>
                <a:ea typeface="微软雅黑" panose="020B0503020204020204" charset="-122"/>
              </a:rPr>
              <a:t>目录 </a:t>
            </a:r>
            <a:endParaRPr lang="en-US" altLang="zh-CN" sz="4800" b="1" spc="200">
              <a:solidFill>
                <a:schemeClr val="bg1"/>
              </a:solidFill>
              <a:latin typeface="微软雅黑" panose="020B0503020204020204" charset="-122"/>
              <a:ea typeface="微软雅黑" panose="020B0503020204020204" charset="-122"/>
            </a:endParaRPr>
          </a:p>
          <a:p>
            <a:pPr algn="r">
              <a:defRPr/>
            </a:pPr>
            <a:r>
              <a:rPr lang="en-US" altLang="zh-CN" sz="3200" b="1" spc="200">
                <a:solidFill>
                  <a:schemeClr val="bg1"/>
                </a:solidFill>
                <a:latin typeface="微软雅黑" panose="020B0503020204020204" charset="-122"/>
                <a:ea typeface="微软雅黑" panose="020B0503020204020204" charset="-122"/>
              </a:rPr>
              <a:t>CONTENTS</a:t>
            </a:r>
            <a:endParaRPr lang="zh-CN" altLang="en-US" sz="3200" b="1" spc="200">
              <a:solidFill>
                <a:schemeClr val="bg1"/>
              </a:solidFill>
              <a:latin typeface="微软雅黑" panose="020B0503020204020204" charset="-122"/>
              <a:ea typeface="微软雅黑" panose="020B0503020204020204" charset="-122"/>
            </a:endParaRPr>
          </a:p>
        </p:txBody>
      </p:sp>
      <p:sp>
        <p:nvSpPr>
          <p:cNvPr id="3" name="椭圆 2"/>
          <p:cNvSpPr/>
          <p:nvPr>
            <p:custDataLst>
              <p:tags r:id="rId11"/>
            </p:custDataLst>
          </p:nvPr>
        </p:nvSpPr>
        <p:spPr bwMode="auto">
          <a:xfrm>
            <a:off x="406718" y="2259330"/>
            <a:ext cx="1920875" cy="1890713"/>
          </a:xfrm>
          <a:prstGeom prst="ellipse">
            <a:avLst/>
          </a:pr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r>
              <a:rPr lang="zh-CN" altLang="en-US" sz="4265" b="1" strike="noStrike" noProof="1">
                <a:solidFill>
                  <a:srgbClr val="0070C0"/>
                </a:solidFill>
                <a:latin typeface="微软雅黑" panose="020B0503020204020204" charset="-122"/>
                <a:ea typeface="微软雅黑" panose="020B0503020204020204" charset="-122"/>
                <a:cs typeface="+mn-ea"/>
                <a:sym typeface="+mn-lt"/>
              </a:rPr>
              <a:t>目录</a:t>
            </a:r>
          </a:p>
        </p:txBody>
      </p:sp>
      <p:sp>
        <p:nvSpPr>
          <p:cNvPr id="4" name="圆角矩形 3"/>
          <p:cNvSpPr/>
          <p:nvPr>
            <p:custDataLst>
              <p:tags r:id="rId12"/>
            </p:custDataLst>
          </p:nvPr>
        </p:nvSpPr>
        <p:spPr>
          <a:xfrm>
            <a:off x="7644130" y="5255260"/>
            <a:ext cx="882015" cy="4470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12</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5" name="组合 4"/>
          <p:cNvGrpSpPr/>
          <p:nvPr>
            <p:custDataLst>
              <p:tags r:id="rId13"/>
            </p:custDataLst>
          </p:nvPr>
        </p:nvGrpSpPr>
        <p:grpSpPr>
          <a:xfrm>
            <a:off x="8622665" y="5204460"/>
            <a:ext cx="2690495" cy="452755"/>
            <a:chOff x="6339097" y="5057483"/>
            <a:chExt cx="3744416" cy="518492"/>
          </a:xfrm>
          <a:solidFill>
            <a:srgbClr val="0070C0"/>
          </a:solidFill>
        </p:grpSpPr>
        <p:sp>
          <p:nvSpPr>
            <p:cNvPr id="6" name="圆角矩形 5"/>
            <p:cNvSpPr/>
            <p:nvPr>
              <p:custDataLst>
                <p:tags r:id="rId38"/>
              </p:custDataLst>
            </p:nvPr>
          </p:nvSpPr>
          <p:spPr>
            <a:xfrm>
              <a:off x="6339097" y="505748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7" name="矩形 6"/>
            <p:cNvSpPr/>
            <p:nvPr>
              <p:custDataLst>
                <p:tags r:id="rId39"/>
              </p:custDataLst>
            </p:nvPr>
          </p:nvSpPr>
          <p:spPr>
            <a:xfrm>
              <a:off x="6430122" y="5085844"/>
              <a:ext cx="3519062" cy="490131"/>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总结和下一步打算</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8" name="圆角矩形 7"/>
          <p:cNvSpPr/>
          <p:nvPr>
            <p:custDataLst>
              <p:tags r:id="rId14"/>
            </p:custDataLst>
          </p:nvPr>
        </p:nvSpPr>
        <p:spPr>
          <a:xfrm>
            <a:off x="3291794" y="1589062"/>
            <a:ext cx="448484" cy="447240"/>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1</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9" name="组合 8"/>
          <p:cNvGrpSpPr/>
          <p:nvPr>
            <p:custDataLst>
              <p:tags r:id="rId15"/>
            </p:custDataLst>
          </p:nvPr>
        </p:nvGrpSpPr>
        <p:grpSpPr>
          <a:xfrm>
            <a:off x="4062730" y="1588770"/>
            <a:ext cx="2959100" cy="462915"/>
            <a:chOff x="6339097" y="1573726"/>
            <a:chExt cx="3744416" cy="530390"/>
          </a:xfrm>
          <a:solidFill>
            <a:srgbClr val="C00000"/>
          </a:solidFill>
        </p:grpSpPr>
        <p:sp>
          <p:nvSpPr>
            <p:cNvPr id="10" name="圆角矩形 9"/>
            <p:cNvSpPr/>
            <p:nvPr>
              <p:custDataLst>
                <p:tags r:id="rId36"/>
              </p:custDataLst>
            </p:nvPr>
          </p:nvSpPr>
          <p:spPr>
            <a:xfrm>
              <a:off x="6339097" y="1573726"/>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11" name="矩形 10"/>
            <p:cNvSpPr/>
            <p:nvPr>
              <p:custDataLst>
                <p:tags r:id="rId37"/>
              </p:custDataLst>
            </p:nvPr>
          </p:nvSpPr>
          <p:spPr>
            <a:xfrm>
              <a:off x="6846923" y="1613742"/>
              <a:ext cx="2645197" cy="490374"/>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mn-ea"/>
                  <a:sym typeface="+mn-lt"/>
                </a:rPr>
                <a:t>工程概况</a:t>
              </a:r>
            </a:p>
          </p:txBody>
        </p:sp>
      </p:grpSp>
      <p:sp>
        <p:nvSpPr>
          <p:cNvPr id="12" name="圆角矩形 11"/>
          <p:cNvSpPr/>
          <p:nvPr>
            <p:custDataLst>
              <p:tags r:id="rId16"/>
            </p:custDataLst>
          </p:nvPr>
        </p:nvSpPr>
        <p:spPr>
          <a:xfrm>
            <a:off x="3291794" y="2320424"/>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2</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13" name="组合 12"/>
          <p:cNvGrpSpPr/>
          <p:nvPr>
            <p:custDataLst>
              <p:tags r:id="rId17"/>
            </p:custDataLst>
          </p:nvPr>
        </p:nvGrpSpPr>
        <p:grpSpPr>
          <a:xfrm>
            <a:off x="4041775" y="2320290"/>
            <a:ext cx="2962275" cy="462915"/>
            <a:chOff x="6315199" y="2410178"/>
            <a:chExt cx="3744416" cy="529776"/>
          </a:xfrm>
          <a:solidFill>
            <a:srgbClr val="0070C0"/>
          </a:solidFill>
        </p:grpSpPr>
        <p:sp>
          <p:nvSpPr>
            <p:cNvPr id="14" name="圆角矩形 13"/>
            <p:cNvSpPr/>
            <p:nvPr>
              <p:custDataLst>
                <p:tags r:id="rId34"/>
              </p:custDataLst>
            </p:nvPr>
          </p:nvSpPr>
          <p:spPr>
            <a:xfrm>
              <a:off x="6315199" y="2410178"/>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15" name="矩形 14"/>
            <p:cNvSpPr/>
            <p:nvPr>
              <p:custDataLst>
                <p:tags r:id="rId35"/>
              </p:custDataLst>
            </p:nvPr>
          </p:nvSpPr>
          <p:spPr>
            <a:xfrm>
              <a:off x="6747031" y="2450147"/>
              <a:ext cx="2875134" cy="489807"/>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小组概况</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16" name="圆角矩形 15"/>
          <p:cNvSpPr/>
          <p:nvPr>
            <p:custDataLst>
              <p:tags r:id="rId18"/>
            </p:custDataLst>
          </p:nvPr>
        </p:nvSpPr>
        <p:spPr>
          <a:xfrm>
            <a:off x="3291794" y="3094982"/>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3</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17" name="组合 16"/>
          <p:cNvGrpSpPr/>
          <p:nvPr>
            <p:custDataLst>
              <p:tags r:id="rId19"/>
            </p:custDataLst>
          </p:nvPr>
        </p:nvGrpSpPr>
        <p:grpSpPr>
          <a:xfrm>
            <a:off x="4062730" y="3094990"/>
            <a:ext cx="2941320" cy="462915"/>
            <a:chOff x="6339097" y="3296031"/>
            <a:chExt cx="3744416" cy="529776"/>
          </a:xfrm>
          <a:solidFill>
            <a:srgbClr val="0070C0"/>
          </a:solidFill>
        </p:grpSpPr>
        <p:sp>
          <p:nvSpPr>
            <p:cNvPr id="18" name="圆角矩形 17"/>
            <p:cNvSpPr/>
            <p:nvPr>
              <p:custDataLst>
                <p:tags r:id="rId32"/>
              </p:custDataLst>
            </p:nvPr>
          </p:nvSpPr>
          <p:spPr>
            <a:xfrm>
              <a:off x="6339097" y="3296031"/>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19" name="矩形 18"/>
            <p:cNvSpPr/>
            <p:nvPr>
              <p:custDataLst>
                <p:tags r:id="rId33"/>
              </p:custDataLst>
            </p:nvPr>
          </p:nvSpPr>
          <p:spPr>
            <a:xfrm>
              <a:off x="6723077" y="3336000"/>
              <a:ext cx="2914210" cy="489807"/>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选择课题</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20" name="圆角矩形 19"/>
          <p:cNvSpPr/>
          <p:nvPr>
            <p:custDataLst>
              <p:tags r:id="rId20"/>
            </p:custDataLst>
          </p:nvPr>
        </p:nvSpPr>
        <p:spPr>
          <a:xfrm>
            <a:off x="3291794" y="3796925"/>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4</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21" name="组合 20"/>
          <p:cNvGrpSpPr/>
          <p:nvPr>
            <p:custDataLst>
              <p:tags r:id="rId21"/>
            </p:custDataLst>
          </p:nvPr>
        </p:nvGrpSpPr>
        <p:grpSpPr>
          <a:xfrm>
            <a:off x="4062730" y="3796665"/>
            <a:ext cx="2941320" cy="463550"/>
            <a:chOff x="6339097" y="4180903"/>
            <a:chExt cx="3744416" cy="530467"/>
          </a:xfrm>
          <a:solidFill>
            <a:srgbClr val="0070C0"/>
          </a:solidFill>
        </p:grpSpPr>
        <p:sp>
          <p:nvSpPr>
            <p:cNvPr id="22" name="圆角矩形 21"/>
            <p:cNvSpPr/>
            <p:nvPr>
              <p:custDataLst>
                <p:tags r:id="rId30"/>
              </p:custDataLst>
            </p:nvPr>
          </p:nvSpPr>
          <p:spPr>
            <a:xfrm>
              <a:off x="6339097" y="418090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23" name="矩形 22"/>
            <p:cNvSpPr/>
            <p:nvPr>
              <p:custDataLst>
                <p:tags r:id="rId31"/>
              </p:custDataLst>
            </p:nvPr>
          </p:nvSpPr>
          <p:spPr>
            <a:xfrm>
              <a:off x="6723077" y="4221596"/>
              <a:ext cx="2919868" cy="489774"/>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现状调查</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24" name="圆角矩形 23"/>
          <p:cNvSpPr/>
          <p:nvPr>
            <p:custDataLst>
              <p:tags r:id="rId22"/>
            </p:custDataLst>
          </p:nvPr>
        </p:nvSpPr>
        <p:spPr>
          <a:xfrm>
            <a:off x="3291907" y="4563374"/>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5</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25" name="组合 24"/>
          <p:cNvGrpSpPr/>
          <p:nvPr>
            <p:custDataLst>
              <p:tags r:id="rId23"/>
            </p:custDataLst>
          </p:nvPr>
        </p:nvGrpSpPr>
        <p:grpSpPr>
          <a:xfrm>
            <a:off x="4062730" y="4563110"/>
            <a:ext cx="2958465" cy="452897"/>
            <a:chOff x="6339097" y="5057483"/>
            <a:chExt cx="3744416" cy="518145"/>
          </a:xfrm>
          <a:solidFill>
            <a:srgbClr val="0070C0"/>
          </a:solidFill>
        </p:grpSpPr>
        <p:sp>
          <p:nvSpPr>
            <p:cNvPr id="26" name="圆角矩形 25"/>
            <p:cNvSpPr/>
            <p:nvPr>
              <p:custDataLst>
                <p:tags r:id="rId28"/>
              </p:custDataLst>
            </p:nvPr>
          </p:nvSpPr>
          <p:spPr>
            <a:xfrm>
              <a:off x="6339097" y="505748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27" name="矩形 26"/>
            <p:cNvSpPr/>
            <p:nvPr>
              <p:custDataLst>
                <p:tags r:id="rId29"/>
              </p:custDataLst>
            </p:nvPr>
          </p:nvSpPr>
          <p:spPr>
            <a:xfrm>
              <a:off x="6723478" y="5085978"/>
              <a:ext cx="2736174" cy="489650"/>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设定目标</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29" name="圆角矩形 28"/>
          <p:cNvSpPr/>
          <p:nvPr>
            <p:custDataLst>
              <p:tags r:id="rId24"/>
            </p:custDataLst>
          </p:nvPr>
        </p:nvSpPr>
        <p:spPr>
          <a:xfrm>
            <a:off x="3291907" y="5333937"/>
            <a:ext cx="448485"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6</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30" name="组合 29"/>
          <p:cNvGrpSpPr/>
          <p:nvPr>
            <p:custDataLst>
              <p:tags r:id="rId25"/>
            </p:custDataLst>
          </p:nvPr>
        </p:nvGrpSpPr>
        <p:grpSpPr>
          <a:xfrm>
            <a:off x="4083050" y="5261610"/>
            <a:ext cx="2938145" cy="452755"/>
            <a:chOff x="6339097" y="5057483"/>
            <a:chExt cx="3744416" cy="517811"/>
          </a:xfrm>
          <a:solidFill>
            <a:srgbClr val="0070C0"/>
          </a:solidFill>
        </p:grpSpPr>
        <p:sp>
          <p:nvSpPr>
            <p:cNvPr id="31" name="圆角矩形 30"/>
            <p:cNvSpPr/>
            <p:nvPr>
              <p:custDataLst>
                <p:tags r:id="rId26"/>
              </p:custDataLst>
            </p:nvPr>
          </p:nvSpPr>
          <p:spPr>
            <a:xfrm>
              <a:off x="6339097" y="505748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32" name="矩形 31"/>
            <p:cNvSpPr/>
            <p:nvPr>
              <p:custDataLst>
                <p:tags r:id="rId27"/>
              </p:custDataLst>
            </p:nvPr>
          </p:nvSpPr>
          <p:spPr>
            <a:xfrm>
              <a:off x="6723530" y="5085806"/>
              <a:ext cx="2736086" cy="489488"/>
            </a:xfrm>
            <a:prstGeom prst="rect">
              <a:avLst/>
            </a:prstGeom>
            <a:grpFill/>
          </p:spPr>
          <p:txBody>
            <a:bodyPr wrap="square" lIns="121896" tIns="60948" rIns="121896" bIns="60948">
              <a:spAutoFit/>
            </a:bodyPr>
            <a:lstStyle/>
            <a:p>
              <a:pPr algn="ctr">
                <a:defRPr/>
              </a:pPr>
              <a:r>
                <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rPr>
                <a:t>原因分析</a:t>
              </a:r>
            </a:p>
          </p:txBody>
        </p:sp>
      </p:grpSp>
    </p:spTree>
  </p:cSld>
  <p:clrMapOvr>
    <a:masterClrMapping/>
  </p:clrMapOvr>
  <p:transition spd="slow" advTm="0">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4ACA6-946C-60C8-797D-7D278B0FC7C7}"/>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1F047DDB-F1C8-7E2C-23F0-838388A405CA}"/>
              </a:ext>
            </a:extLst>
          </p:cNvPr>
          <p:cNvSpPr txBox="1"/>
          <p:nvPr/>
        </p:nvSpPr>
        <p:spPr>
          <a:xfrm>
            <a:off x="2639616" y="335062"/>
            <a:ext cx="6807200" cy="501650"/>
          </a:xfrm>
          <a:prstGeom prst="rect">
            <a:avLst/>
          </a:prstGeom>
          <a:noFill/>
        </p:spPr>
        <p:txBody>
          <a:bodyPr wrap="square" rtlCol="0">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defTabSz="914400" fontAlgn="auto"/>
            <a:r>
              <a:rPr lang="en-US" altLang="zh-CN" sz="2665" b="1" noProof="1">
                <a:solidFill>
                  <a:srgbClr val="0070C0"/>
                </a:solidFill>
                <a:latin typeface="微软雅黑" panose="020B0503020204020204" charset="-122"/>
                <a:ea typeface="微软雅黑" panose="020B0503020204020204" charset="-122"/>
              </a:rPr>
              <a:t>07</a:t>
            </a:r>
            <a:r>
              <a:rPr lang="zh-CN" altLang="en-US" sz="2665" b="1" noProof="1">
                <a:solidFill>
                  <a:srgbClr val="0070C0"/>
                </a:solidFill>
                <a:latin typeface="微软雅黑" panose="020B0503020204020204" charset="-122"/>
                <a:ea typeface="微软雅黑" panose="020B0503020204020204" charset="-122"/>
              </a:rPr>
              <a:t>确定主要原因</a:t>
            </a:r>
            <a:endParaRPr lang="en-US" altLang="zh-CN" sz="2665" b="1" noProof="1">
              <a:solidFill>
                <a:srgbClr val="0070C0"/>
              </a:solidFill>
              <a:latin typeface="微软雅黑" panose="020B0503020204020204" charset="-122"/>
              <a:ea typeface="微软雅黑" panose="020B0503020204020204" charset="-122"/>
            </a:endParaRPr>
          </a:p>
        </p:txBody>
      </p:sp>
      <p:sp>
        <p:nvSpPr>
          <p:cNvPr id="3" name="文本框 99">
            <a:extLst>
              <a:ext uri="{FF2B5EF4-FFF2-40B4-BE49-F238E27FC236}">
                <a16:creationId xmlns:a16="http://schemas.microsoft.com/office/drawing/2014/main" id="{5CAADD30-87F6-456B-B466-790125852803}"/>
              </a:ext>
            </a:extLst>
          </p:cNvPr>
          <p:cNvSpPr txBox="1"/>
          <p:nvPr/>
        </p:nvSpPr>
        <p:spPr>
          <a:xfrm>
            <a:off x="119336" y="1115452"/>
            <a:ext cx="7284026" cy="369332"/>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r>
              <a:rPr lang="zh-CN" altLang="en-US" sz="1800" b="0" dirty="0">
                <a:latin typeface="微软雅黑" panose="020B0503020204020204" charset="-122"/>
                <a:ea typeface="微软雅黑" panose="020B0503020204020204" charset="-122"/>
              </a:rPr>
              <a:t>小组成员根据风门</a:t>
            </a:r>
            <a:r>
              <a:rPr lang="zh-CN" altLang="en-US" sz="1800" dirty="0">
                <a:latin typeface="微软雅黑" panose="020B0503020204020204" charset="-122"/>
                <a:ea typeface="微软雅黑" panose="020B0503020204020204" charset="-122"/>
              </a:rPr>
              <a:t>开度</a:t>
            </a:r>
            <a:r>
              <a:rPr lang="zh-CN" altLang="en-US" sz="1800" b="0" dirty="0">
                <a:latin typeface="微软雅黑" panose="020B0503020204020204" charset="-122"/>
                <a:ea typeface="微软雅黑" panose="020B0503020204020204" charset="-122"/>
              </a:rPr>
              <a:t>不当次数调查表，绘制症结影响程度检查表</a:t>
            </a:r>
            <a:r>
              <a:rPr lang="zh-CN" sz="1800" b="0" dirty="0">
                <a:latin typeface="微软雅黑" panose="020B0503020204020204" charset="-122"/>
                <a:ea typeface="微软雅黑" panose="020B0503020204020204" charset="-122"/>
              </a:rPr>
              <a:t>：</a:t>
            </a:r>
            <a:endParaRPr lang="zh-CN" altLang="en-US" sz="1800" b="0" dirty="0">
              <a:latin typeface="微软雅黑" panose="020B0503020204020204" charset="-122"/>
              <a:ea typeface="微软雅黑" panose="020B0503020204020204" charset="-122"/>
            </a:endParaRPr>
          </a:p>
        </p:txBody>
      </p:sp>
      <p:sp>
        <p:nvSpPr>
          <p:cNvPr id="4" name="文本框 1">
            <a:extLst>
              <a:ext uri="{FF2B5EF4-FFF2-40B4-BE49-F238E27FC236}">
                <a16:creationId xmlns:a16="http://schemas.microsoft.com/office/drawing/2014/main" id="{1EF768A4-0D40-1FF9-8824-9CCD0FE9BAF3}"/>
              </a:ext>
            </a:extLst>
          </p:cNvPr>
          <p:cNvSpPr txBox="1"/>
          <p:nvPr/>
        </p:nvSpPr>
        <p:spPr>
          <a:xfrm>
            <a:off x="2199646" y="1571172"/>
            <a:ext cx="2817844"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267970" algn="ctr"/>
            <a:r>
              <a:rPr lang="zh-CN" sz="1200">
                <a:latin typeface="微软雅黑" panose="020B0503020204020204" charset="-122"/>
                <a:ea typeface="微软雅黑" panose="020B0503020204020204" charset="-122"/>
              </a:rPr>
              <a:t>表</a:t>
            </a:r>
            <a:r>
              <a:rPr lang="en-US" sz="1200">
                <a:latin typeface="微软雅黑" panose="020B0503020204020204" charset="-122"/>
                <a:ea typeface="微软雅黑" panose="020B0503020204020204" charset="-122"/>
              </a:rPr>
              <a:t>7-</a:t>
            </a:r>
            <a:r>
              <a:rPr lang="en-US" sz="1200">
                <a:latin typeface="微软雅黑" panose="020B0503020204020204" charset="-122"/>
                <a:ea typeface="微软雅黑" panose="020B0503020204020204" charset="-122"/>
                <a:cs typeface="Times New Roman" panose="02020603050405020304" pitchFamily="18" charset="0"/>
              </a:rPr>
              <a:t>6 </a:t>
            </a:r>
            <a:r>
              <a:rPr lang="zh-CN" sz="1200" dirty="0">
                <a:latin typeface="微软雅黑" panose="020B0503020204020204" charset="-122"/>
                <a:ea typeface="微软雅黑" panose="020B0503020204020204" charset="-122"/>
              </a:rPr>
              <a:t>症结影响程度检查表</a:t>
            </a:r>
            <a:endParaRPr lang="zh-CN" altLang="en-US" sz="1200" dirty="0">
              <a:latin typeface="微软雅黑" panose="020B0503020204020204" charset="-122"/>
              <a:ea typeface="微软雅黑" panose="020B0503020204020204" charset="-122"/>
            </a:endParaRPr>
          </a:p>
        </p:txBody>
      </p:sp>
      <p:sp>
        <p:nvSpPr>
          <p:cNvPr id="5" name="文本框 3">
            <a:extLst>
              <a:ext uri="{FF2B5EF4-FFF2-40B4-BE49-F238E27FC236}">
                <a16:creationId xmlns:a16="http://schemas.microsoft.com/office/drawing/2014/main" id="{A22E751A-7EC6-E770-89AB-B579F85D7BA6}"/>
              </a:ext>
            </a:extLst>
          </p:cNvPr>
          <p:cNvSpPr txBox="1"/>
          <p:nvPr/>
        </p:nvSpPr>
        <p:spPr>
          <a:xfrm>
            <a:off x="1886910" y="4592161"/>
            <a:ext cx="3705033"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latin typeface="微软雅黑" panose="020B0503020204020204" charset="-122"/>
                <a:ea typeface="微软雅黑" panose="020B0503020204020204" charset="-122"/>
              </a:rPr>
              <a:t>制表：</a:t>
            </a:r>
            <a:r>
              <a:rPr lang="zh-CN" altLang="en-US" sz="1200">
                <a:latin typeface="微软雅黑" panose="020B0503020204020204" charset="-122"/>
                <a:ea typeface="微软雅黑" panose="020B0503020204020204" charset="-122"/>
              </a:rPr>
              <a:t>李国良</a:t>
            </a:r>
            <a:r>
              <a:rPr lang="zh-CN" altLang="en-US" sz="1200" b="0">
                <a:latin typeface="微软雅黑" panose="020B0503020204020204" charset="-122"/>
                <a:ea typeface="微软雅黑" panose="020B0503020204020204" charset="-122"/>
              </a:rPr>
              <a:t>                 日期：</a:t>
            </a:r>
            <a:r>
              <a:rPr lang="en-US" altLang="zh-CN" sz="1200" b="0">
                <a:latin typeface="微软雅黑" panose="020B0503020204020204" charset="-122"/>
                <a:ea typeface="微软雅黑" panose="020B0503020204020204" charset="-122"/>
              </a:rPr>
              <a:t>2023</a:t>
            </a:r>
            <a:r>
              <a:rPr lang="zh-CN" altLang="en-US" sz="1200" b="0">
                <a:latin typeface="微软雅黑" panose="020B0503020204020204" charset="-122"/>
                <a:ea typeface="微软雅黑" panose="020B0503020204020204" charset="-122"/>
              </a:rPr>
              <a:t>年</a:t>
            </a:r>
            <a:r>
              <a:rPr lang="en-US" altLang="zh-CN" sz="1200" b="0">
                <a:latin typeface="微软雅黑" panose="020B0503020204020204" charset="-122"/>
                <a:ea typeface="微软雅黑" panose="020B0503020204020204" charset="-122"/>
              </a:rPr>
              <a:t>05</a:t>
            </a:r>
            <a:r>
              <a:rPr lang="zh-CN" altLang="en-US" sz="1200" b="0">
                <a:latin typeface="微软雅黑" panose="020B0503020204020204" charset="-122"/>
                <a:ea typeface="微软雅黑" panose="020B0503020204020204" charset="-122"/>
              </a:rPr>
              <a:t>月</a:t>
            </a:r>
            <a:r>
              <a:rPr lang="en-US" altLang="zh-CN" sz="1200" b="0">
                <a:latin typeface="微软雅黑" panose="020B0503020204020204" charset="-122"/>
                <a:ea typeface="微软雅黑" panose="020B0503020204020204" charset="-122"/>
              </a:rPr>
              <a:t>29</a:t>
            </a:r>
            <a:r>
              <a:rPr lang="zh-CN" altLang="en-US" sz="1200" b="0">
                <a:latin typeface="微软雅黑" panose="020B0503020204020204" charset="-122"/>
                <a:ea typeface="微软雅黑" panose="020B0503020204020204" charset="-122"/>
              </a:rPr>
              <a:t>日</a:t>
            </a:r>
            <a:endParaRPr lang="zh-CN" altLang="en-US" sz="1200" b="0" dirty="0">
              <a:latin typeface="微软雅黑" panose="020B0503020204020204" charset="-122"/>
              <a:ea typeface="微软雅黑" panose="020B0503020204020204" charset="-122"/>
            </a:endParaRPr>
          </a:p>
        </p:txBody>
      </p:sp>
      <p:sp>
        <p:nvSpPr>
          <p:cNvPr id="6" name="文本框 6">
            <a:extLst>
              <a:ext uri="{FF2B5EF4-FFF2-40B4-BE49-F238E27FC236}">
                <a16:creationId xmlns:a16="http://schemas.microsoft.com/office/drawing/2014/main" id="{4837B7AE-A3C8-F423-833C-123565F395A5}"/>
              </a:ext>
            </a:extLst>
          </p:cNvPr>
          <p:cNvSpPr txBox="1"/>
          <p:nvPr/>
        </p:nvSpPr>
        <p:spPr>
          <a:xfrm>
            <a:off x="6517294" y="4736177"/>
            <a:ext cx="5307330"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304800" algn="ctr"/>
            <a:r>
              <a:rPr lang="zh-CN" altLang="en-US" sz="1200" b="0">
                <a:latin typeface="微软雅黑" panose="020B0503020204020204" charset="-122"/>
                <a:ea typeface="微软雅黑" panose="020B0503020204020204" charset="-122"/>
              </a:rPr>
              <a:t>制图：李国良                  日期：</a:t>
            </a:r>
            <a:r>
              <a:rPr lang="en-US" altLang="zh-CN" sz="1200" b="0">
                <a:latin typeface="微软雅黑" panose="020B0503020204020204" charset="-122"/>
                <a:ea typeface="微软雅黑" panose="020B0503020204020204" charset="-122"/>
              </a:rPr>
              <a:t>2023</a:t>
            </a:r>
            <a:r>
              <a:rPr lang="zh-CN" altLang="en-US" sz="1200" b="0">
                <a:latin typeface="微软雅黑" panose="020B0503020204020204" charset="-122"/>
                <a:ea typeface="微软雅黑" panose="020B0503020204020204" charset="-122"/>
              </a:rPr>
              <a:t>年</a:t>
            </a:r>
            <a:r>
              <a:rPr lang="en-US" altLang="zh-CN" sz="1200" b="0">
                <a:latin typeface="微软雅黑" panose="020B0503020204020204" charset="-122"/>
                <a:ea typeface="微软雅黑" panose="020B0503020204020204" charset="-122"/>
              </a:rPr>
              <a:t>05</a:t>
            </a:r>
            <a:r>
              <a:rPr lang="zh-CN" altLang="en-US" sz="1200" b="0">
                <a:latin typeface="微软雅黑" panose="020B0503020204020204" charset="-122"/>
                <a:ea typeface="微软雅黑" panose="020B0503020204020204" charset="-122"/>
              </a:rPr>
              <a:t>月</a:t>
            </a:r>
            <a:r>
              <a:rPr lang="en-US" altLang="zh-CN" sz="1200" b="0">
                <a:latin typeface="微软雅黑" panose="020B0503020204020204" charset="-122"/>
                <a:ea typeface="微软雅黑" panose="020B0503020204020204" charset="-122"/>
              </a:rPr>
              <a:t>29</a:t>
            </a:r>
            <a:r>
              <a:rPr lang="zh-CN" altLang="en-US" sz="1200" b="0">
                <a:latin typeface="微软雅黑" panose="020B0503020204020204" charset="-122"/>
                <a:ea typeface="微软雅黑" panose="020B0503020204020204" charset="-122"/>
              </a:rPr>
              <a:t>日</a:t>
            </a:r>
            <a:endParaRPr lang="zh-CN" altLang="en-US" sz="1200" b="0" dirty="0">
              <a:latin typeface="微软雅黑" panose="020B0503020204020204" charset="-122"/>
              <a:ea typeface="微软雅黑" panose="020B0503020204020204" charset="-122"/>
            </a:endParaRPr>
          </a:p>
        </p:txBody>
      </p:sp>
      <p:sp>
        <p:nvSpPr>
          <p:cNvPr id="7" name="文本框 7">
            <a:extLst>
              <a:ext uri="{FF2B5EF4-FFF2-40B4-BE49-F238E27FC236}">
                <a16:creationId xmlns:a16="http://schemas.microsoft.com/office/drawing/2014/main" id="{EB9AD140-43F6-DB0C-F2A4-33EA40131828}"/>
              </a:ext>
            </a:extLst>
          </p:cNvPr>
          <p:cNvSpPr txBox="1"/>
          <p:nvPr/>
        </p:nvSpPr>
        <p:spPr>
          <a:xfrm>
            <a:off x="732035" y="4993424"/>
            <a:ext cx="11125635" cy="874407"/>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306070">
              <a:lnSpc>
                <a:spcPct val="150000"/>
              </a:lnSpc>
            </a:pPr>
            <a:r>
              <a:rPr lang="zh-CN" sz="1800" b="1" dirty="0">
                <a:latin typeface="微软雅黑" panose="020B0503020204020204" pitchFamily="34" charset="-122"/>
                <a:ea typeface="微软雅黑" panose="020B0503020204020204" pitchFamily="34" charset="-122"/>
              </a:rPr>
              <a:t>影响程度分析：</a:t>
            </a:r>
            <a:r>
              <a:rPr lang="zh-CN" altLang="zh-CN" sz="1800" kern="100" dirty="0">
                <a:effectLst/>
                <a:latin typeface="微软雅黑" panose="020B0503020204020204" pitchFamily="34" charset="-122"/>
                <a:ea typeface="微软雅黑" panose="020B0503020204020204" pitchFamily="34" charset="-122"/>
                <a:cs typeface="宋体" panose="02010600030101010101" pitchFamily="2" charset="-122"/>
              </a:rPr>
              <a:t>经过小组成员调查发现，不同设备安装情况下的症结出现概率</a:t>
            </a:r>
            <a:r>
              <a:rPr lang="zh-CN" altLang="en-US" sz="1800" kern="100" dirty="0">
                <a:effectLst/>
                <a:latin typeface="微软雅黑" panose="020B0503020204020204" pitchFamily="34" charset="-122"/>
                <a:ea typeface="微软雅黑" panose="020B0503020204020204" pitchFamily="34" charset="-122"/>
                <a:cs typeface="宋体" panose="02010600030101010101" pitchFamily="2" charset="-122"/>
              </a:rPr>
              <a:t>差值不大</a:t>
            </a:r>
            <a:r>
              <a:rPr lang="zh-CN" altLang="zh-CN" sz="1800" kern="100" dirty="0">
                <a:effectLst/>
                <a:latin typeface="微软雅黑" panose="020B0503020204020204" pitchFamily="34" charset="-122"/>
                <a:ea typeface="微软雅黑" panose="020B0503020204020204" pitchFamily="34" charset="-122"/>
                <a:cs typeface="宋体" panose="02010600030101010101" pitchFamily="2" charset="-122"/>
              </a:rPr>
              <a:t>，</a:t>
            </a:r>
            <a:r>
              <a:rPr lang="zh-CN" altLang="zh-CN" sz="1800" kern="100" dirty="0">
                <a:effectLst/>
                <a:highlight>
                  <a:srgbClr val="00FFFF"/>
                </a:highlight>
                <a:latin typeface="微软雅黑" panose="020B0503020204020204" pitchFamily="34" charset="-122"/>
                <a:ea typeface="微软雅黑" panose="020B0503020204020204" pitchFamily="34" charset="-122"/>
                <a:cs typeface="宋体" panose="02010600030101010101" pitchFamily="2" charset="-122"/>
              </a:rPr>
              <a:t>对症结的影响程度很小</a:t>
            </a:r>
            <a:r>
              <a:rPr lang="zh-CN" altLang="en-US" sz="1800" dirty="0">
                <a:latin typeface="微软雅黑" panose="020B0503020204020204" pitchFamily="34" charset="-122"/>
                <a:ea typeface="微软雅黑" panose="020B0503020204020204" pitchFamily="34" charset="-122"/>
              </a:rPr>
              <a:t>。</a:t>
            </a:r>
            <a:endParaRPr lang="en-US" altLang="zh-CN" sz="1800" dirty="0">
              <a:latin typeface="微软雅黑" panose="020B0503020204020204" pitchFamily="34" charset="-122"/>
              <a:ea typeface="微软雅黑" panose="020B0503020204020204" pitchFamily="34" charset="-122"/>
            </a:endParaRPr>
          </a:p>
        </p:txBody>
      </p:sp>
      <p:sp>
        <p:nvSpPr>
          <p:cNvPr id="8" name="文本框 2">
            <a:extLst>
              <a:ext uri="{FF2B5EF4-FFF2-40B4-BE49-F238E27FC236}">
                <a16:creationId xmlns:a16="http://schemas.microsoft.com/office/drawing/2014/main" id="{377238F1-3BF9-3AE2-A008-DCF8436CD844}"/>
              </a:ext>
            </a:extLst>
          </p:cNvPr>
          <p:cNvSpPr txBox="1"/>
          <p:nvPr/>
        </p:nvSpPr>
        <p:spPr>
          <a:xfrm>
            <a:off x="732035" y="5927138"/>
            <a:ext cx="6988206" cy="369332"/>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306070"/>
            <a:r>
              <a:rPr lang="zh-CN" altLang="en-US" sz="1800" b="1">
                <a:latin typeface="微软雅黑" panose="020B0503020204020204" charset="-122"/>
                <a:ea typeface="微软雅黑" panose="020B0503020204020204" charset="-122"/>
              </a:rPr>
              <a:t>结论：</a:t>
            </a:r>
            <a:endParaRPr lang="zh-CN" sz="1800" b="1" dirty="0">
              <a:latin typeface="微软雅黑" panose="020B0503020204020204" charset="-122"/>
              <a:ea typeface="微软雅黑" panose="020B0503020204020204" charset="-122"/>
            </a:endParaRPr>
          </a:p>
        </p:txBody>
      </p:sp>
      <p:graphicFrame>
        <p:nvGraphicFramePr>
          <p:cNvPr id="14" name="表格 13">
            <a:extLst>
              <a:ext uri="{FF2B5EF4-FFF2-40B4-BE49-F238E27FC236}">
                <a16:creationId xmlns:a16="http://schemas.microsoft.com/office/drawing/2014/main" id="{D288DE32-B790-34C4-FA9E-BC1CCA113332}"/>
              </a:ext>
            </a:extLst>
          </p:cNvPr>
          <p:cNvGraphicFramePr>
            <a:graphicFrameLocks noGrp="1"/>
          </p:cNvGraphicFramePr>
          <p:nvPr>
            <p:extLst>
              <p:ext uri="{D42A27DB-BD31-4B8C-83A1-F6EECF244321}">
                <p14:modId xmlns:p14="http://schemas.microsoft.com/office/powerpoint/2010/main" val="786282756"/>
              </p:ext>
            </p:extLst>
          </p:nvPr>
        </p:nvGraphicFramePr>
        <p:xfrm>
          <a:off x="886606" y="1897567"/>
          <a:ext cx="5382649" cy="2660358"/>
        </p:xfrm>
        <a:graphic>
          <a:graphicData uri="http://schemas.openxmlformats.org/drawingml/2006/table">
            <a:tbl>
              <a:tblPr firstRow="1" firstCol="1" bandRow="1"/>
              <a:tblGrid>
                <a:gridCol w="1163431">
                  <a:extLst>
                    <a:ext uri="{9D8B030D-6E8A-4147-A177-3AD203B41FA5}">
                      <a16:colId xmlns:a16="http://schemas.microsoft.com/office/drawing/2014/main" val="3424570713"/>
                    </a:ext>
                  </a:extLst>
                </a:gridCol>
                <a:gridCol w="1554707">
                  <a:extLst>
                    <a:ext uri="{9D8B030D-6E8A-4147-A177-3AD203B41FA5}">
                      <a16:colId xmlns:a16="http://schemas.microsoft.com/office/drawing/2014/main" val="2207861908"/>
                    </a:ext>
                  </a:extLst>
                </a:gridCol>
                <a:gridCol w="735338">
                  <a:extLst>
                    <a:ext uri="{9D8B030D-6E8A-4147-A177-3AD203B41FA5}">
                      <a16:colId xmlns:a16="http://schemas.microsoft.com/office/drawing/2014/main" val="2972731179"/>
                    </a:ext>
                  </a:extLst>
                </a:gridCol>
                <a:gridCol w="689086">
                  <a:extLst>
                    <a:ext uri="{9D8B030D-6E8A-4147-A177-3AD203B41FA5}">
                      <a16:colId xmlns:a16="http://schemas.microsoft.com/office/drawing/2014/main" val="2150019017"/>
                    </a:ext>
                  </a:extLst>
                </a:gridCol>
                <a:gridCol w="1240087">
                  <a:extLst>
                    <a:ext uri="{9D8B030D-6E8A-4147-A177-3AD203B41FA5}">
                      <a16:colId xmlns:a16="http://schemas.microsoft.com/office/drawing/2014/main" val="673806253"/>
                    </a:ext>
                  </a:extLst>
                </a:gridCol>
              </a:tblGrid>
              <a:tr h="763954">
                <a:tc>
                  <a:txBody>
                    <a:bodyPr/>
                    <a:lstStyle/>
                    <a:p>
                      <a:pPr algn="ctr">
                        <a:tabLst>
                          <a:tab pos="228600" algn="l"/>
                        </a:tabLst>
                      </a:pPr>
                      <a:r>
                        <a:rPr lang="zh-CN" sz="1400" b="1" kern="100" dirty="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设备安装</a:t>
                      </a:r>
                      <a:endParaRPr lang="en-US" altLang="zh-CN" sz="1400" b="1" kern="100" dirty="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endParaRPr>
                    </a:p>
                    <a:p>
                      <a:pPr algn="ctr">
                        <a:tabLst>
                          <a:tab pos="228600" algn="l"/>
                        </a:tabLst>
                      </a:pPr>
                      <a:r>
                        <a:rPr lang="zh-CN" sz="1400" b="1" kern="100" dirty="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情况</a:t>
                      </a:r>
                      <a:endParaRPr lang="zh-CN" sz="1400" kern="100" dirty="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tabLst>
                          <a:tab pos="228600" algn="l"/>
                        </a:tabLst>
                      </a:pPr>
                      <a:r>
                        <a:rPr lang="zh-CN" sz="1400" b="1" kern="100" dirty="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风门</a:t>
                      </a:r>
                      <a:r>
                        <a:rPr lang="zh-CN" altLang="en-US" sz="1400" b="1" kern="100" dirty="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开度</a:t>
                      </a:r>
                      <a:endParaRPr lang="en-US" altLang="zh-CN" sz="1400" b="1" kern="100" dirty="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endParaRPr>
                    </a:p>
                    <a:p>
                      <a:pPr algn="ctr">
                        <a:tabLst>
                          <a:tab pos="228600" algn="l"/>
                        </a:tabLst>
                      </a:pPr>
                      <a:r>
                        <a:rPr lang="zh-CN" sz="1400" b="1" kern="100" dirty="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不当次数</a:t>
                      </a:r>
                      <a:endParaRPr lang="zh-CN" sz="1400" kern="100" dirty="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tabLst>
                          <a:tab pos="228600" algn="l"/>
                        </a:tabLst>
                      </a:pP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占比率</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tabLst>
                          <a:tab pos="228600" algn="l"/>
                        </a:tabLst>
                      </a:pP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差值</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tabLst>
                          <a:tab pos="228600" algn="l"/>
                        </a:tabLst>
                      </a:pP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对症结影响</a:t>
                      </a:r>
                      <a:endParaRPr lang="en-US" alt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endParaRPr>
                    </a:p>
                    <a:p>
                      <a:pPr algn="ctr">
                        <a:tabLst>
                          <a:tab pos="228600" algn="l"/>
                        </a:tabLst>
                      </a:pP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程度</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extLst>
                  <a:ext uri="{0D108BD9-81ED-4DB2-BD59-A6C34878D82A}">
                    <a16:rowId xmlns:a16="http://schemas.microsoft.com/office/drawing/2014/main" val="193368410"/>
                  </a:ext>
                </a:extLst>
              </a:tr>
              <a:tr h="763954">
                <a:tc>
                  <a:txBody>
                    <a:bodyPr/>
                    <a:lstStyle/>
                    <a:p>
                      <a:pPr algn="ctr">
                        <a:tabLst>
                          <a:tab pos="228600" algn="l"/>
                        </a:tabLst>
                      </a:pP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安装单位</a:t>
                      </a:r>
                      <a:endParaRPr lang="en-US" alt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endParaRPr>
                    </a:p>
                    <a:p>
                      <a:pPr algn="ctr">
                        <a:tabLst>
                          <a:tab pos="228600" algn="l"/>
                        </a:tabLst>
                      </a:pP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自行安装</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tabLst>
                          <a:tab pos="228600" algn="l"/>
                        </a:tabLst>
                      </a:pP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13</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tabLst>
                          <a:tab pos="228600" algn="l"/>
                        </a:tabLst>
                      </a:pP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52%</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rowSpan="2">
                  <a:txBody>
                    <a:bodyPr/>
                    <a:lstStyle/>
                    <a:p>
                      <a:pPr algn="ctr">
                        <a:tabLst>
                          <a:tab pos="228600" algn="l"/>
                        </a:tabLst>
                      </a:pPr>
                      <a:r>
                        <a:rPr lang="en-US" sz="1400" b="1" kern="100">
                          <a:solidFill>
                            <a:srgbClr val="FF0000"/>
                          </a:solidFill>
                          <a:effectLst/>
                          <a:latin typeface="微软雅黑" panose="020B0503020204020204" pitchFamily="34" charset="-122"/>
                          <a:ea typeface="微软雅黑" panose="020B0503020204020204" pitchFamily="34" charset="-122"/>
                          <a:cs typeface="宋体" panose="02010600030101010101" pitchFamily="2" charset="-122"/>
                        </a:rPr>
                        <a:t>4%</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66FFFF"/>
                    </a:solidFill>
                  </a:tcPr>
                </a:tc>
                <a:tc rowSpan="2">
                  <a:txBody>
                    <a:bodyPr/>
                    <a:lstStyle/>
                    <a:p>
                      <a:pPr algn="ctr">
                        <a:tabLst>
                          <a:tab pos="228600" algn="l"/>
                        </a:tabLst>
                      </a:pPr>
                      <a:r>
                        <a:rPr lang="zh-CN" sz="1400" b="1" kern="100">
                          <a:solidFill>
                            <a:srgbClr val="FF0000"/>
                          </a:solidFill>
                          <a:effectLst/>
                          <a:latin typeface="微软雅黑" panose="020B0503020204020204" pitchFamily="34" charset="-122"/>
                          <a:ea typeface="微软雅黑" panose="020B0503020204020204" pitchFamily="34" charset="-122"/>
                          <a:cs typeface="宋体" panose="02010600030101010101" pitchFamily="2" charset="-122"/>
                        </a:rPr>
                        <a:t>很小</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66FFFF"/>
                    </a:solidFill>
                  </a:tcPr>
                </a:tc>
                <a:extLst>
                  <a:ext uri="{0D108BD9-81ED-4DB2-BD59-A6C34878D82A}">
                    <a16:rowId xmlns:a16="http://schemas.microsoft.com/office/drawing/2014/main" val="1172491176"/>
                  </a:ext>
                </a:extLst>
              </a:tr>
              <a:tr h="1132450">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小组成员</a:t>
                      </a:r>
                      <a:endParaRPr lang="en-US" alt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endParaRPr>
                    </a:p>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交底并监督安装</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tabLst>
                          <a:tab pos="228600" algn="l"/>
                        </a:tabLst>
                      </a:pP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12</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tabLst>
                          <a:tab pos="228600" algn="l"/>
                        </a:tabLst>
                      </a:pP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48%</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2216388124"/>
                  </a:ext>
                </a:extLst>
              </a:tr>
            </a:tbl>
          </a:graphicData>
        </a:graphic>
      </p:graphicFrame>
      <p:graphicFrame>
        <p:nvGraphicFramePr>
          <p:cNvPr id="15" name="图表 14">
            <a:extLst>
              <a:ext uri="{FF2B5EF4-FFF2-40B4-BE49-F238E27FC236}">
                <a16:creationId xmlns:a16="http://schemas.microsoft.com/office/drawing/2014/main" id="{7DA50D03-6DAE-76C2-5F2E-17A1997AF7B2}"/>
              </a:ext>
            </a:extLst>
          </p:cNvPr>
          <p:cNvGraphicFramePr/>
          <p:nvPr>
            <p:extLst>
              <p:ext uri="{D42A27DB-BD31-4B8C-83A1-F6EECF244321}">
                <p14:modId xmlns:p14="http://schemas.microsoft.com/office/powerpoint/2010/main" val="304380630"/>
              </p:ext>
            </p:extLst>
          </p:nvPr>
        </p:nvGraphicFramePr>
        <p:xfrm>
          <a:off x="7156156" y="1134620"/>
          <a:ext cx="4320000" cy="3600000"/>
        </p:xfrm>
        <a:graphic>
          <a:graphicData uri="http://schemas.openxmlformats.org/drawingml/2006/chart">
            <c:chart xmlns:c="http://schemas.openxmlformats.org/drawingml/2006/chart" xmlns:r="http://schemas.openxmlformats.org/officeDocument/2006/relationships" r:id="rId2"/>
          </a:graphicData>
        </a:graphic>
      </p:graphicFrame>
      <p:sp>
        <p:nvSpPr>
          <p:cNvPr id="16" name="云形 15">
            <a:extLst>
              <a:ext uri="{FF2B5EF4-FFF2-40B4-BE49-F238E27FC236}">
                <a16:creationId xmlns:a16="http://schemas.microsoft.com/office/drawing/2014/main" id="{B3DD18D1-B3C0-FB4F-4182-6CFBBE73A522}"/>
              </a:ext>
            </a:extLst>
          </p:cNvPr>
          <p:cNvSpPr/>
          <p:nvPr/>
        </p:nvSpPr>
        <p:spPr>
          <a:xfrm>
            <a:off x="2227161" y="4512781"/>
            <a:ext cx="3220800" cy="2331880"/>
          </a:xfrm>
          <a:prstGeom prst="cloud">
            <a:avLst/>
          </a:prstGeom>
          <a:solidFill>
            <a:srgbClr val="FF0000"/>
          </a:solidFill>
          <a:ln w="76200" cap="flat" cmpd="sng" algn="ctr">
            <a:noFill/>
            <a:prstDash val="solid"/>
            <a:miter lim="800000"/>
          </a:ln>
        </p:spPr>
        <p:txBody>
          <a:bodyPr rtlCol="0" anchor="ct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marL="0" marR="0" indent="0" algn="ctr" defTabSz="914400" eaLnBrk="1" fontAlgn="auto" latinLnBrk="0" hangingPunct="1">
              <a:lnSpc>
                <a:spcPct val="100000"/>
              </a:lnSpc>
              <a:spcBef>
                <a:spcPts val="0"/>
              </a:spcBef>
              <a:spcAft>
                <a:spcPts val="0"/>
              </a:spcAft>
              <a:buClrTx/>
              <a:buSzTx/>
              <a:buFontTx/>
              <a:buNone/>
            </a:pPr>
            <a:r>
              <a:rPr lang="zh-CN" altLang="en-US" sz="4800" kern="0">
                <a:solidFill>
                  <a:prstClr val="white"/>
                </a:solidFill>
                <a:latin typeface="Arial" panose="020B0604020202020204"/>
                <a:ea typeface="微软雅黑" panose="020B0503020204020204" charset="-122"/>
              </a:rPr>
              <a:t>非要</a:t>
            </a:r>
            <a:r>
              <a:rPr lang="zh-CN" altLang="en-US" sz="4800" kern="0" dirty="0">
                <a:solidFill>
                  <a:prstClr val="white"/>
                </a:solidFill>
                <a:latin typeface="Arial" panose="020B0604020202020204"/>
                <a:ea typeface="微软雅黑" panose="020B0503020204020204" charset="-122"/>
              </a:rPr>
              <a:t>因</a:t>
            </a:r>
            <a:endParaRPr kumimoji="0" lang="zh-CN" altLang="en-US" sz="4800" b="0" i="0" u="none" strike="noStrike" kern="0" cap="none" spc="0" normalizeH="0" baseline="0" noProof="0" dirty="0">
              <a:ln>
                <a:noFill/>
              </a:ln>
              <a:solidFill>
                <a:prstClr val="white"/>
              </a:solidFill>
              <a:effectLst/>
              <a:uLnTx/>
              <a:uFillTx/>
              <a:latin typeface="Arial" panose="020B0604020202020204"/>
              <a:ea typeface="微软雅黑" panose="020B0503020204020204" charset="-122"/>
            </a:endParaRPr>
          </a:p>
        </p:txBody>
      </p:sp>
    </p:spTree>
    <p:extLst>
      <p:ext uri="{BB962C8B-B14F-4D97-AF65-F5344CB8AC3E}">
        <p14:creationId xmlns:p14="http://schemas.microsoft.com/office/powerpoint/2010/main" val="42454288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B6F07-6AA6-8FA3-7AAB-51A63002698B}"/>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4AB0EC67-7F07-D847-D6C8-4C9D8C7C49DD}"/>
              </a:ext>
            </a:extLst>
          </p:cNvPr>
          <p:cNvSpPr txBox="1"/>
          <p:nvPr/>
        </p:nvSpPr>
        <p:spPr>
          <a:xfrm>
            <a:off x="2639616" y="335062"/>
            <a:ext cx="6807200" cy="501650"/>
          </a:xfrm>
          <a:prstGeom prst="rect">
            <a:avLst/>
          </a:prstGeom>
          <a:noFill/>
        </p:spPr>
        <p:txBody>
          <a:bodyPr wrap="square" rtlCol="0">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defTabSz="914400" fontAlgn="auto"/>
            <a:r>
              <a:rPr lang="en-US" altLang="zh-CN" sz="2665" b="1" noProof="1">
                <a:solidFill>
                  <a:srgbClr val="0070C0"/>
                </a:solidFill>
                <a:latin typeface="微软雅黑" panose="020B0503020204020204" charset="-122"/>
                <a:ea typeface="微软雅黑" panose="020B0503020204020204" charset="-122"/>
              </a:rPr>
              <a:t>07</a:t>
            </a:r>
            <a:r>
              <a:rPr lang="zh-CN" altLang="en-US" sz="2665" b="1" noProof="1">
                <a:solidFill>
                  <a:srgbClr val="0070C0"/>
                </a:solidFill>
                <a:latin typeface="微软雅黑" panose="020B0503020204020204" charset="-122"/>
                <a:ea typeface="微软雅黑" panose="020B0503020204020204" charset="-122"/>
              </a:rPr>
              <a:t>确定主要原因</a:t>
            </a:r>
            <a:endParaRPr lang="en-US" altLang="zh-CN" sz="2665" b="1" noProof="1">
              <a:solidFill>
                <a:srgbClr val="0070C0"/>
              </a:solidFill>
              <a:latin typeface="微软雅黑" panose="020B0503020204020204" charset="-122"/>
              <a:ea typeface="微软雅黑" panose="020B0503020204020204" charset="-122"/>
            </a:endParaRPr>
          </a:p>
        </p:txBody>
      </p:sp>
      <p:sp>
        <p:nvSpPr>
          <p:cNvPr id="4" name="文本框 7">
            <a:extLst>
              <a:ext uri="{FF2B5EF4-FFF2-40B4-BE49-F238E27FC236}">
                <a16:creationId xmlns:a16="http://schemas.microsoft.com/office/drawing/2014/main" id="{A12F2D45-538E-CA56-DD5C-674510CAFAB1}"/>
              </a:ext>
            </a:extLst>
          </p:cNvPr>
          <p:cNvSpPr txBox="1"/>
          <p:nvPr/>
        </p:nvSpPr>
        <p:spPr>
          <a:xfrm>
            <a:off x="920075" y="2708920"/>
            <a:ext cx="10246282" cy="1837170"/>
          </a:xfrm>
          <a:prstGeom prst="rect">
            <a:avLst/>
          </a:prstGeom>
          <a:solidFill>
            <a:srgbClr val="FFFF99"/>
          </a:solidFill>
          <a:ln/>
        </p:spPr>
        <p:style>
          <a:lnRef idx="2">
            <a:schemeClr val="accent5"/>
          </a:lnRef>
          <a:fillRef idx="1">
            <a:schemeClr val="lt1"/>
          </a:fillRef>
          <a:effectRef idx="0">
            <a:schemeClr val="accent5"/>
          </a:effectRef>
          <a:fontRef idx="minor">
            <a:schemeClr val="dk1"/>
          </a:fontRef>
        </p:style>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304800" algn="just">
              <a:lnSpc>
                <a:spcPts val="2300"/>
              </a:lnSpc>
            </a:pPr>
            <a:r>
              <a:rPr lang="en-US" altLang="zh-CN" sz="1800" b="1" dirty="0">
                <a:latin typeface="微软雅黑" panose="020B0503020204020204" charset="-122"/>
                <a:ea typeface="微软雅黑" panose="020B0503020204020204" charset="-122"/>
              </a:rPr>
              <a:t>    </a:t>
            </a:r>
            <a:r>
              <a:rPr lang="zh-CN" sz="1600" b="1" dirty="0">
                <a:latin typeface="微软雅黑" panose="020B0503020204020204" charset="-122"/>
                <a:ea typeface="微软雅黑" panose="020B0503020204020204" charset="-122"/>
              </a:rPr>
              <a:t>确认过程：</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小组成员邱枫于</a:t>
            </a: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2023</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年</a:t>
            </a: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06</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月</a:t>
            </a: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06</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日～</a:t>
            </a: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06</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月</a:t>
            </a: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10</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日的</a:t>
            </a: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5</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天时间内带领成员马奔、刘铭昊、宋光蕾、付豪，对现场风门调试过程进行调查，检查二次风门的指令线与反馈线接线是否正常，是否符合现场工艺安装要求，远程操控阀门观察指令与反馈的跟踪线性情况是否正常。通过就地检查风门动作情况以及观察</a:t>
            </a: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DCS</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画面风量、风压参数调整情况，发现部分风门指令与反馈的跟踪线性不好，通过咨询厂家以及按照设备调试说明书重新进行调整，修改阀门死区并调整</a:t>
            </a: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DCS</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逻辑</a:t>
            </a: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PID</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参数，最终风门指令与反馈的跟踪线性符合设计要求。在锅炉点火系统试运行过程中，对调整前与调整后二次风门开度不当次数进行统计</a:t>
            </a:r>
            <a:r>
              <a:rPr lang="zh-CN"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a:t>
            </a:r>
            <a:endParaRPr lang="zh-CN" altLang="zh-CN" sz="1800" kern="100" dirty="0">
              <a:effectLst/>
              <a:latin typeface="微软雅黑" panose="020B0503020204020204" pitchFamily="34" charset="-122"/>
              <a:ea typeface="微软雅黑" panose="020B0503020204020204" pitchFamily="34" charset="-122"/>
            </a:endParaRPr>
          </a:p>
        </p:txBody>
      </p:sp>
      <p:graphicFrame>
        <p:nvGraphicFramePr>
          <p:cNvPr id="5" name="表格 4">
            <a:extLst>
              <a:ext uri="{FF2B5EF4-FFF2-40B4-BE49-F238E27FC236}">
                <a16:creationId xmlns:a16="http://schemas.microsoft.com/office/drawing/2014/main" id="{A3611FB8-195C-DED0-0E17-ADA5440111A4}"/>
              </a:ext>
            </a:extLst>
          </p:cNvPr>
          <p:cNvGraphicFramePr>
            <a:graphicFrameLocks noGrp="1"/>
          </p:cNvGraphicFramePr>
          <p:nvPr>
            <p:extLst>
              <p:ext uri="{D42A27DB-BD31-4B8C-83A1-F6EECF244321}">
                <p14:modId xmlns:p14="http://schemas.microsoft.com/office/powerpoint/2010/main" val="771687230"/>
              </p:ext>
            </p:extLst>
          </p:nvPr>
        </p:nvGraphicFramePr>
        <p:xfrm>
          <a:off x="963736" y="1277019"/>
          <a:ext cx="10202621" cy="1154902"/>
        </p:xfrm>
        <a:graphic>
          <a:graphicData uri="http://schemas.openxmlformats.org/drawingml/2006/table">
            <a:tbl>
              <a:tblPr firstRow="1" firstCol="1" bandRow="1"/>
              <a:tblGrid>
                <a:gridCol w="1398257">
                  <a:extLst>
                    <a:ext uri="{9D8B030D-6E8A-4147-A177-3AD203B41FA5}">
                      <a16:colId xmlns:a16="http://schemas.microsoft.com/office/drawing/2014/main" val="1755791662"/>
                    </a:ext>
                  </a:extLst>
                </a:gridCol>
                <a:gridCol w="5934873">
                  <a:extLst>
                    <a:ext uri="{9D8B030D-6E8A-4147-A177-3AD203B41FA5}">
                      <a16:colId xmlns:a16="http://schemas.microsoft.com/office/drawing/2014/main" val="2706635973"/>
                    </a:ext>
                  </a:extLst>
                </a:gridCol>
                <a:gridCol w="1218920">
                  <a:extLst>
                    <a:ext uri="{9D8B030D-6E8A-4147-A177-3AD203B41FA5}">
                      <a16:colId xmlns:a16="http://schemas.microsoft.com/office/drawing/2014/main" val="2223153210"/>
                    </a:ext>
                  </a:extLst>
                </a:gridCol>
                <a:gridCol w="1650571">
                  <a:extLst>
                    <a:ext uri="{9D8B030D-6E8A-4147-A177-3AD203B41FA5}">
                      <a16:colId xmlns:a16="http://schemas.microsoft.com/office/drawing/2014/main" val="3368744350"/>
                    </a:ext>
                  </a:extLst>
                </a:gridCol>
              </a:tblGrid>
              <a:tr h="329972">
                <a:tc>
                  <a:txBody>
                    <a:bodyPr/>
                    <a:lstStyle/>
                    <a:p>
                      <a:pPr algn="ct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末端原因</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gridSpan="3">
                  <a:txBody>
                    <a:bodyPr/>
                    <a:lstStyle/>
                    <a:p>
                      <a:pPr algn="ctr"/>
                      <a:r>
                        <a:rPr lang="zh-CN" altLang="en-US" sz="1400" b="1" kern="100" dirty="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风门指令与反馈跟踪线性差</a:t>
                      </a:r>
                      <a:endParaRPr lang="zh-CN" sz="1400" kern="100" dirty="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484970145"/>
                  </a:ext>
                </a:extLst>
              </a:tr>
              <a:tr h="329972">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判定方式</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zh-CN" alt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现场测量、试验</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确认人</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zh-CN" alt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邱枫</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extLst>
                  <a:ext uri="{0D108BD9-81ED-4DB2-BD59-A6C34878D82A}">
                    <a16:rowId xmlns:a16="http://schemas.microsoft.com/office/drawing/2014/main" val="2325097049"/>
                  </a:ext>
                </a:extLst>
              </a:tr>
              <a:tr h="494958">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确认内容</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zh-CN" altLang="en-US" sz="14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风门指令与反馈跟踪线性差</a:t>
                      </a:r>
                      <a:r>
                        <a:rPr lang="zh-CN" sz="14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对症结影响程度</a:t>
                      </a:r>
                      <a:endParaRPr lang="zh-CN" sz="1400" kern="100" dirty="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确认时间</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4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2023</a:t>
                      </a:r>
                      <a:r>
                        <a:rPr lang="zh-CN" sz="14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年</a:t>
                      </a:r>
                      <a:r>
                        <a:rPr lang="en-US" sz="14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06</a:t>
                      </a:r>
                      <a:r>
                        <a:rPr lang="zh-CN" sz="14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月</a:t>
                      </a:r>
                      <a:r>
                        <a:rPr lang="en-US" sz="14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11</a:t>
                      </a:r>
                      <a:r>
                        <a:rPr lang="zh-CN" sz="14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日</a:t>
                      </a:r>
                      <a:endParaRPr lang="zh-CN" sz="1400" kern="100" dirty="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extLst>
                  <a:ext uri="{0D108BD9-81ED-4DB2-BD59-A6C34878D82A}">
                    <a16:rowId xmlns:a16="http://schemas.microsoft.com/office/drawing/2014/main" val="2820540801"/>
                  </a:ext>
                </a:extLst>
              </a:tr>
            </a:tbl>
          </a:graphicData>
        </a:graphic>
      </p:graphicFrame>
      <p:sp>
        <p:nvSpPr>
          <p:cNvPr id="6" name="文本框 2">
            <a:extLst>
              <a:ext uri="{FF2B5EF4-FFF2-40B4-BE49-F238E27FC236}">
                <a16:creationId xmlns:a16="http://schemas.microsoft.com/office/drawing/2014/main" id="{2A6D18F8-7A24-D3EF-3E44-0D92ACC1C70E}"/>
              </a:ext>
            </a:extLst>
          </p:cNvPr>
          <p:cNvSpPr txBox="1"/>
          <p:nvPr/>
        </p:nvSpPr>
        <p:spPr>
          <a:xfrm>
            <a:off x="3863750" y="1000019"/>
            <a:ext cx="4752531"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a:latin typeface="微软雅黑" panose="020B0503020204020204" charset="-122"/>
                <a:ea typeface="微软雅黑" panose="020B0503020204020204" charset="-122"/>
              </a:rPr>
              <a:t>表</a:t>
            </a:r>
            <a:r>
              <a:rPr lang="en-US" altLang="zh-CN" sz="1200">
                <a:latin typeface="微软雅黑" panose="020B0503020204020204" charset="-122"/>
                <a:ea typeface="微软雅黑" panose="020B0503020204020204" charset="-122"/>
              </a:rPr>
              <a:t>7-7  </a:t>
            </a:r>
            <a:r>
              <a:rPr lang="zh-CN" altLang="en-US" sz="1200">
                <a:latin typeface="微软雅黑" panose="020B0503020204020204" charset="-122"/>
                <a:ea typeface="微软雅黑" panose="020B0503020204020204" charset="-122"/>
              </a:rPr>
              <a:t>末端原因确认表</a:t>
            </a:r>
            <a:endParaRPr lang="zh-CN" altLang="en-US" sz="1200" dirty="0">
              <a:latin typeface="微软雅黑" panose="020B0503020204020204" charset="-122"/>
              <a:ea typeface="微软雅黑" panose="020B0503020204020204" charset="-122"/>
            </a:endParaRPr>
          </a:p>
        </p:txBody>
      </p:sp>
      <p:sp>
        <p:nvSpPr>
          <p:cNvPr id="7" name="文本框 1">
            <a:extLst>
              <a:ext uri="{FF2B5EF4-FFF2-40B4-BE49-F238E27FC236}">
                <a16:creationId xmlns:a16="http://schemas.microsoft.com/office/drawing/2014/main" id="{00E35362-EEDC-B90E-1B05-20964F4B74CE}"/>
              </a:ext>
            </a:extLst>
          </p:cNvPr>
          <p:cNvSpPr txBox="1"/>
          <p:nvPr/>
        </p:nvSpPr>
        <p:spPr>
          <a:xfrm>
            <a:off x="981982" y="908720"/>
            <a:ext cx="1297594" cy="368300"/>
          </a:xfrm>
          <a:prstGeom prst="rect">
            <a:avLst/>
          </a:prstGeom>
          <a:solidFill>
            <a:srgbClr val="00FF00"/>
          </a:solid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r>
              <a:rPr lang="zh-CN" sz="1800" b="1" dirty="0">
                <a:solidFill>
                  <a:srgbClr val="000000"/>
                </a:solidFill>
                <a:latin typeface="Adobe 楷体 Std R" panose="02020400000000000000" pitchFamily="18" charset="-122"/>
                <a:ea typeface="Adobe 楷体 Std R" panose="02020400000000000000" pitchFamily="18" charset="-122"/>
              </a:rPr>
              <a:t>要</a:t>
            </a:r>
            <a:r>
              <a:rPr lang="zh-CN" sz="1800" b="1">
                <a:solidFill>
                  <a:srgbClr val="000000"/>
                </a:solidFill>
                <a:latin typeface="Adobe 楷体 Std R" panose="02020400000000000000" pitchFamily="18" charset="-122"/>
                <a:ea typeface="Adobe 楷体 Std R" panose="02020400000000000000" pitchFamily="18" charset="-122"/>
              </a:rPr>
              <a:t>因确认</a:t>
            </a:r>
            <a:r>
              <a:rPr lang="en-US" sz="1800" b="1">
                <a:solidFill>
                  <a:srgbClr val="000000"/>
                </a:solidFill>
                <a:latin typeface="Adobe 楷体 Std R" panose="02020400000000000000" pitchFamily="18" charset="-122"/>
                <a:ea typeface="Adobe 楷体 Std R" panose="02020400000000000000" pitchFamily="18" charset="-122"/>
              </a:rPr>
              <a:t>3</a:t>
            </a:r>
            <a:endParaRPr lang="en-US" altLang="en-US" sz="1800" b="1" dirty="0">
              <a:solidFill>
                <a:srgbClr val="000000"/>
              </a:solidFill>
              <a:latin typeface="Adobe 楷体 Std R" panose="02020400000000000000" pitchFamily="18" charset="-122"/>
              <a:ea typeface="Adobe 楷体 Std R" panose="02020400000000000000" pitchFamily="18" charset="-122"/>
            </a:endParaRPr>
          </a:p>
        </p:txBody>
      </p:sp>
      <p:sp>
        <p:nvSpPr>
          <p:cNvPr id="8" name="文本框 7">
            <a:extLst>
              <a:ext uri="{FF2B5EF4-FFF2-40B4-BE49-F238E27FC236}">
                <a16:creationId xmlns:a16="http://schemas.microsoft.com/office/drawing/2014/main" id="{5AE6C072-B45C-DAEA-2016-9E1A83CEF432}"/>
              </a:ext>
            </a:extLst>
          </p:cNvPr>
          <p:cNvSpPr txBox="1"/>
          <p:nvPr/>
        </p:nvSpPr>
        <p:spPr>
          <a:xfrm>
            <a:off x="2438598" y="2431921"/>
            <a:ext cx="7689850"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latin typeface="微软雅黑" panose="020B0503020204020204" charset="-122"/>
                <a:ea typeface="微软雅黑" panose="020B0503020204020204" charset="-122"/>
              </a:rPr>
              <a:t>制表：邱枫                      时间：</a:t>
            </a:r>
            <a:r>
              <a:rPr lang="en-US" altLang="zh-CN" sz="1200" b="0">
                <a:latin typeface="微软雅黑" panose="020B0503020204020204" charset="-122"/>
                <a:ea typeface="微软雅黑" panose="020B0503020204020204" charset="-122"/>
              </a:rPr>
              <a:t>2023</a:t>
            </a:r>
            <a:r>
              <a:rPr lang="zh-CN" altLang="en-US" sz="1200" b="0">
                <a:latin typeface="微软雅黑" panose="020B0503020204020204" charset="-122"/>
                <a:ea typeface="微软雅黑" panose="020B0503020204020204" charset="-122"/>
              </a:rPr>
              <a:t>年</a:t>
            </a:r>
            <a:r>
              <a:rPr lang="en-US" altLang="zh-CN" sz="1200" b="0">
                <a:latin typeface="微软雅黑" panose="020B0503020204020204" charset="-122"/>
                <a:ea typeface="微软雅黑" panose="020B0503020204020204" charset="-122"/>
              </a:rPr>
              <a:t>06</a:t>
            </a:r>
            <a:r>
              <a:rPr lang="zh-CN" altLang="en-US" sz="1200" b="0">
                <a:latin typeface="微软雅黑" panose="020B0503020204020204" charset="-122"/>
                <a:ea typeface="微软雅黑" panose="020B0503020204020204" charset="-122"/>
              </a:rPr>
              <a:t>月</a:t>
            </a:r>
            <a:r>
              <a:rPr lang="en-US" altLang="zh-CN" sz="1200" b="0">
                <a:latin typeface="微软雅黑" panose="020B0503020204020204" charset="-122"/>
                <a:ea typeface="微软雅黑" panose="020B0503020204020204" charset="-122"/>
              </a:rPr>
              <a:t>11</a:t>
            </a:r>
            <a:r>
              <a:rPr lang="zh-CN" altLang="en-US" sz="1200" b="0">
                <a:latin typeface="微软雅黑" panose="020B0503020204020204" charset="-122"/>
                <a:ea typeface="微软雅黑" panose="020B0503020204020204" charset="-122"/>
              </a:rPr>
              <a:t>日</a:t>
            </a:r>
            <a:endParaRPr lang="zh-CN" altLang="en-US" sz="1200" b="0" dirty="0">
              <a:latin typeface="微软雅黑" panose="020B0503020204020204" charset="-122"/>
              <a:ea typeface="微软雅黑" panose="020B0503020204020204" charset="-122"/>
            </a:endParaRPr>
          </a:p>
        </p:txBody>
      </p:sp>
      <p:sp>
        <p:nvSpPr>
          <p:cNvPr id="3" name="文本框 9">
            <a:extLst>
              <a:ext uri="{FF2B5EF4-FFF2-40B4-BE49-F238E27FC236}">
                <a16:creationId xmlns:a16="http://schemas.microsoft.com/office/drawing/2014/main" id="{BD81A690-AD4D-2BDE-FD15-544F46AA8FC0}"/>
              </a:ext>
            </a:extLst>
          </p:cNvPr>
          <p:cNvSpPr txBox="1"/>
          <p:nvPr/>
        </p:nvSpPr>
        <p:spPr>
          <a:xfrm>
            <a:off x="-711069" y="6376917"/>
            <a:ext cx="5080000" cy="276999"/>
          </a:xfrm>
          <a:prstGeom prst="rect">
            <a:avLst/>
          </a:prstGeom>
          <a:noFill/>
          <a:ln w="9525">
            <a:noFill/>
          </a:ln>
        </p:spPr>
        <p:txBody>
          <a:bodyPr>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solidFill>
                  <a:schemeClr val="bg1"/>
                </a:solidFill>
                <a:latin typeface="微软雅黑" panose="020B0503020204020204" charset="-122"/>
                <a:ea typeface="微软雅黑" panose="020B0503020204020204" charset="-122"/>
              </a:rPr>
              <a:t>图</a:t>
            </a:r>
            <a:r>
              <a:rPr lang="en-US" altLang="zh-CN" sz="1200" b="0">
                <a:solidFill>
                  <a:schemeClr val="bg1"/>
                </a:solidFill>
                <a:latin typeface="微软雅黑" panose="020B0503020204020204" charset="-122"/>
                <a:ea typeface="微软雅黑" panose="020B0503020204020204" charset="-122"/>
              </a:rPr>
              <a:t>7-10 </a:t>
            </a:r>
            <a:r>
              <a:rPr lang="zh-CN" altLang="en-US" sz="1200" b="0">
                <a:solidFill>
                  <a:schemeClr val="bg1"/>
                </a:solidFill>
                <a:latin typeface="微软雅黑" panose="020B0503020204020204" charset="-122"/>
                <a:ea typeface="微软雅黑" panose="020B0503020204020204" charset="-122"/>
              </a:rPr>
              <a:t>现场调整二次风门</a:t>
            </a:r>
            <a:endParaRPr lang="zh-CN" altLang="en-US" sz="1200" b="0" dirty="0">
              <a:solidFill>
                <a:schemeClr val="bg1"/>
              </a:solidFill>
              <a:latin typeface="微软雅黑" panose="020B0503020204020204" charset="-122"/>
              <a:ea typeface="微软雅黑" panose="020B0503020204020204" charset="-122"/>
            </a:endParaRPr>
          </a:p>
        </p:txBody>
      </p:sp>
      <p:sp>
        <p:nvSpPr>
          <p:cNvPr id="9" name="文本框 9">
            <a:extLst>
              <a:ext uri="{FF2B5EF4-FFF2-40B4-BE49-F238E27FC236}">
                <a16:creationId xmlns:a16="http://schemas.microsoft.com/office/drawing/2014/main" id="{D2EC3BFE-CC7C-50DC-525F-F19F9B3C70FE}"/>
              </a:ext>
            </a:extLst>
          </p:cNvPr>
          <p:cNvSpPr txBox="1"/>
          <p:nvPr/>
        </p:nvSpPr>
        <p:spPr>
          <a:xfrm>
            <a:off x="1991544" y="6392361"/>
            <a:ext cx="5080000" cy="276999"/>
          </a:xfrm>
          <a:prstGeom prst="rect">
            <a:avLst/>
          </a:prstGeom>
          <a:noFill/>
          <a:ln w="9525">
            <a:noFill/>
          </a:ln>
        </p:spPr>
        <p:txBody>
          <a:bodyPr>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solidFill>
                  <a:schemeClr val="bg1"/>
                </a:solidFill>
                <a:latin typeface="微软雅黑" panose="020B0503020204020204" charset="-122"/>
                <a:ea typeface="微软雅黑" panose="020B0503020204020204" charset="-122"/>
              </a:rPr>
              <a:t>图</a:t>
            </a:r>
            <a:r>
              <a:rPr lang="en-US" altLang="zh-CN" sz="1200" b="0">
                <a:solidFill>
                  <a:schemeClr val="bg1"/>
                </a:solidFill>
                <a:latin typeface="微软雅黑" panose="020B0503020204020204" charset="-122"/>
                <a:ea typeface="微软雅黑" panose="020B0503020204020204" charset="-122"/>
              </a:rPr>
              <a:t>7-11 DCS</a:t>
            </a:r>
            <a:r>
              <a:rPr lang="zh-CN" altLang="en-US" sz="1200" b="0">
                <a:solidFill>
                  <a:schemeClr val="bg1"/>
                </a:solidFill>
                <a:latin typeface="微软雅黑" panose="020B0503020204020204" charset="-122"/>
                <a:ea typeface="微软雅黑" panose="020B0503020204020204" charset="-122"/>
              </a:rPr>
              <a:t>界面二次风门状态反馈</a:t>
            </a:r>
            <a:endParaRPr lang="zh-CN" altLang="en-US" sz="1200" b="0" dirty="0">
              <a:solidFill>
                <a:schemeClr val="bg1"/>
              </a:solidFill>
              <a:latin typeface="微软雅黑" panose="020B0503020204020204" charset="-122"/>
              <a:ea typeface="微软雅黑" panose="020B0503020204020204" charset="-122"/>
            </a:endParaRPr>
          </a:p>
        </p:txBody>
      </p:sp>
      <p:pic>
        <p:nvPicPr>
          <p:cNvPr id="18" name="图片 17">
            <a:extLst>
              <a:ext uri="{FF2B5EF4-FFF2-40B4-BE49-F238E27FC236}">
                <a16:creationId xmlns:a16="http://schemas.microsoft.com/office/drawing/2014/main" id="{A9C3F32B-54EC-995C-CC9F-B428B393CF01}"/>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tretch>
            <a:fillRect/>
          </a:stretch>
        </p:blipFill>
        <p:spPr>
          <a:xfrm>
            <a:off x="743672" y="4581328"/>
            <a:ext cx="2400000" cy="1800000"/>
          </a:xfrm>
          <a:prstGeom prst="rect">
            <a:avLst/>
          </a:prstGeom>
        </p:spPr>
      </p:pic>
      <p:pic>
        <p:nvPicPr>
          <p:cNvPr id="22" name="图片 21">
            <a:extLst>
              <a:ext uri="{FF2B5EF4-FFF2-40B4-BE49-F238E27FC236}">
                <a16:creationId xmlns:a16="http://schemas.microsoft.com/office/drawing/2014/main" id="{A178EC59-6CBD-072E-50DE-17F628A5E5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5680" y="4581328"/>
            <a:ext cx="2400000" cy="1800000"/>
          </a:xfrm>
          <a:prstGeom prst="rect">
            <a:avLst/>
          </a:prstGeom>
        </p:spPr>
      </p:pic>
      <p:pic>
        <p:nvPicPr>
          <p:cNvPr id="24" name="图片 23">
            <a:extLst>
              <a:ext uri="{FF2B5EF4-FFF2-40B4-BE49-F238E27FC236}">
                <a16:creationId xmlns:a16="http://schemas.microsoft.com/office/drawing/2014/main" id="{06428D6C-3CD2-FD66-232B-C794410EC2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23992" y="4509120"/>
            <a:ext cx="1287564" cy="1872000"/>
          </a:xfrm>
          <a:prstGeom prst="rect">
            <a:avLst/>
          </a:prstGeom>
        </p:spPr>
      </p:pic>
      <p:pic>
        <p:nvPicPr>
          <p:cNvPr id="26" name="图片 25">
            <a:extLst>
              <a:ext uri="{FF2B5EF4-FFF2-40B4-BE49-F238E27FC236}">
                <a16:creationId xmlns:a16="http://schemas.microsoft.com/office/drawing/2014/main" id="{E5983092-7037-F043-266B-586A596C43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92144" y="4509120"/>
            <a:ext cx="1295224" cy="1872000"/>
          </a:xfrm>
          <a:prstGeom prst="rect">
            <a:avLst/>
          </a:prstGeom>
        </p:spPr>
      </p:pic>
      <p:pic>
        <p:nvPicPr>
          <p:cNvPr id="27" name="图片 26" descr="说明书">
            <a:extLst>
              <a:ext uri="{FF2B5EF4-FFF2-40B4-BE49-F238E27FC236}">
                <a16:creationId xmlns:a16="http://schemas.microsoft.com/office/drawing/2014/main" id="{E1ADE633-3E94-63AD-412D-ABD805735A68}"/>
              </a:ext>
            </a:extLst>
          </p:cNvPr>
          <p:cNvPicPr/>
          <p:nvPr/>
        </p:nvPicPr>
        <p:blipFill>
          <a:blip r:embed="rId7"/>
          <a:stretch>
            <a:fillRect/>
          </a:stretch>
        </p:blipFill>
        <p:spPr>
          <a:xfrm>
            <a:off x="9480376" y="4545304"/>
            <a:ext cx="1368000" cy="1620000"/>
          </a:xfrm>
          <a:prstGeom prst="rect">
            <a:avLst/>
          </a:prstGeom>
          <a:ln>
            <a:solidFill>
              <a:schemeClr val="accent3">
                <a:lumMod val="85000"/>
              </a:schemeClr>
            </a:solidFill>
          </a:ln>
        </p:spPr>
      </p:pic>
      <p:sp>
        <p:nvSpPr>
          <p:cNvPr id="28" name="文本框 9">
            <a:extLst>
              <a:ext uri="{FF2B5EF4-FFF2-40B4-BE49-F238E27FC236}">
                <a16:creationId xmlns:a16="http://schemas.microsoft.com/office/drawing/2014/main" id="{58D4EEB4-C4A8-1264-11DA-342181C1A75D}"/>
              </a:ext>
            </a:extLst>
          </p:cNvPr>
          <p:cNvSpPr txBox="1"/>
          <p:nvPr/>
        </p:nvSpPr>
        <p:spPr>
          <a:xfrm>
            <a:off x="5808462" y="6411723"/>
            <a:ext cx="3239866"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solidFill>
                  <a:schemeClr val="bg1"/>
                </a:solidFill>
                <a:latin typeface="微软雅黑" panose="020B0503020204020204" charset="-122"/>
                <a:ea typeface="微软雅黑" panose="020B0503020204020204" charset="-122"/>
              </a:rPr>
              <a:t>图</a:t>
            </a:r>
            <a:r>
              <a:rPr lang="en-US" altLang="zh-CN" sz="1200" b="0">
                <a:solidFill>
                  <a:schemeClr val="bg1"/>
                </a:solidFill>
                <a:latin typeface="微软雅黑" panose="020B0503020204020204" charset="-122"/>
                <a:ea typeface="微软雅黑" panose="020B0503020204020204" charset="-122"/>
              </a:rPr>
              <a:t>7-12  </a:t>
            </a:r>
            <a:r>
              <a:rPr lang="zh-CN" altLang="en-US" sz="1200" b="0">
                <a:solidFill>
                  <a:schemeClr val="bg1"/>
                </a:solidFill>
                <a:latin typeface="微软雅黑" panose="020B0503020204020204" charset="-122"/>
                <a:ea typeface="微软雅黑" panose="020B0503020204020204" charset="-122"/>
              </a:rPr>
              <a:t>风门跟踪线性调整前、后传动记录</a:t>
            </a:r>
            <a:endParaRPr lang="zh-CN" altLang="en-US" sz="1200" b="0" dirty="0">
              <a:solidFill>
                <a:schemeClr val="bg1"/>
              </a:solidFill>
              <a:latin typeface="微软雅黑" panose="020B0503020204020204" charset="-122"/>
              <a:ea typeface="微软雅黑" panose="020B0503020204020204" charset="-122"/>
            </a:endParaRPr>
          </a:p>
        </p:txBody>
      </p:sp>
      <p:sp>
        <p:nvSpPr>
          <p:cNvPr id="29" name="文本框 9">
            <a:extLst>
              <a:ext uri="{FF2B5EF4-FFF2-40B4-BE49-F238E27FC236}">
                <a16:creationId xmlns:a16="http://schemas.microsoft.com/office/drawing/2014/main" id="{FAF3AEEF-8981-6E59-E1FA-1B20EA17205A}"/>
              </a:ext>
            </a:extLst>
          </p:cNvPr>
          <p:cNvSpPr txBox="1"/>
          <p:nvPr/>
        </p:nvSpPr>
        <p:spPr>
          <a:xfrm>
            <a:off x="7680176" y="6176337"/>
            <a:ext cx="5080000" cy="276999"/>
          </a:xfrm>
          <a:prstGeom prst="rect">
            <a:avLst/>
          </a:prstGeom>
          <a:noFill/>
          <a:ln w="9525">
            <a:noFill/>
          </a:ln>
        </p:spPr>
        <p:txBody>
          <a:bodyPr>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latin typeface="微软雅黑" panose="020B0503020204020204" charset="-122"/>
                <a:ea typeface="微软雅黑" panose="020B0503020204020204" charset="-122"/>
              </a:rPr>
              <a:t>图 </a:t>
            </a:r>
            <a:r>
              <a:rPr lang="en-US" altLang="zh-CN" sz="1200" b="0">
                <a:latin typeface="微软雅黑" panose="020B0503020204020204" charset="-122"/>
                <a:ea typeface="微软雅黑" panose="020B0503020204020204" charset="-122"/>
              </a:rPr>
              <a:t>7-13  </a:t>
            </a:r>
            <a:r>
              <a:rPr lang="zh-CN" altLang="en-US" sz="1200" b="0">
                <a:latin typeface="微软雅黑" panose="020B0503020204020204" charset="-122"/>
                <a:ea typeface="微软雅黑" panose="020B0503020204020204" charset="-122"/>
              </a:rPr>
              <a:t>二次风门执行机构说明书</a:t>
            </a:r>
            <a:endParaRPr lang="zh-CN" altLang="en-US" sz="1200" b="0" dirty="0">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174722189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83504-C0B5-F9E8-E770-16C45386C746}"/>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3C813B22-8DC6-B1C4-1D92-CDFA3731C096}"/>
              </a:ext>
            </a:extLst>
          </p:cNvPr>
          <p:cNvSpPr txBox="1"/>
          <p:nvPr/>
        </p:nvSpPr>
        <p:spPr>
          <a:xfrm>
            <a:off x="2639616" y="335062"/>
            <a:ext cx="6807200" cy="501650"/>
          </a:xfrm>
          <a:prstGeom prst="rect">
            <a:avLst/>
          </a:prstGeom>
          <a:noFill/>
        </p:spPr>
        <p:txBody>
          <a:bodyPr wrap="square" rtlCol="0">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defTabSz="914400" fontAlgn="auto"/>
            <a:r>
              <a:rPr lang="en-US" altLang="zh-CN" sz="2665" b="1" noProof="1">
                <a:solidFill>
                  <a:srgbClr val="0070C0"/>
                </a:solidFill>
                <a:latin typeface="微软雅黑" panose="020B0503020204020204" charset="-122"/>
                <a:ea typeface="微软雅黑" panose="020B0503020204020204" charset="-122"/>
              </a:rPr>
              <a:t>07</a:t>
            </a:r>
            <a:r>
              <a:rPr lang="zh-CN" altLang="en-US" sz="2665" b="1" noProof="1">
                <a:solidFill>
                  <a:srgbClr val="0070C0"/>
                </a:solidFill>
                <a:latin typeface="微软雅黑" panose="020B0503020204020204" charset="-122"/>
                <a:ea typeface="微软雅黑" panose="020B0503020204020204" charset="-122"/>
              </a:rPr>
              <a:t>确定主要原因</a:t>
            </a:r>
            <a:endParaRPr lang="en-US" altLang="zh-CN" sz="2665" b="1" noProof="1">
              <a:solidFill>
                <a:srgbClr val="0070C0"/>
              </a:solidFill>
              <a:latin typeface="微软雅黑" panose="020B0503020204020204" charset="-122"/>
              <a:ea typeface="微软雅黑" panose="020B0503020204020204" charset="-122"/>
            </a:endParaRPr>
          </a:p>
        </p:txBody>
      </p:sp>
      <p:sp>
        <p:nvSpPr>
          <p:cNvPr id="13" name="文本框 99">
            <a:extLst>
              <a:ext uri="{FF2B5EF4-FFF2-40B4-BE49-F238E27FC236}">
                <a16:creationId xmlns:a16="http://schemas.microsoft.com/office/drawing/2014/main" id="{81B3CB5E-C4CF-3162-7F19-228DE4C9F8B6}"/>
              </a:ext>
            </a:extLst>
          </p:cNvPr>
          <p:cNvSpPr txBox="1"/>
          <p:nvPr/>
        </p:nvSpPr>
        <p:spPr>
          <a:xfrm>
            <a:off x="507952" y="3128776"/>
            <a:ext cx="5102764" cy="338554"/>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r>
              <a:rPr lang="zh-CN" altLang="en-US" sz="1600" b="0">
                <a:latin typeface="微软雅黑" panose="020B0503020204020204" charset="-122"/>
                <a:ea typeface="微软雅黑" panose="020B0503020204020204" charset="-122"/>
              </a:rPr>
              <a:t>小组成员根据现场调查情况，绘制症结影响程度检查表</a:t>
            </a:r>
            <a:r>
              <a:rPr lang="zh-CN" sz="1600" b="0">
                <a:latin typeface="微软雅黑" panose="020B0503020204020204" charset="-122"/>
                <a:ea typeface="微软雅黑" panose="020B0503020204020204" charset="-122"/>
              </a:rPr>
              <a:t>：</a:t>
            </a:r>
            <a:endParaRPr lang="zh-CN" altLang="en-US" sz="1600" b="0" dirty="0">
              <a:latin typeface="微软雅黑" panose="020B0503020204020204" charset="-122"/>
              <a:ea typeface="微软雅黑" panose="020B0503020204020204" charset="-122"/>
            </a:endParaRPr>
          </a:p>
        </p:txBody>
      </p:sp>
      <p:sp>
        <p:nvSpPr>
          <p:cNvPr id="14" name="文本框 1">
            <a:extLst>
              <a:ext uri="{FF2B5EF4-FFF2-40B4-BE49-F238E27FC236}">
                <a16:creationId xmlns:a16="http://schemas.microsoft.com/office/drawing/2014/main" id="{C00AAF12-FBF2-C30F-EAF7-716B3C070D3C}"/>
              </a:ext>
            </a:extLst>
          </p:cNvPr>
          <p:cNvSpPr txBox="1"/>
          <p:nvPr/>
        </p:nvSpPr>
        <p:spPr>
          <a:xfrm>
            <a:off x="1540702" y="3567018"/>
            <a:ext cx="2817844"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267970" algn="ctr"/>
            <a:r>
              <a:rPr lang="zh-CN" sz="1200">
                <a:latin typeface="微软雅黑" panose="020B0503020204020204" charset="-122"/>
                <a:ea typeface="微软雅黑" panose="020B0503020204020204" charset="-122"/>
              </a:rPr>
              <a:t>表</a:t>
            </a:r>
            <a:r>
              <a:rPr lang="en-US" sz="1200">
                <a:latin typeface="微软雅黑" panose="020B0503020204020204" charset="-122"/>
                <a:ea typeface="微软雅黑" panose="020B0503020204020204" charset="-122"/>
              </a:rPr>
              <a:t>7-</a:t>
            </a:r>
            <a:r>
              <a:rPr lang="en-US" sz="1200">
                <a:latin typeface="微软雅黑" panose="020B0503020204020204" charset="-122"/>
                <a:ea typeface="微软雅黑" panose="020B0503020204020204" charset="-122"/>
                <a:cs typeface="Times New Roman" panose="02020603050405020304" pitchFamily="18" charset="0"/>
              </a:rPr>
              <a:t>8 </a:t>
            </a:r>
            <a:r>
              <a:rPr lang="zh-CN" sz="1200" dirty="0">
                <a:latin typeface="微软雅黑" panose="020B0503020204020204" charset="-122"/>
                <a:ea typeface="微软雅黑" panose="020B0503020204020204" charset="-122"/>
              </a:rPr>
              <a:t>症结影响程度检查表</a:t>
            </a:r>
            <a:endParaRPr lang="zh-CN" altLang="en-US" sz="1200" dirty="0">
              <a:latin typeface="微软雅黑" panose="020B0503020204020204" charset="-122"/>
              <a:ea typeface="微软雅黑" panose="020B0503020204020204" charset="-122"/>
            </a:endParaRPr>
          </a:p>
        </p:txBody>
      </p:sp>
      <p:sp>
        <p:nvSpPr>
          <p:cNvPr id="15" name="文本框 3">
            <a:extLst>
              <a:ext uri="{FF2B5EF4-FFF2-40B4-BE49-F238E27FC236}">
                <a16:creationId xmlns:a16="http://schemas.microsoft.com/office/drawing/2014/main" id="{EA041A0D-16CD-22E3-0670-B0CF8C7FD7DA}"/>
              </a:ext>
            </a:extLst>
          </p:cNvPr>
          <p:cNvSpPr txBox="1"/>
          <p:nvPr/>
        </p:nvSpPr>
        <p:spPr>
          <a:xfrm>
            <a:off x="1315441" y="5484180"/>
            <a:ext cx="3705033"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latin typeface="微软雅黑" panose="020B0503020204020204" charset="-122"/>
                <a:ea typeface="微软雅黑" panose="020B0503020204020204" charset="-122"/>
              </a:rPr>
              <a:t>制表： 邱枫                   日期：</a:t>
            </a:r>
            <a:r>
              <a:rPr lang="en-US" altLang="zh-CN" sz="1200" b="0">
                <a:latin typeface="微软雅黑" panose="020B0503020204020204" charset="-122"/>
                <a:ea typeface="微软雅黑" panose="020B0503020204020204" charset="-122"/>
              </a:rPr>
              <a:t>2023</a:t>
            </a:r>
            <a:r>
              <a:rPr lang="zh-CN" altLang="en-US" sz="1200" b="0">
                <a:latin typeface="微软雅黑" panose="020B0503020204020204" charset="-122"/>
                <a:ea typeface="微软雅黑" panose="020B0503020204020204" charset="-122"/>
              </a:rPr>
              <a:t>年</a:t>
            </a:r>
            <a:r>
              <a:rPr lang="en-US" altLang="zh-CN" sz="1200" b="0">
                <a:latin typeface="微软雅黑" panose="020B0503020204020204" charset="-122"/>
                <a:ea typeface="微软雅黑" panose="020B0503020204020204" charset="-122"/>
              </a:rPr>
              <a:t>06</a:t>
            </a:r>
            <a:r>
              <a:rPr lang="zh-CN" altLang="en-US" sz="1200" b="0">
                <a:latin typeface="微软雅黑" panose="020B0503020204020204" charset="-122"/>
                <a:ea typeface="微软雅黑" panose="020B0503020204020204" charset="-122"/>
              </a:rPr>
              <a:t>月</a:t>
            </a:r>
            <a:r>
              <a:rPr lang="en-US" altLang="zh-CN" sz="1200" b="0">
                <a:latin typeface="微软雅黑" panose="020B0503020204020204" charset="-122"/>
                <a:ea typeface="微软雅黑" panose="020B0503020204020204" charset="-122"/>
              </a:rPr>
              <a:t>11</a:t>
            </a:r>
            <a:r>
              <a:rPr lang="zh-CN" altLang="en-US" sz="1200" b="0">
                <a:latin typeface="微软雅黑" panose="020B0503020204020204" charset="-122"/>
                <a:ea typeface="微软雅黑" panose="020B0503020204020204" charset="-122"/>
              </a:rPr>
              <a:t>日</a:t>
            </a:r>
            <a:endParaRPr lang="zh-CN" altLang="en-US" sz="1200" b="0" dirty="0">
              <a:latin typeface="微软雅黑" panose="020B0503020204020204" charset="-122"/>
              <a:ea typeface="微软雅黑" panose="020B0503020204020204" charset="-122"/>
            </a:endParaRPr>
          </a:p>
        </p:txBody>
      </p:sp>
      <p:sp>
        <p:nvSpPr>
          <p:cNvPr id="16" name="文本框 6">
            <a:extLst>
              <a:ext uri="{FF2B5EF4-FFF2-40B4-BE49-F238E27FC236}">
                <a16:creationId xmlns:a16="http://schemas.microsoft.com/office/drawing/2014/main" id="{930B6161-AEF9-171E-2173-C0195C2D5E74}"/>
              </a:ext>
            </a:extLst>
          </p:cNvPr>
          <p:cNvSpPr txBox="1"/>
          <p:nvPr/>
        </p:nvSpPr>
        <p:spPr>
          <a:xfrm>
            <a:off x="7824192" y="4664169"/>
            <a:ext cx="3096344"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304800" algn="ctr"/>
            <a:r>
              <a:rPr lang="zh-CN" altLang="en-US" sz="1200" b="0">
                <a:latin typeface="微软雅黑" panose="020B0503020204020204" charset="-122"/>
                <a:ea typeface="微软雅黑" panose="020B0503020204020204" charset="-122"/>
              </a:rPr>
              <a:t>制图：邱枫    日期：</a:t>
            </a:r>
            <a:r>
              <a:rPr lang="en-US" altLang="zh-CN" sz="1200" b="0">
                <a:latin typeface="微软雅黑" panose="020B0503020204020204" charset="-122"/>
                <a:ea typeface="微软雅黑" panose="020B0503020204020204" charset="-122"/>
              </a:rPr>
              <a:t>2023</a:t>
            </a:r>
            <a:r>
              <a:rPr lang="zh-CN" altLang="en-US" sz="1200" b="0">
                <a:latin typeface="微软雅黑" panose="020B0503020204020204" charset="-122"/>
                <a:ea typeface="微软雅黑" panose="020B0503020204020204" charset="-122"/>
              </a:rPr>
              <a:t>年</a:t>
            </a:r>
            <a:r>
              <a:rPr lang="en-US" altLang="zh-CN" sz="1200" b="0">
                <a:latin typeface="微软雅黑" panose="020B0503020204020204" charset="-122"/>
                <a:ea typeface="微软雅黑" panose="020B0503020204020204" charset="-122"/>
              </a:rPr>
              <a:t>06</a:t>
            </a:r>
            <a:r>
              <a:rPr lang="zh-CN" altLang="en-US" sz="1200" b="0">
                <a:latin typeface="微软雅黑" panose="020B0503020204020204" charset="-122"/>
                <a:ea typeface="微软雅黑" panose="020B0503020204020204" charset="-122"/>
              </a:rPr>
              <a:t>月</a:t>
            </a:r>
            <a:r>
              <a:rPr lang="en-US" altLang="zh-CN" sz="1200" b="0">
                <a:latin typeface="微软雅黑" panose="020B0503020204020204" charset="-122"/>
                <a:ea typeface="微软雅黑" panose="020B0503020204020204" charset="-122"/>
              </a:rPr>
              <a:t>11</a:t>
            </a:r>
            <a:r>
              <a:rPr lang="zh-CN" altLang="en-US" sz="1200" b="0">
                <a:latin typeface="微软雅黑" panose="020B0503020204020204" charset="-122"/>
                <a:ea typeface="微软雅黑" panose="020B0503020204020204" charset="-122"/>
              </a:rPr>
              <a:t>日</a:t>
            </a:r>
            <a:endParaRPr lang="zh-CN" altLang="en-US" sz="1200" b="0" dirty="0">
              <a:latin typeface="微软雅黑" panose="020B0503020204020204" charset="-122"/>
              <a:ea typeface="微软雅黑" panose="020B0503020204020204" charset="-122"/>
            </a:endParaRPr>
          </a:p>
        </p:txBody>
      </p:sp>
      <p:sp>
        <p:nvSpPr>
          <p:cNvPr id="17" name="文本框 7">
            <a:extLst>
              <a:ext uri="{FF2B5EF4-FFF2-40B4-BE49-F238E27FC236}">
                <a16:creationId xmlns:a16="http://schemas.microsoft.com/office/drawing/2014/main" id="{86AA9566-E88C-F121-5057-72009B1960DE}"/>
              </a:ext>
            </a:extLst>
          </p:cNvPr>
          <p:cNvSpPr txBox="1"/>
          <p:nvPr/>
        </p:nvSpPr>
        <p:spPr>
          <a:xfrm>
            <a:off x="5879585" y="4941168"/>
            <a:ext cx="5905047" cy="1289905"/>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306070">
              <a:lnSpc>
                <a:spcPct val="150000"/>
              </a:lnSpc>
            </a:pPr>
            <a:r>
              <a:rPr lang="zh-CN" sz="1800" b="1" dirty="0">
                <a:latin typeface="微软雅黑" panose="020B0503020204020204" pitchFamily="34" charset="-122"/>
                <a:ea typeface="微软雅黑" panose="020B0503020204020204" pitchFamily="34" charset="-122"/>
              </a:rPr>
              <a:t>影响程度</a:t>
            </a:r>
            <a:r>
              <a:rPr lang="zh-CN" sz="1800" b="1">
                <a:latin typeface="微软雅黑" panose="020B0503020204020204" pitchFamily="34" charset="-122"/>
                <a:ea typeface="微软雅黑" panose="020B0503020204020204" pitchFamily="34" charset="-122"/>
              </a:rPr>
              <a:t>分析：</a:t>
            </a:r>
            <a:r>
              <a:rPr lang="zh-CN" altLang="zh-CN" sz="1800" kern="100">
                <a:effectLst/>
                <a:latin typeface="微软雅黑" panose="020B0503020204020204" pitchFamily="34" charset="-122"/>
                <a:ea typeface="微软雅黑" panose="020B0503020204020204" pitchFamily="34" charset="-122"/>
                <a:cs typeface="宋体" panose="02010600030101010101" pitchFamily="2" charset="-122"/>
              </a:rPr>
              <a:t>影响程度分析：经过小组成员调查发现，风门指令与反馈的跟踪线性调整前、后症结出现的概率差值为</a:t>
            </a:r>
            <a:r>
              <a:rPr lang="en-US" altLang="zh-CN" sz="1800" kern="100">
                <a:effectLst/>
                <a:latin typeface="微软雅黑" panose="020B0503020204020204" pitchFamily="34" charset="-122"/>
                <a:ea typeface="微软雅黑" panose="020B0503020204020204" pitchFamily="34" charset="-122"/>
                <a:cs typeface="宋体" panose="02010600030101010101" pitchFamily="2" charset="-122"/>
              </a:rPr>
              <a:t>73.4%</a:t>
            </a:r>
            <a:r>
              <a:rPr lang="zh-CN" altLang="zh-CN" sz="1800" kern="100">
                <a:effectLst/>
                <a:latin typeface="微软雅黑" panose="020B0503020204020204" pitchFamily="34" charset="-122"/>
                <a:ea typeface="微软雅黑" panose="020B0503020204020204" pitchFamily="34" charset="-122"/>
                <a:cs typeface="宋体" panose="02010600030101010101" pitchFamily="2" charset="-122"/>
              </a:rPr>
              <a:t>，</a:t>
            </a:r>
            <a:r>
              <a:rPr lang="zh-CN" altLang="zh-CN" sz="1800" kern="100">
                <a:effectLst/>
                <a:highlight>
                  <a:srgbClr val="00FFFF"/>
                </a:highlight>
                <a:latin typeface="微软雅黑" panose="020B0503020204020204" pitchFamily="34" charset="-122"/>
                <a:ea typeface="微软雅黑" panose="020B0503020204020204" pitchFamily="34" charset="-122"/>
                <a:cs typeface="宋体" panose="02010600030101010101" pitchFamily="2" charset="-122"/>
              </a:rPr>
              <a:t>对症结影响程度很大</a:t>
            </a:r>
            <a:r>
              <a:rPr lang="zh-CN" altLang="en-US" sz="1800">
                <a:latin typeface="微软雅黑" panose="020B0503020204020204" pitchFamily="34" charset="-122"/>
                <a:ea typeface="微软雅黑" panose="020B0503020204020204" pitchFamily="34" charset="-122"/>
              </a:rPr>
              <a:t>。</a:t>
            </a:r>
            <a:endParaRPr lang="en-US" altLang="zh-CN" sz="1800" dirty="0">
              <a:latin typeface="微软雅黑" panose="020B0503020204020204" pitchFamily="34" charset="-122"/>
              <a:ea typeface="微软雅黑" panose="020B0503020204020204" pitchFamily="34" charset="-122"/>
            </a:endParaRPr>
          </a:p>
        </p:txBody>
      </p:sp>
      <p:sp>
        <p:nvSpPr>
          <p:cNvPr id="18" name="文本框 2">
            <a:extLst>
              <a:ext uri="{FF2B5EF4-FFF2-40B4-BE49-F238E27FC236}">
                <a16:creationId xmlns:a16="http://schemas.microsoft.com/office/drawing/2014/main" id="{43D65BBB-FE40-6324-4FF7-C739BB838491}"/>
              </a:ext>
            </a:extLst>
          </p:cNvPr>
          <p:cNvSpPr txBox="1"/>
          <p:nvPr/>
        </p:nvSpPr>
        <p:spPr>
          <a:xfrm>
            <a:off x="1056258" y="5952727"/>
            <a:ext cx="1007294" cy="369332"/>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306070"/>
            <a:r>
              <a:rPr lang="zh-CN" altLang="en-US" sz="1800" b="1">
                <a:latin typeface="微软雅黑" panose="020B0503020204020204" charset="-122"/>
                <a:ea typeface="微软雅黑" panose="020B0503020204020204" charset="-122"/>
              </a:rPr>
              <a:t>结论：</a:t>
            </a:r>
            <a:endParaRPr lang="zh-CN" sz="1800" b="1" dirty="0">
              <a:latin typeface="微软雅黑" panose="020B0503020204020204" charset="-122"/>
              <a:ea typeface="微软雅黑" panose="020B0503020204020204" charset="-122"/>
            </a:endParaRPr>
          </a:p>
        </p:txBody>
      </p:sp>
      <p:graphicFrame>
        <p:nvGraphicFramePr>
          <p:cNvPr id="23" name="表格 22">
            <a:extLst>
              <a:ext uri="{FF2B5EF4-FFF2-40B4-BE49-F238E27FC236}">
                <a16:creationId xmlns:a16="http://schemas.microsoft.com/office/drawing/2014/main" id="{31998255-E1C6-FA09-3571-62BAED926B95}"/>
              </a:ext>
            </a:extLst>
          </p:cNvPr>
          <p:cNvGraphicFramePr>
            <a:graphicFrameLocks noGrp="1"/>
          </p:cNvGraphicFramePr>
          <p:nvPr>
            <p:extLst>
              <p:ext uri="{D42A27DB-BD31-4B8C-83A1-F6EECF244321}">
                <p14:modId xmlns:p14="http://schemas.microsoft.com/office/powerpoint/2010/main" val="97059525"/>
              </p:ext>
            </p:extLst>
          </p:nvPr>
        </p:nvGraphicFramePr>
        <p:xfrm>
          <a:off x="633196" y="3815922"/>
          <a:ext cx="5102764" cy="1632219"/>
        </p:xfrm>
        <a:graphic>
          <a:graphicData uri="http://schemas.openxmlformats.org/drawingml/2006/table">
            <a:tbl>
              <a:tblPr firstRow="1" firstCol="1" bandRow="1"/>
              <a:tblGrid>
                <a:gridCol w="1286829">
                  <a:extLst>
                    <a:ext uri="{9D8B030D-6E8A-4147-A177-3AD203B41FA5}">
                      <a16:colId xmlns:a16="http://schemas.microsoft.com/office/drawing/2014/main" val="3997327333"/>
                    </a:ext>
                  </a:extLst>
                </a:gridCol>
                <a:gridCol w="1257870">
                  <a:extLst>
                    <a:ext uri="{9D8B030D-6E8A-4147-A177-3AD203B41FA5}">
                      <a16:colId xmlns:a16="http://schemas.microsoft.com/office/drawing/2014/main" val="2925626912"/>
                    </a:ext>
                  </a:extLst>
                </a:gridCol>
                <a:gridCol w="762593">
                  <a:extLst>
                    <a:ext uri="{9D8B030D-6E8A-4147-A177-3AD203B41FA5}">
                      <a16:colId xmlns:a16="http://schemas.microsoft.com/office/drawing/2014/main" val="693876087"/>
                    </a:ext>
                  </a:extLst>
                </a:gridCol>
                <a:gridCol w="788583">
                  <a:extLst>
                    <a:ext uri="{9D8B030D-6E8A-4147-A177-3AD203B41FA5}">
                      <a16:colId xmlns:a16="http://schemas.microsoft.com/office/drawing/2014/main" val="1152103929"/>
                    </a:ext>
                  </a:extLst>
                </a:gridCol>
                <a:gridCol w="1006889">
                  <a:extLst>
                    <a:ext uri="{9D8B030D-6E8A-4147-A177-3AD203B41FA5}">
                      <a16:colId xmlns:a16="http://schemas.microsoft.com/office/drawing/2014/main" val="2308578166"/>
                    </a:ext>
                  </a:extLst>
                </a:gridCol>
              </a:tblGrid>
              <a:tr h="544073">
                <a:tc>
                  <a:txBody>
                    <a:bodyPr/>
                    <a:lstStyle/>
                    <a:p>
                      <a:pPr algn="ctr">
                        <a:tabLst>
                          <a:tab pos="228600" algn="l"/>
                        </a:tabLst>
                      </a:pPr>
                      <a:r>
                        <a:rPr lang="zh-CN" sz="1400" b="1" kern="100" dirty="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风门线性</a:t>
                      </a:r>
                      <a:endParaRPr lang="zh-CN" sz="1400" kern="100" dirty="0">
                        <a:effectLst/>
                        <a:latin typeface="微软雅黑" panose="020B0503020204020204" pitchFamily="34" charset="-122"/>
                        <a:ea typeface="微软雅黑" panose="020B0503020204020204" pitchFamily="34" charset="-122"/>
                      </a:endParaRPr>
                    </a:p>
                    <a:p>
                      <a:pPr algn="ctr">
                        <a:tabLst>
                          <a:tab pos="228600" algn="l"/>
                        </a:tabLst>
                      </a:pPr>
                      <a:r>
                        <a:rPr lang="zh-CN" sz="1400" b="1" kern="100" dirty="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调整情况</a:t>
                      </a:r>
                      <a:endParaRPr lang="zh-CN" sz="1400" kern="100" dirty="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tabLst>
                          <a:tab pos="228600" algn="l"/>
                        </a:tabLst>
                      </a:pPr>
                      <a:r>
                        <a:rPr lang="zh-CN" sz="1400" b="1" kern="100" dirty="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风门</a:t>
                      </a:r>
                      <a:r>
                        <a:rPr lang="zh-CN" altLang="en-US" sz="1400" b="1" kern="100" dirty="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开度</a:t>
                      </a:r>
                      <a:endParaRPr lang="zh-CN" sz="1400" kern="100" dirty="0">
                        <a:effectLst/>
                        <a:latin typeface="微软雅黑" panose="020B0503020204020204" pitchFamily="34" charset="-122"/>
                        <a:ea typeface="微软雅黑" panose="020B0503020204020204" pitchFamily="34" charset="-122"/>
                      </a:endParaRPr>
                    </a:p>
                    <a:p>
                      <a:pPr algn="ctr">
                        <a:tabLst>
                          <a:tab pos="228600" algn="l"/>
                        </a:tabLst>
                      </a:pPr>
                      <a:r>
                        <a:rPr lang="zh-CN" sz="1400" b="1" kern="100" dirty="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不当次数</a:t>
                      </a:r>
                      <a:endParaRPr lang="zh-CN" sz="1400" kern="100" dirty="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tabLst>
                          <a:tab pos="228600" algn="l"/>
                        </a:tabLst>
                      </a:pP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占比率</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tabLst>
                          <a:tab pos="228600" algn="l"/>
                        </a:tabLst>
                      </a:pP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差值</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tabLst>
                          <a:tab pos="228600" algn="l"/>
                        </a:tabLst>
                      </a:pP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对症结影响程度</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extLst>
                  <a:ext uri="{0D108BD9-81ED-4DB2-BD59-A6C34878D82A}">
                    <a16:rowId xmlns:a16="http://schemas.microsoft.com/office/drawing/2014/main" val="613168902"/>
                  </a:ext>
                </a:extLst>
              </a:tr>
              <a:tr h="544073">
                <a:tc>
                  <a:txBody>
                    <a:bodyPr/>
                    <a:lstStyle/>
                    <a:p>
                      <a:pPr algn="ctr">
                        <a:tabLst>
                          <a:tab pos="228600" algn="l"/>
                        </a:tabLst>
                      </a:pP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调整前</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tabLst>
                          <a:tab pos="228600" algn="l"/>
                        </a:tabLst>
                      </a:pP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13</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tabLst>
                          <a:tab pos="228600" algn="l"/>
                        </a:tabLst>
                      </a:pP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86.7%</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rowSpan="2">
                  <a:txBody>
                    <a:bodyPr/>
                    <a:lstStyle/>
                    <a:p>
                      <a:pPr algn="ctr">
                        <a:tabLst>
                          <a:tab pos="228600" algn="l"/>
                        </a:tabLst>
                      </a:pPr>
                      <a:r>
                        <a:rPr lang="en-US" sz="1400" b="1" kern="100">
                          <a:solidFill>
                            <a:srgbClr val="FF0000"/>
                          </a:solidFill>
                          <a:effectLst/>
                          <a:latin typeface="微软雅黑" panose="020B0503020204020204" pitchFamily="34" charset="-122"/>
                          <a:ea typeface="微软雅黑" panose="020B0503020204020204" pitchFamily="34" charset="-122"/>
                          <a:cs typeface="宋体" panose="02010600030101010101" pitchFamily="2" charset="-122"/>
                        </a:rPr>
                        <a:t>73.4%</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66FFFF"/>
                    </a:solidFill>
                  </a:tcPr>
                </a:tc>
                <a:tc rowSpan="2">
                  <a:txBody>
                    <a:bodyPr/>
                    <a:lstStyle/>
                    <a:p>
                      <a:pPr algn="ctr">
                        <a:tabLst>
                          <a:tab pos="228600" algn="l"/>
                        </a:tabLst>
                      </a:pPr>
                      <a:r>
                        <a:rPr lang="zh-CN" sz="2000" b="1" kern="100">
                          <a:solidFill>
                            <a:srgbClr val="FF0000"/>
                          </a:solidFill>
                          <a:effectLst/>
                          <a:latin typeface="微软雅黑" panose="020B0503020204020204" pitchFamily="34" charset="-122"/>
                          <a:ea typeface="微软雅黑" panose="020B0503020204020204" pitchFamily="34" charset="-122"/>
                          <a:cs typeface="宋体" panose="02010600030101010101" pitchFamily="2" charset="-122"/>
                        </a:rPr>
                        <a:t>很大</a:t>
                      </a:r>
                      <a:endParaRPr lang="zh-CN" sz="20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66FFFF"/>
                    </a:solidFill>
                  </a:tcPr>
                </a:tc>
                <a:extLst>
                  <a:ext uri="{0D108BD9-81ED-4DB2-BD59-A6C34878D82A}">
                    <a16:rowId xmlns:a16="http://schemas.microsoft.com/office/drawing/2014/main" val="1153405231"/>
                  </a:ext>
                </a:extLst>
              </a:tr>
              <a:tr h="544073">
                <a:tc>
                  <a:txBody>
                    <a:bodyPr/>
                    <a:lstStyle/>
                    <a:p>
                      <a:pPr algn="ctr">
                        <a:tabLst>
                          <a:tab pos="228600" algn="l"/>
                        </a:tabLst>
                      </a:pP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调整后</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tabLst>
                          <a:tab pos="228600" algn="l"/>
                        </a:tabLst>
                      </a:pP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tabLst>
                          <a:tab pos="228600" algn="l"/>
                        </a:tabLst>
                      </a:pP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13.3%</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1097063643"/>
                  </a:ext>
                </a:extLst>
              </a:tr>
            </a:tbl>
          </a:graphicData>
        </a:graphic>
      </p:graphicFrame>
      <p:graphicFrame>
        <p:nvGraphicFramePr>
          <p:cNvPr id="24" name="图表 23">
            <a:extLst>
              <a:ext uri="{FF2B5EF4-FFF2-40B4-BE49-F238E27FC236}">
                <a16:creationId xmlns:a16="http://schemas.microsoft.com/office/drawing/2014/main" id="{8E0F90FC-3348-27FD-DE34-8C604154B04F}"/>
              </a:ext>
            </a:extLst>
          </p:cNvPr>
          <p:cNvGraphicFramePr/>
          <p:nvPr>
            <p:extLst>
              <p:ext uri="{D42A27DB-BD31-4B8C-83A1-F6EECF244321}">
                <p14:modId xmlns:p14="http://schemas.microsoft.com/office/powerpoint/2010/main" val="210247856"/>
              </p:ext>
            </p:extLst>
          </p:nvPr>
        </p:nvGraphicFramePr>
        <p:xfrm>
          <a:off x="7176120" y="1069039"/>
          <a:ext cx="4320480" cy="3595129"/>
        </p:xfrm>
        <a:graphic>
          <a:graphicData uri="http://schemas.openxmlformats.org/drawingml/2006/chart">
            <c:chart xmlns:c="http://schemas.openxmlformats.org/drawingml/2006/chart" xmlns:r="http://schemas.openxmlformats.org/officeDocument/2006/relationships" r:id="rId3"/>
          </a:graphicData>
        </a:graphic>
      </p:graphicFrame>
      <p:sp>
        <p:nvSpPr>
          <p:cNvPr id="25" name="云形 24">
            <a:extLst>
              <a:ext uri="{FF2B5EF4-FFF2-40B4-BE49-F238E27FC236}">
                <a16:creationId xmlns:a16="http://schemas.microsoft.com/office/drawing/2014/main" id="{F3520913-C208-CDD8-DB02-7BEAA6321668}"/>
              </a:ext>
            </a:extLst>
          </p:cNvPr>
          <p:cNvSpPr/>
          <p:nvPr/>
        </p:nvSpPr>
        <p:spPr>
          <a:xfrm>
            <a:off x="2447746" y="4818141"/>
            <a:ext cx="3220800" cy="2331880"/>
          </a:xfrm>
          <a:prstGeom prst="cloud">
            <a:avLst/>
          </a:prstGeom>
          <a:solidFill>
            <a:srgbClr val="FF0000"/>
          </a:solidFill>
          <a:ln w="76200" cap="flat" cmpd="sng" algn="ctr">
            <a:noFill/>
            <a:prstDash val="solid"/>
            <a:miter lim="800000"/>
          </a:ln>
        </p:spPr>
        <p:txBody>
          <a:bodyPr rtlCol="0" anchor="ct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marL="0" marR="0" indent="0" algn="ctr" defTabSz="914400" eaLnBrk="1" fontAlgn="auto" latinLnBrk="0" hangingPunct="1">
              <a:lnSpc>
                <a:spcPct val="100000"/>
              </a:lnSpc>
              <a:spcBef>
                <a:spcPts val="0"/>
              </a:spcBef>
              <a:spcAft>
                <a:spcPts val="0"/>
              </a:spcAft>
              <a:buClrTx/>
              <a:buSzTx/>
              <a:buFontTx/>
              <a:buNone/>
            </a:pPr>
            <a:r>
              <a:rPr lang="zh-CN" altLang="en-US" sz="4800" kern="0">
                <a:solidFill>
                  <a:prstClr val="white"/>
                </a:solidFill>
                <a:latin typeface="Arial" panose="020B0604020202020204"/>
                <a:ea typeface="微软雅黑" panose="020B0503020204020204" charset="-122"/>
              </a:rPr>
              <a:t>要</a:t>
            </a:r>
            <a:r>
              <a:rPr lang="zh-CN" altLang="en-US" sz="4800" kern="0" dirty="0">
                <a:solidFill>
                  <a:prstClr val="white"/>
                </a:solidFill>
                <a:latin typeface="Arial" panose="020B0604020202020204"/>
                <a:ea typeface="微软雅黑" panose="020B0503020204020204" charset="-122"/>
              </a:rPr>
              <a:t>因</a:t>
            </a:r>
            <a:endParaRPr kumimoji="0" lang="zh-CN" altLang="en-US" sz="4800" b="0" i="0" u="none" strike="noStrike" kern="0" cap="none" spc="0" normalizeH="0" baseline="0" noProof="0" dirty="0">
              <a:ln>
                <a:noFill/>
              </a:ln>
              <a:solidFill>
                <a:prstClr val="white"/>
              </a:solidFill>
              <a:effectLst/>
              <a:uLnTx/>
              <a:uFillTx/>
              <a:latin typeface="Arial" panose="020B0604020202020204"/>
              <a:ea typeface="微软雅黑" panose="020B0503020204020204" charset="-122"/>
            </a:endParaRPr>
          </a:p>
        </p:txBody>
      </p:sp>
      <p:pic>
        <p:nvPicPr>
          <p:cNvPr id="7" name="图片 6">
            <a:extLst>
              <a:ext uri="{FF2B5EF4-FFF2-40B4-BE49-F238E27FC236}">
                <a16:creationId xmlns:a16="http://schemas.microsoft.com/office/drawing/2014/main" id="{F7040405-C036-D7DE-212D-0B790E11B78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68494" y="1069040"/>
            <a:ext cx="1196001" cy="1728000"/>
          </a:xfrm>
          <a:prstGeom prst="rect">
            <a:avLst/>
          </a:prstGeom>
        </p:spPr>
      </p:pic>
      <p:pic>
        <p:nvPicPr>
          <p:cNvPr id="9" name="图片 8">
            <a:extLst>
              <a:ext uri="{FF2B5EF4-FFF2-40B4-BE49-F238E27FC236}">
                <a16:creationId xmlns:a16="http://schemas.microsoft.com/office/drawing/2014/main" id="{E49B1D47-B011-367E-7BBE-AD41205295F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078854" y="1052736"/>
            <a:ext cx="1184250" cy="1728000"/>
          </a:xfrm>
          <a:prstGeom prst="rect">
            <a:avLst/>
          </a:prstGeom>
        </p:spPr>
      </p:pic>
      <p:pic>
        <p:nvPicPr>
          <p:cNvPr id="3" name="图片 2">
            <a:extLst>
              <a:ext uri="{FF2B5EF4-FFF2-40B4-BE49-F238E27FC236}">
                <a16:creationId xmlns:a16="http://schemas.microsoft.com/office/drawing/2014/main" id="{8501A48F-2A76-D4F6-9555-E3023462B22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612835" y="1052736"/>
            <a:ext cx="1203245" cy="1728000"/>
          </a:xfrm>
          <a:prstGeom prst="rect">
            <a:avLst/>
          </a:prstGeom>
        </p:spPr>
      </p:pic>
      <p:pic>
        <p:nvPicPr>
          <p:cNvPr id="4" name="图片 3">
            <a:extLst>
              <a:ext uri="{FF2B5EF4-FFF2-40B4-BE49-F238E27FC236}">
                <a16:creationId xmlns:a16="http://schemas.microsoft.com/office/drawing/2014/main" id="{F6B354C7-1333-C2BE-F958-27DBB020814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311230" y="1052736"/>
            <a:ext cx="1208706" cy="1728000"/>
          </a:xfrm>
          <a:prstGeom prst="rect">
            <a:avLst/>
          </a:prstGeom>
        </p:spPr>
      </p:pic>
      <p:pic>
        <p:nvPicPr>
          <p:cNvPr id="12" name="图片 11">
            <a:extLst>
              <a:ext uri="{FF2B5EF4-FFF2-40B4-BE49-F238E27FC236}">
                <a16:creationId xmlns:a16="http://schemas.microsoft.com/office/drawing/2014/main" id="{332C3C6F-5FA4-B02A-DD3B-90B5698BE86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826797" y="1069040"/>
            <a:ext cx="1187602" cy="1728000"/>
          </a:xfrm>
          <a:prstGeom prst="rect">
            <a:avLst/>
          </a:prstGeom>
        </p:spPr>
      </p:pic>
      <p:sp>
        <p:nvSpPr>
          <p:cNvPr id="19" name="文本框 9">
            <a:extLst>
              <a:ext uri="{FF2B5EF4-FFF2-40B4-BE49-F238E27FC236}">
                <a16:creationId xmlns:a16="http://schemas.microsoft.com/office/drawing/2014/main" id="{D944ADC8-F8C7-3761-CB0C-DBBD0267C4EB}"/>
              </a:ext>
            </a:extLst>
          </p:cNvPr>
          <p:cNvSpPr txBox="1"/>
          <p:nvPr/>
        </p:nvSpPr>
        <p:spPr>
          <a:xfrm>
            <a:off x="1232024" y="2849671"/>
            <a:ext cx="5080000" cy="276999"/>
          </a:xfrm>
          <a:prstGeom prst="rect">
            <a:avLst/>
          </a:prstGeom>
          <a:noFill/>
          <a:ln w="9525">
            <a:noFill/>
          </a:ln>
        </p:spPr>
        <p:txBody>
          <a:bodyPr>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dirty="0">
                <a:latin typeface="微软雅黑" panose="020B0503020204020204" charset="-122"/>
                <a:ea typeface="微软雅黑" panose="020B0503020204020204" charset="-122"/>
              </a:rPr>
              <a:t>图</a:t>
            </a:r>
            <a:r>
              <a:rPr lang="en-US" altLang="zh-CN" sz="1200" b="0" dirty="0">
                <a:latin typeface="微软雅黑" panose="020B0503020204020204" charset="-122"/>
                <a:ea typeface="微软雅黑" panose="020B0503020204020204" charset="-122"/>
              </a:rPr>
              <a:t>7-14</a:t>
            </a:r>
            <a:r>
              <a:rPr lang="zh-CN" altLang="en-US" sz="1200" b="0" dirty="0">
                <a:latin typeface="微软雅黑" panose="020B0503020204020204" charset="-122"/>
                <a:ea typeface="微软雅黑" panose="020B0503020204020204" charset="-122"/>
              </a:rPr>
              <a:t>风门指令与反馈的跟踪线性调整前、后风门</a:t>
            </a:r>
            <a:r>
              <a:rPr lang="zh-CN" altLang="en-US" sz="1200" dirty="0">
                <a:latin typeface="微软雅黑" panose="020B0503020204020204" charset="-122"/>
                <a:ea typeface="微软雅黑" panose="020B0503020204020204" charset="-122"/>
              </a:rPr>
              <a:t>开度</a:t>
            </a:r>
            <a:r>
              <a:rPr lang="zh-CN" altLang="en-US" sz="1200" b="0" dirty="0">
                <a:latin typeface="微软雅黑" panose="020B0503020204020204" charset="-122"/>
                <a:ea typeface="微软雅黑" panose="020B0503020204020204" charset="-122"/>
              </a:rPr>
              <a:t>不当次数调查表</a:t>
            </a:r>
          </a:p>
        </p:txBody>
      </p:sp>
    </p:spTree>
    <p:extLst>
      <p:ext uri="{BB962C8B-B14F-4D97-AF65-F5344CB8AC3E}">
        <p14:creationId xmlns:p14="http://schemas.microsoft.com/office/powerpoint/2010/main" val="27882852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58C0C-74E8-63C5-0C9A-94D58AE23F31}"/>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7A958335-5747-23D9-A535-83C7B2D40FBD}"/>
              </a:ext>
            </a:extLst>
          </p:cNvPr>
          <p:cNvSpPr txBox="1"/>
          <p:nvPr/>
        </p:nvSpPr>
        <p:spPr>
          <a:xfrm>
            <a:off x="2639616" y="335062"/>
            <a:ext cx="6807200" cy="501650"/>
          </a:xfrm>
          <a:prstGeom prst="rect">
            <a:avLst/>
          </a:prstGeom>
          <a:noFill/>
        </p:spPr>
        <p:txBody>
          <a:bodyPr wrap="square" rtlCol="0">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defTabSz="914400" fontAlgn="auto"/>
            <a:r>
              <a:rPr lang="en-US" altLang="zh-CN" sz="2665" b="1" noProof="1">
                <a:solidFill>
                  <a:srgbClr val="0070C0"/>
                </a:solidFill>
                <a:latin typeface="微软雅黑" panose="020B0503020204020204" charset="-122"/>
                <a:ea typeface="微软雅黑" panose="020B0503020204020204" charset="-122"/>
              </a:rPr>
              <a:t>07</a:t>
            </a:r>
            <a:r>
              <a:rPr lang="zh-CN" altLang="en-US" sz="2665" b="1" noProof="1">
                <a:solidFill>
                  <a:srgbClr val="0070C0"/>
                </a:solidFill>
                <a:latin typeface="微软雅黑" panose="020B0503020204020204" charset="-122"/>
                <a:ea typeface="微软雅黑" panose="020B0503020204020204" charset="-122"/>
              </a:rPr>
              <a:t>确定主要原因</a:t>
            </a:r>
            <a:endParaRPr lang="en-US" altLang="zh-CN" sz="2665" b="1" noProof="1">
              <a:solidFill>
                <a:srgbClr val="0070C0"/>
              </a:solidFill>
              <a:latin typeface="微软雅黑" panose="020B0503020204020204" charset="-122"/>
              <a:ea typeface="微软雅黑" panose="020B0503020204020204" charset="-122"/>
            </a:endParaRPr>
          </a:p>
        </p:txBody>
      </p:sp>
      <p:sp>
        <p:nvSpPr>
          <p:cNvPr id="3" name="文本框 7">
            <a:extLst>
              <a:ext uri="{FF2B5EF4-FFF2-40B4-BE49-F238E27FC236}">
                <a16:creationId xmlns:a16="http://schemas.microsoft.com/office/drawing/2014/main" id="{A565919B-178D-77C4-6D59-9EE6138511A3}"/>
              </a:ext>
            </a:extLst>
          </p:cNvPr>
          <p:cNvSpPr txBox="1"/>
          <p:nvPr/>
        </p:nvSpPr>
        <p:spPr>
          <a:xfrm>
            <a:off x="747712" y="2932300"/>
            <a:ext cx="3548088" cy="3016980"/>
          </a:xfrm>
          <a:prstGeom prst="rect">
            <a:avLst/>
          </a:prstGeom>
          <a:solidFill>
            <a:srgbClr val="FFFF99"/>
          </a:solidFill>
          <a:ln/>
        </p:spPr>
        <p:style>
          <a:lnRef idx="2">
            <a:schemeClr val="accent1"/>
          </a:lnRef>
          <a:fillRef idx="1">
            <a:schemeClr val="lt1"/>
          </a:fillRef>
          <a:effectRef idx="0">
            <a:schemeClr val="accent1"/>
          </a:effectRef>
          <a:fontRef idx="minor">
            <a:schemeClr val="dk1"/>
          </a:fontRef>
        </p:style>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304800" algn="just">
              <a:lnSpc>
                <a:spcPts val="2300"/>
              </a:lnSpc>
            </a:pPr>
            <a:r>
              <a:rPr lang="en-US" altLang="zh-CN" sz="1600" b="1" dirty="0">
                <a:latin typeface="微软雅黑" panose="020B0503020204020204" charset="-122"/>
                <a:ea typeface="微软雅黑" panose="020B0503020204020204" charset="-122"/>
              </a:rPr>
              <a:t>    </a:t>
            </a:r>
            <a:r>
              <a:rPr lang="zh-CN" sz="1600" b="1" dirty="0">
                <a:latin typeface="微软雅黑" panose="020B0503020204020204" charset="-122"/>
                <a:ea typeface="微软雅黑" panose="020B0503020204020204" charset="-122"/>
              </a:rPr>
              <a:t>确认过程：</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小组成员马奔于</a:t>
            </a: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2023</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年</a:t>
            </a: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06</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月</a:t>
            </a: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12</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日～</a:t>
            </a: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06</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月</a:t>
            </a: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16</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日的</a:t>
            </a: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5</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天时间内带领成员李国良、郭浩、付豪、邱枫，对风门挡板角度调整情况进行了检查，发现部分风门全开位置和全关位置对应的实际挡板角度位置有偏差，需要进行调整，由安装人员按照要求进行调整，并由小组成员进行验收确认，然后调查风门挡板角度调整前和调整后的二次风门</a:t>
            </a:r>
            <a:r>
              <a:rPr lang="zh-CN" altLang="en-US" sz="1600" kern="100" dirty="0">
                <a:latin typeface="微软雅黑" panose="020B0503020204020204" pitchFamily="34" charset="-122"/>
                <a:ea typeface="微软雅黑" panose="020B0503020204020204" pitchFamily="34" charset="-122"/>
                <a:cs typeface="宋体" panose="02010600030101010101" pitchFamily="2" charset="-122"/>
              </a:rPr>
              <a:t>开度</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不当次数</a:t>
            </a:r>
            <a:r>
              <a:rPr lang="zh-CN"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a:t>
            </a:r>
            <a:endParaRPr lang="zh-CN" altLang="zh-CN" sz="1600" kern="100" dirty="0">
              <a:effectLst/>
              <a:latin typeface="微软雅黑" panose="020B0503020204020204" pitchFamily="34" charset="-122"/>
              <a:ea typeface="微软雅黑" panose="020B0503020204020204" pitchFamily="34" charset="-122"/>
            </a:endParaRPr>
          </a:p>
        </p:txBody>
      </p:sp>
      <p:graphicFrame>
        <p:nvGraphicFramePr>
          <p:cNvPr id="4" name="表格 3">
            <a:extLst>
              <a:ext uri="{FF2B5EF4-FFF2-40B4-BE49-F238E27FC236}">
                <a16:creationId xmlns:a16="http://schemas.microsoft.com/office/drawing/2014/main" id="{2BD4B15D-7422-B441-4931-CECD5F9A0113}"/>
              </a:ext>
            </a:extLst>
          </p:cNvPr>
          <p:cNvGraphicFramePr>
            <a:graphicFrameLocks noGrp="1"/>
          </p:cNvGraphicFramePr>
          <p:nvPr>
            <p:extLst>
              <p:ext uri="{D42A27DB-BD31-4B8C-83A1-F6EECF244321}">
                <p14:modId xmlns:p14="http://schemas.microsoft.com/office/powerpoint/2010/main" val="2038184054"/>
              </p:ext>
            </p:extLst>
          </p:nvPr>
        </p:nvGraphicFramePr>
        <p:xfrm>
          <a:off x="963736" y="1277019"/>
          <a:ext cx="10202621" cy="1154902"/>
        </p:xfrm>
        <a:graphic>
          <a:graphicData uri="http://schemas.openxmlformats.org/drawingml/2006/table">
            <a:tbl>
              <a:tblPr firstRow="1" firstCol="1" bandRow="1"/>
              <a:tblGrid>
                <a:gridCol w="1398257">
                  <a:extLst>
                    <a:ext uri="{9D8B030D-6E8A-4147-A177-3AD203B41FA5}">
                      <a16:colId xmlns:a16="http://schemas.microsoft.com/office/drawing/2014/main" val="1755791662"/>
                    </a:ext>
                  </a:extLst>
                </a:gridCol>
                <a:gridCol w="5934873">
                  <a:extLst>
                    <a:ext uri="{9D8B030D-6E8A-4147-A177-3AD203B41FA5}">
                      <a16:colId xmlns:a16="http://schemas.microsoft.com/office/drawing/2014/main" val="2706635973"/>
                    </a:ext>
                  </a:extLst>
                </a:gridCol>
                <a:gridCol w="1218920">
                  <a:extLst>
                    <a:ext uri="{9D8B030D-6E8A-4147-A177-3AD203B41FA5}">
                      <a16:colId xmlns:a16="http://schemas.microsoft.com/office/drawing/2014/main" val="2223153210"/>
                    </a:ext>
                  </a:extLst>
                </a:gridCol>
                <a:gridCol w="1650571">
                  <a:extLst>
                    <a:ext uri="{9D8B030D-6E8A-4147-A177-3AD203B41FA5}">
                      <a16:colId xmlns:a16="http://schemas.microsoft.com/office/drawing/2014/main" val="3368744350"/>
                    </a:ext>
                  </a:extLst>
                </a:gridCol>
              </a:tblGrid>
              <a:tr h="329972">
                <a:tc>
                  <a:txBody>
                    <a:bodyPr/>
                    <a:lstStyle/>
                    <a:p>
                      <a:pPr algn="ct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末端原因</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gridSpan="3">
                  <a:txBody>
                    <a:bodyPr/>
                    <a:lstStyle/>
                    <a:p>
                      <a:pPr algn="ctr"/>
                      <a:r>
                        <a:rPr lang="zh-CN" altLang="en-US"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风门挡板角度调整有偏差</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484970145"/>
                  </a:ext>
                </a:extLst>
              </a:tr>
              <a:tr h="329972">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判定方式</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zh-CN" alt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调查分析、试验</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确认人</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zh-CN" alt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马奔</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extLst>
                  <a:ext uri="{0D108BD9-81ED-4DB2-BD59-A6C34878D82A}">
                    <a16:rowId xmlns:a16="http://schemas.microsoft.com/office/drawing/2014/main" val="2325097049"/>
                  </a:ext>
                </a:extLst>
              </a:tr>
              <a:tr h="494958">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确认内容</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zh-CN" alt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风门挡板角度调整有偏差</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对症结影响程度</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确认时间</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2023</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年</a:t>
                      </a: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06</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月</a:t>
                      </a: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17</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日</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extLst>
                  <a:ext uri="{0D108BD9-81ED-4DB2-BD59-A6C34878D82A}">
                    <a16:rowId xmlns:a16="http://schemas.microsoft.com/office/drawing/2014/main" val="2820540801"/>
                  </a:ext>
                </a:extLst>
              </a:tr>
            </a:tbl>
          </a:graphicData>
        </a:graphic>
      </p:graphicFrame>
      <p:sp>
        <p:nvSpPr>
          <p:cNvPr id="5" name="文本框 2">
            <a:extLst>
              <a:ext uri="{FF2B5EF4-FFF2-40B4-BE49-F238E27FC236}">
                <a16:creationId xmlns:a16="http://schemas.microsoft.com/office/drawing/2014/main" id="{BEA6DDC8-DAEC-5E09-5C7D-420DC5AC67E8}"/>
              </a:ext>
            </a:extLst>
          </p:cNvPr>
          <p:cNvSpPr txBox="1"/>
          <p:nvPr/>
        </p:nvSpPr>
        <p:spPr>
          <a:xfrm>
            <a:off x="3863750" y="1000019"/>
            <a:ext cx="4752531"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a:latin typeface="微软雅黑" panose="020B0503020204020204" charset="-122"/>
                <a:ea typeface="微软雅黑" panose="020B0503020204020204" charset="-122"/>
              </a:rPr>
              <a:t>表</a:t>
            </a:r>
            <a:r>
              <a:rPr lang="en-US" altLang="zh-CN" sz="1200">
                <a:latin typeface="微软雅黑" panose="020B0503020204020204" charset="-122"/>
                <a:ea typeface="微软雅黑" panose="020B0503020204020204" charset="-122"/>
              </a:rPr>
              <a:t>7-9  </a:t>
            </a:r>
            <a:r>
              <a:rPr lang="zh-CN" altLang="en-US" sz="1200">
                <a:latin typeface="微软雅黑" panose="020B0503020204020204" charset="-122"/>
                <a:ea typeface="微软雅黑" panose="020B0503020204020204" charset="-122"/>
              </a:rPr>
              <a:t>末端原因确认表</a:t>
            </a:r>
            <a:endParaRPr lang="zh-CN" altLang="en-US" sz="1200" dirty="0">
              <a:latin typeface="微软雅黑" panose="020B0503020204020204" charset="-122"/>
              <a:ea typeface="微软雅黑" panose="020B0503020204020204" charset="-122"/>
            </a:endParaRPr>
          </a:p>
        </p:txBody>
      </p:sp>
      <p:sp>
        <p:nvSpPr>
          <p:cNvPr id="6" name="文本框 1">
            <a:extLst>
              <a:ext uri="{FF2B5EF4-FFF2-40B4-BE49-F238E27FC236}">
                <a16:creationId xmlns:a16="http://schemas.microsoft.com/office/drawing/2014/main" id="{75C17117-2F84-B417-907E-FA8F32F806A8}"/>
              </a:ext>
            </a:extLst>
          </p:cNvPr>
          <p:cNvSpPr txBox="1"/>
          <p:nvPr/>
        </p:nvSpPr>
        <p:spPr>
          <a:xfrm>
            <a:off x="981982" y="908720"/>
            <a:ext cx="1297594" cy="368300"/>
          </a:xfrm>
          <a:prstGeom prst="rect">
            <a:avLst/>
          </a:prstGeom>
          <a:solidFill>
            <a:srgbClr val="00FF00"/>
          </a:solid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r>
              <a:rPr lang="zh-CN" sz="1800" b="1" dirty="0">
                <a:solidFill>
                  <a:srgbClr val="000000"/>
                </a:solidFill>
                <a:latin typeface="Adobe 楷体 Std R" panose="02020400000000000000" pitchFamily="18" charset="-122"/>
                <a:ea typeface="Adobe 楷体 Std R" panose="02020400000000000000" pitchFamily="18" charset="-122"/>
              </a:rPr>
              <a:t>要</a:t>
            </a:r>
            <a:r>
              <a:rPr lang="zh-CN" sz="1800" b="1">
                <a:solidFill>
                  <a:srgbClr val="000000"/>
                </a:solidFill>
                <a:latin typeface="Adobe 楷体 Std R" panose="02020400000000000000" pitchFamily="18" charset="-122"/>
                <a:ea typeface="Adobe 楷体 Std R" panose="02020400000000000000" pitchFamily="18" charset="-122"/>
              </a:rPr>
              <a:t>因确认</a:t>
            </a:r>
            <a:r>
              <a:rPr lang="en-US" sz="1800" b="1">
                <a:solidFill>
                  <a:srgbClr val="000000"/>
                </a:solidFill>
                <a:latin typeface="Adobe 楷体 Std R" panose="02020400000000000000" pitchFamily="18" charset="-122"/>
                <a:ea typeface="Adobe 楷体 Std R" panose="02020400000000000000" pitchFamily="18" charset="-122"/>
              </a:rPr>
              <a:t>4</a:t>
            </a:r>
            <a:endParaRPr lang="en-US" altLang="en-US" sz="1800" b="1" dirty="0">
              <a:solidFill>
                <a:srgbClr val="000000"/>
              </a:solidFill>
              <a:latin typeface="Adobe 楷体 Std R" panose="02020400000000000000" pitchFamily="18" charset="-122"/>
              <a:ea typeface="Adobe 楷体 Std R" panose="02020400000000000000" pitchFamily="18" charset="-122"/>
            </a:endParaRPr>
          </a:p>
        </p:txBody>
      </p:sp>
      <p:sp>
        <p:nvSpPr>
          <p:cNvPr id="7" name="文本框 6">
            <a:extLst>
              <a:ext uri="{FF2B5EF4-FFF2-40B4-BE49-F238E27FC236}">
                <a16:creationId xmlns:a16="http://schemas.microsoft.com/office/drawing/2014/main" id="{6F79C4E9-48DF-0EAA-4370-38B447532069}"/>
              </a:ext>
            </a:extLst>
          </p:cNvPr>
          <p:cNvSpPr txBox="1"/>
          <p:nvPr/>
        </p:nvSpPr>
        <p:spPr>
          <a:xfrm>
            <a:off x="2495600" y="2448651"/>
            <a:ext cx="7689850"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latin typeface="微软雅黑" panose="020B0503020204020204" charset="-122"/>
                <a:ea typeface="微软雅黑" panose="020B0503020204020204" charset="-122"/>
              </a:rPr>
              <a:t>制表：马奔                   时间：</a:t>
            </a:r>
            <a:r>
              <a:rPr lang="en-US" altLang="zh-CN" sz="1200" b="0">
                <a:latin typeface="微软雅黑" panose="020B0503020204020204" charset="-122"/>
                <a:ea typeface="微软雅黑" panose="020B0503020204020204" charset="-122"/>
              </a:rPr>
              <a:t>2023</a:t>
            </a:r>
            <a:r>
              <a:rPr lang="zh-CN" altLang="en-US" sz="1200" b="0">
                <a:latin typeface="微软雅黑" panose="020B0503020204020204" charset="-122"/>
                <a:ea typeface="微软雅黑" panose="020B0503020204020204" charset="-122"/>
              </a:rPr>
              <a:t>年</a:t>
            </a:r>
            <a:r>
              <a:rPr lang="en-US" altLang="zh-CN" sz="1200" b="0">
                <a:latin typeface="微软雅黑" panose="020B0503020204020204" charset="-122"/>
                <a:ea typeface="微软雅黑" panose="020B0503020204020204" charset="-122"/>
              </a:rPr>
              <a:t>06</a:t>
            </a:r>
            <a:r>
              <a:rPr lang="zh-CN" altLang="en-US" sz="1200" b="0">
                <a:latin typeface="微软雅黑" panose="020B0503020204020204" charset="-122"/>
                <a:ea typeface="微软雅黑" panose="020B0503020204020204" charset="-122"/>
              </a:rPr>
              <a:t>月</a:t>
            </a:r>
            <a:r>
              <a:rPr lang="en-US" altLang="zh-CN" sz="1200" b="0">
                <a:latin typeface="微软雅黑" panose="020B0503020204020204" charset="-122"/>
                <a:ea typeface="微软雅黑" panose="020B0503020204020204" charset="-122"/>
              </a:rPr>
              <a:t>17</a:t>
            </a:r>
            <a:r>
              <a:rPr lang="zh-CN" altLang="en-US" sz="1200" b="0">
                <a:latin typeface="微软雅黑" panose="020B0503020204020204" charset="-122"/>
                <a:ea typeface="微软雅黑" panose="020B0503020204020204" charset="-122"/>
              </a:rPr>
              <a:t>日</a:t>
            </a:r>
            <a:endParaRPr lang="zh-CN" altLang="en-US" sz="1200" b="0" dirty="0">
              <a:latin typeface="微软雅黑" panose="020B0503020204020204" charset="-122"/>
              <a:ea typeface="微软雅黑" panose="020B0503020204020204" charset="-122"/>
            </a:endParaRPr>
          </a:p>
        </p:txBody>
      </p:sp>
      <p:sp>
        <p:nvSpPr>
          <p:cNvPr id="16" name="文本框 9">
            <a:extLst>
              <a:ext uri="{FF2B5EF4-FFF2-40B4-BE49-F238E27FC236}">
                <a16:creationId xmlns:a16="http://schemas.microsoft.com/office/drawing/2014/main" id="{6530FF52-9ABA-0EB4-3FC8-067F3B61A914}"/>
              </a:ext>
            </a:extLst>
          </p:cNvPr>
          <p:cNvSpPr txBox="1"/>
          <p:nvPr/>
        </p:nvSpPr>
        <p:spPr>
          <a:xfrm>
            <a:off x="3215680" y="6176337"/>
            <a:ext cx="5080000" cy="276999"/>
          </a:xfrm>
          <a:prstGeom prst="rect">
            <a:avLst/>
          </a:prstGeom>
          <a:noFill/>
          <a:ln w="9525">
            <a:noFill/>
          </a:ln>
        </p:spPr>
        <p:txBody>
          <a:bodyPr>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latin typeface="微软雅黑" panose="020B0503020204020204" charset="-122"/>
                <a:ea typeface="微软雅黑" panose="020B0503020204020204" charset="-122"/>
              </a:rPr>
              <a:t>图</a:t>
            </a:r>
            <a:r>
              <a:rPr lang="en-US" altLang="zh-CN" sz="1200" b="0">
                <a:latin typeface="微软雅黑" panose="020B0503020204020204" charset="-122"/>
                <a:ea typeface="微软雅黑" panose="020B0503020204020204" charset="-122"/>
              </a:rPr>
              <a:t>7-16</a:t>
            </a:r>
            <a:r>
              <a:rPr lang="zh-CN" altLang="en-US" sz="1200" b="0">
                <a:latin typeface="微软雅黑" panose="020B0503020204020204" charset="-122"/>
                <a:ea typeface="微软雅黑" panose="020B0503020204020204" charset="-122"/>
              </a:rPr>
              <a:t>二次风门挡板机构角度调整</a:t>
            </a:r>
            <a:endParaRPr lang="zh-CN" altLang="en-US" sz="1200" b="0" dirty="0">
              <a:latin typeface="微软雅黑" panose="020B0503020204020204" charset="-122"/>
              <a:ea typeface="微软雅黑" panose="020B0503020204020204" charset="-122"/>
            </a:endParaRPr>
          </a:p>
        </p:txBody>
      </p:sp>
      <p:pic>
        <p:nvPicPr>
          <p:cNvPr id="21" name="图片 20">
            <a:extLst>
              <a:ext uri="{FF2B5EF4-FFF2-40B4-BE49-F238E27FC236}">
                <a16:creationId xmlns:a16="http://schemas.microsoft.com/office/drawing/2014/main" id="{E14D97F1-E7F0-9D6A-3870-DCC4B784FAE6}"/>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9000"/>
                    </a14:imgEffect>
                  </a14:imgLayer>
                </a14:imgProps>
              </a:ext>
              <a:ext uri="{28A0092B-C50C-407E-A947-70E740481C1C}">
                <a14:useLocalDpi xmlns:a14="http://schemas.microsoft.com/office/drawing/2010/main" val="0"/>
              </a:ext>
            </a:extLst>
          </a:blip>
          <a:stretch>
            <a:fillRect/>
          </a:stretch>
        </p:blipFill>
        <p:spPr>
          <a:xfrm rot="5400000">
            <a:off x="4371465" y="4746720"/>
            <a:ext cx="1663200" cy="1188000"/>
          </a:xfrm>
          <a:prstGeom prst="rect">
            <a:avLst/>
          </a:prstGeom>
        </p:spPr>
      </p:pic>
      <p:pic>
        <p:nvPicPr>
          <p:cNvPr id="23" name="图片 22">
            <a:extLst>
              <a:ext uri="{FF2B5EF4-FFF2-40B4-BE49-F238E27FC236}">
                <a16:creationId xmlns:a16="http://schemas.microsoft.com/office/drawing/2014/main" id="{2A3EFE5B-B1F0-8A03-0822-6F6B0E296DB8}"/>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1000"/>
                    </a14:imgEffect>
                  </a14:imgLayer>
                </a14:imgProps>
              </a:ext>
              <a:ext uri="{28A0092B-C50C-407E-A947-70E740481C1C}">
                <a14:useLocalDpi xmlns:a14="http://schemas.microsoft.com/office/drawing/2010/main" val="0"/>
              </a:ext>
            </a:extLst>
          </a:blip>
          <a:stretch>
            <a:fillRect/>
          </a:stretch>
        </p:blipFill>
        <p:spPr>
          <a:xfrm rot="5400000">
            <a:off x="5642376" y="4739704"/>
            <a:ext cx="1663200" cy="1188000"/>
          </a:xfrm>
          <a:prstGeom prst="rect">
            <a:avLst/>
          </a:prstGeom>
        </p:spPr>
      </p:pic>
      <p:pic>
        <p:nvPicPr>
          <p:cNvPr id="25" name="图片 24">
            <a:extLst>
              <a:ext uri="{FF2B5EF4-FFF2-40B4-BE49-F238E27FC236}">
                <a16:creationId xmlns:a16="http://schemas.microsoft.com/office/drawing/2014/main" id="{944A9FCA-AAD8-106C-1530-4417F1DE2C1D}"/>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
                    </a14:imgEffect>
                  </a14:imgLayer>
                </a14:imgProps>
              </a:ext>
              <a:ext uri="{28A0092B-C50C-407E-A947-70E740481C1C}">
                <a14:useLocalDpi xmlns:a14="http://schemas.microsoft.com/office/drawing/2010/main" val="0"/>
              </a:ext>
            </a:extLst>
          </a:blip>
          <a:stretch>
            <a:fillRect/>
          </a:stretch>
        </p:blipFill>
        <p:spPr>
          <a:xfrm rot="16200000">
            <a:off x="5642376" y="3018529"/>
            <a:ext cx="1663200" cy="1188000"/>
          </a:xfrm>
          <a:prstGeom prst="rect">
            <a:avLst/>
          </a:prstGeom>
        </p:spPr>
      </p:pic>
      <p:pic>
        <p:nvPicPr>
          <p:cNvPr id="27" name="图片 26">
            <a:extLst>
              <a:ext uri="{FF2B5EF4-FFF2-40B4-BE49-F238E27FC236}">
                <a16:creationId xmlns:a16="http://schemas.microsoft.com/office/drawing/2014/main" id="{727B2AFA-1060-DA92-8D53-9B7ED063085C}"/>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10000"/>
                    </a14:imgEffect>
                  </a14:imgLayer>
                </a14:imgProps>
              </a:ext>
              <a:ext uri="{28A0092B-C50C-407E-A947-70E740481C1C}">
                <a14:useLocalDpi xmlns:a14="http://schemas.microsoft.com/office/drawing/2010/main" val="0"/>
              </a:ext>
            </a:extLst>
          </a:blip>
          <a:stretch>
            <a:fillRect/>
          </a:stretch>
        </p:blipFill>
        <p:spPr>
          <a:xfrm rot="5400000">
            <a:off x="4382216" y="3027806"/>
            <a:ext cx="1663200" cy="1188000"/>
          </a:xfrm>
          <a:prstGeom prst="rect">
            <a:avLst/>
          </a:prstGeom>
        </p:spPr>
      </p:pic>
      <p:pic>
        <p:nvPicPr>
          <p:cNvPr id="8" name="图片 7">
            <a:extLst>
              <a:ext uri="{FF2B5EF4-FFF2-40B4-BE49-F238E27FC236}">
                <a16:creationId xmlns:a16="http://schemas.microsoft.com/office/drawing/2014/main" id="{0E928612-C80A-97CC-F7E2-08DD7C586A03}"/>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8070385" y="2780928"/>
            <a:ext cx="1148255" cy="1656000"/>
          </a:xfrm>
          <a:prstGeom prst="rect">
            <a:avLst/>
          </a:prstGeom>
        </p:spPr>
      </p:pic>
      <p:pic>
        <p:nvPicPr>
          <p:cNvPr id="9" name="图片 8">
            <a:extLst>
              <a:ext uri="{FF2B5EF4-FFF2-40B4-BE49-F238E27FC236}">
                <a16:creationId xmlns:a16="http://schemas.microsoft.com/office/drawing/2014/main" id="{8EA62967-6881-E9BD-9954-CA560A96F698}"/>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9343953" y="2780928"/>
            <a:ext cx="1144535" cy="1656000"/>
          </a:xfrm>
          <a:prstGeom prst="rect">
            <a:avLst/>
          </a:prstGeom>
        </p:spPr>
      </p:pic>
      <p:pic>
        <p:nvPicPr>
          <p:cNvPr id="10" name="图片 9">
            <a:extLst>
              <a:ext uri="{FF2B5EF4-FFF2-40B4-BE49-F238E27FC236}">
                <a16:creationId xmlns:a16="http://schemas.microsoft.com/office/drawing/2014/main" id="{6B12408D-256F-8B6A-F21C-515A89B96A53}"/>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7457564" y="4568494"/>
            <a:ext cx="1166315" cy="1656000"/>
          </a:xfrm>
          <a:prstGeom prst="rect">
            <a:avLst/>
          </a:prstGeom>
        </p:spPr>
      </p:pic>
      <p:sp>
        <p:nvSpPr>
          <p:cNvPr id="11" name="文本框 9">
            <a:extLst>
              <a:ext uri="{FF2B5EF4-FFF2-40B4-BE49-F238E27FC236}">
                <a16:creationId xmlns:a16="http://schemas.microsoft.com/office/drawing/2014/main" id="{BC399809-DBF5-33F7-3725-0205F8707DD2}"/>
              </a:ext>
            </a:extLst>
          </p:cNvPr>
          <p:cNvSpPr txBox="1"/>
          <p:nvPr/>
        </p:nvSpPr>
        <p:spPr>
          <a:xfrm>
            <a:off x="6737487" y="6176337"/>
            <a:ext cx="5080000" cy="276999"/>
          </a:xfrm>
          <a:prstGeom prst="rect">
            <a:avLst/>
          </a:prstGeom>
          <a:noFill/>
          <a:ln w="9525">
            <a:noFill/>
          </a:ln>
        </p:spPr>
        <p:txBody>
          <a:bodyPr>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dirty="0">
                <a:latin typeface="微软雅黑" panose="020B0503020204020204" charset="-122"/>
                <a:ea typeface="微软雅黑" panose="020B0503020204020204" charset="-122"/>
              </a:rPr>
              <a:t>图</a:t>
            </a:r>
            <a:r>
              <a:rPr lang="en-US" altLang="zh-CN" sz="1200" b="0" dirty="0">
                <a:latin typeface="微软雅黑" panose="020B0503020204020204" charset="-122"/>
                <a:ea typeface="微软雅黑" panose="020B0503020204020204" charset="-122"/>
              </a:rPr>
              <a:t>7-17 </a:t>
            </a:r>
            <a:r>
              <a:rPr lang="zh-CN" altLang="en-US" sz="1200" b="0" dirty="0">
                <a:latin typeface="微软雅黑" panose="020B0503020204020204" charset="-122"/>
                <a:ea typeface="微软雅黑" panose="020B0503020204020204" charset="-122"/>
              </a:rPr>
              <a:t>二次风门</a:t>
            </a:r>
            <a:r>
              <a:rPr lang="zh-CN" altLang="en-US" sz="1200" dirty="0">
                <a:latin typeface="微软雅黑" panose="020B0503020204020204" charset="-122"/>
                <a:ea typeface="微软雅黑" panose="020B0503020204020204" charset="-122"/>
              </a:rPr>
              <a:t>开度</a:t>
            </a:r>
            <a:r>
              <a:rPr lang="zh-CN" altLang="en-US" sz="1200" b="0" dirty="0">
                <a:latin typeface="微软雅黑" panose="020B0503020204020204" charset="-122"/>
                <a:ea typeface="微软雅黑" panose="020B0503020204020204" charset="-122"/>
              </a:rPr>
              <a:t>不当次数调查表</a:t>
            </a:r>
          </a:p>
        </p:txBody>
      </p:sp>
      <p:pic>
        <p:nvPicPr>
          <p:cNvPr id="12" name="图片 11">
            <a:extLst>
              <a:ext uri="{FF2B5EF4-FFF2-40B4-BE49-F238E27FC236}">
                <a16:creationId xmlns:a16="http://schemas.microsoft.com/office/drawing/2014/main" id="{E06941CB-DD9B-C3BC-88FF-6AD0F922E420}"/>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8758818" y="4534595"/>
            <a:ext cx="1153606" cy="1656000"/>
          </a:xfrm>
          <a:prstGeom prst="rect">
            <a:avLst/>
          </a:prstGeom>
        </p:spPr>
      </p:pic>
      <p:pic>
        <p:nvPicPr>
          <p:cNvPr id="13" name="图片 12">
            <a:extLst>
              <a:ext uri="{FF2B5EF4-FFF2-40B4-BE49-F238E27FC236}">
                <a16:creationId xmlns:a16="http://schemas.microsoft.com/office/drawing/2014/main" id="{16821306-7669-A8C7-0179-33D169E3349F}"/>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10057193" y="4519675"/>
            <a:ext cx="1151375" cy="1656000"/>
          </a:xfrm>
          <a:prstGeom prst="rect">
            <a:avLst/>
          </a:prstGeom>
        </p:spPr>
      </p:pic>
    </p:spTree>
    <p:extLst>
      <p:ext uri="{BB962C8B-B14F-4D97-AF65-F5344CB8AC3E}">
        <p14:creationId xmlns:p14="http://schemas.microsoft.com/office/powerpoint/2010/main" val="172987621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D9B4A-F099-F44D-76CD-703CC2B8260F}"/>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750BF132-3B03-2C90-4E2A-0B93AE3FA78F}"/>
              </a:ext>
            </a:extLst>
          </p:cNvPr>
          <p:cNvSpPr txBox="1"/>
          <p:nvPr/>
        </p:nvSpPr>
        <p:spPr>
          <a:xfrm>
            <a:off x="2639616" y="335062"/>
            <a:ext cx="6807200" cy="501650"/>
          </a:xfrm>
          <a:prstGeom prst="rect">
            <a:avLst/>
          </a:prstGeom>
          <a:noFill/>
        </p:spPr>
        <p:txBody>
          <a:bodyPr wrap="square" rtlCol="0">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defTabSz="914400" fontAlgn="auto"/>
            <a:r>
              <a:rPr lang="en-US" altLang="zh-CN" sz="2665" b="1" noProof="1">
                <a:solidFill>
                  <a:srgbClr val="0070C0"/>
                </a:solidFill>
                <a:latin typeface="微软雅黑" panose="020B0503020204020204" charset="-122"/>
                <a:ea typeface="微软雅黑" panose="020B0503020204020204" charset="-122"/>
              </a:rPr>
              <a:t>07</a:t>
            </a:r>
            <a:r>
              <a:rPr lang="zh-CN" altLang="en-US" sz="2665" b="1" noProof="1">
                <a:solidFill>
                  <a:srgbClr val="0070C0"/>
                </a:solidFill>
                <a:latin typeface="微软雅黑" panose="020B0503020204020204" charset="-122"/>
                <a:ea typeface="微软雅黑" panose="020B0503020204020204" charset="-122"/>
              </a:rPr>
              <a:t>确定主要原因</a:t>
            </a:r>
            <a:endParaRPr lang="en-US" altLang="zh-CN" sz="2665" b="1" noProof="1">
              <a:solidFill>
                <a:srgbClr val="0070C0"/>
              </a:solidFill>
              <a:latin typeface="微软雅黑" panose="020B0503020204020204" charset="-122"/>
              <a:ea typeface="微软雅黑" panose="020B0503020204020204" charset="-122"/>
            </a:endParaRPr>
          </a:p>
        </p:txBody>
      </p:sp>
      <p:sp>
        <p:nvSpPr>
          <p:cNvPr id="3" name="文本框 99">
            <a:extLst>
              <a:ext uri="{FF2B5EF4-FFF2-40B4-BE49-F238E27FC236}">
                <a16:creationId xmlns:a16="http://schemas.microsoft.com/office/drawing/2014/main" id="{04432167-F50C-FE18-422D-136B6210082D}"/>
              </a:ext>
            </a:extLst>
          </p:cNvPr>
          <p:cNvSpPr txBox="1"/>
          <p:nvPr/>
        </p:nvSpPr>
        <p:spPr>
          <a:xfrm>
            <a:off x="119336" y="1115452"/>
            <a:ext cx="7284026" cy="369332"/>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r>
              <a:rPr lang="zh-CN" altLang="en-US" sz="1800" b="0">
                <a:latin typeface="微软雅黑" panose="020B0503020204020204" charset="-122"/>
                <a:ea typeface="微软雅黑" panose="020B0503020204020204" charset="-122"/>
              </a:rPr>
              <a:t>小组成员根据现场调查情况，绘制症结影响程度检查表</a:t>
            </a:r>
            <a:r>
              <a:rPr lang="zh-CN" sz="1800" b="0">
                <a:latin typeface="微软雅黑" panose="020B0503020204020204" charset="-122"/>
                <a:ea typeface="微软雅黑" panose="020B0503020204020204" charset="-122"/>
              </a:rPr>
              <a:t>：</a:t>
            </a:r>
            <a:endParaRPr lang="zh-CN" altLang="en-US" sz="1800" b="0" dirty="0">
              <a:latin typeface="微软雅黑" panose="020B0503020204020204" charset="-122"/>
              <a:ea typeface="微软雅黑" panose="020B0503020204020204" charset="-122"/>
            </a:endParaRPr>
          </a:p>
        </p:txBody>
      </p:sp>
      <p:sp>
        <p:nvSpPr>
          <p:cNvPr id="4" name="文本框 1">
            <a:extLst>
              <a:ext uri="{FF2B5EF4-FFF2-40B4-BE49-F238E27FC236}">
                <a16:creationId xmlns:a16="http://schemas.microsoft.com/office/drawing/2014/main" id="{A77C3D9A-C541-619B-E411-F7054CA1D1E0}"/>
              </a:ext>
            </a:extLst>
          </p:cNvPr>
          <p:cNvSpPr txBox="1"/>
          <p:nvPr/>
        </p:nvSpPr>
        <p:spPr>
          <a:xfrm>
            <a:off x="2228824" y="1631539"/>
            <a:ext cx="2817844"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267970" algn="ctr"/>
            <a:r>
              <a:rPr lang="zh-CN" sz="1200">
                <a:latin typeface="微软雅黑" panose="020B0503020204020204" charset="-122"/>
                <a:ea typeface="微软雅黑" panose="020B0503020204020204" charset="-122"/>
              </a:rPr>
              <a:t>表</a:t>
            </a:r>
            <a:r>
              <a:rPr lang="en-US" sz="1200">
                <a:latin typeface="微软雅黑" panose="020B0503020204020204" charset="-122"/>
                <a:ea typeface="微软雅黑" panose="020B0503020204020204" charset="-122"/>
              </a:rPr>
              <a:t>7-</a:t>
            </a:r>
            <a:r>
              <a:rPr lang="en-US" sz="1200">
                <a:latin typeface="微软雅黑" panose="020B0503020204020204" charset="-122"/>
                <a:ea typeface="微软雅黑" panose="020B0503020204020204" charset="-122"/>
                <a:cs typeface="Times New Roman" panose="02020603050405020304" pitchFamily="18" charset="0"/>
              </a:rPr>
              <a:t>10 </a:t>
            </a:r>
            <a:r>
              <a:rPr lang="zh-CN" sz="1200">
                <a:latin typeface="微软雅黑" panose="020B0503020204020204" charset="-122"/>
                <a:ea typeface="微软雅黑" panose="020B0503020204020204" charset="-122"/>
              </a:rPr>
              <a:t>症结</a:t>
            </a:r>
            <a:r>
              <a:rPr lang="zh-CN" sz="1200" dirty="0">
                <a:latin typeface="微软雅黑" panose="020B0503020204020204" charset="-122"/>
                <a:ea typeface="微软雅黑" panose="020B0503020204020204" charset="-122"/>
              </a:rPr>
              <a:t>影响程度检查表</a:t>
            </a:r>
            <a:endParaRPr lang="zh-CN" altLang="en-US" sz="1200" dirty="0">
              <a:latin typeface="微软雅黑" panose="020B0503020204020204" charset="-122"/>
              <a:ea typeface="微软雅黑" panose="020B0503020204020204" charset="-122"/>
            </a:endParaRPr>
          </a:p>
        </p:txBody>
      </p:sp>
      <p:sp>
        <p:nvSpPr>
          <p:cNvPr id="5" name="文本框 3">
            <a:extLst>
              <a:ext uri="{FF2B5EF4-FFF2-40B4-BE49-F238E27FC236}">
                <a16:creationId xmlns:a16="http://schemas.microsoft.com/office/drawing/2014/main" id="{07D8BACB-944F-E612-E5C3-06FEB18D2516}"/>
              </a:ext>
            </a:extLst>
          </p:cNvPr>
          <p:cNvSpPr txBox="1"/>
          <p:nvPr/>
        </p:nvSpPr>
        <p:spPr>
          <a:xfrm>
            <a:off x="1785230" y="4552802"/>
            <a:ext cx="3705033"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latin typeface="微软雅黑" panose="020B0503020204020204" charset="-122"/>
                <a:ea typeface="微软雅黑" panose="020B0503020204020204" charset="-122"/>
              </a:rPr>
              <a:t>制表： 马奔                  日期：</a:t>
            </a:r>
            <a:r>
              <a:rPr lang="en-US" altLang="zh-CN" sz="1200" b="0">
                <a:latin typeface="微软雅黑" panose="020B0503020204020204" charset="-122"/>
                <a:ea typeface="微软雅黑" panose="020B0503020204020204" charset="-122"/>
              </a:rPr>
              <a:t>2023</a:t>
            </a:r>
            <a:r>
              <a:rPr lang="zh-CN" altLang="en-US" sz="1200" b="0">
                <a:latin typeface="微软雅黑" panose="020B0503020204020204" charset="-122"/>
                <a:ea typeface="微软雅黑" panose="020B0503020204020204" charset="-122"/>
              </a:rPr>
              <a:t>年</a:t>
            </a:r>
            <a:r>
              <a:rPr lang="en-US" altLang="zh-CN" sz="1200" b="0">
                <a:latin typeface="微软雅黑" panose="020B0503020204020204" charset="-122"/>
                <a:ea typeface="微软雅黑" panose="020B0503020204020204" charset="-122"/>
              </a:rPr>
              <a:t>06</a:t>
            </a:r>
            <a:r>
              <a:rPr lang="zh-CN" altLang="en-US" sz="1200" b="0">
                <a:latin typeface="微软雅黑" panose="020B0503020204020204" charset="-122"/>
                <a:ea typeface="微软雅黑" panose="020B0503020204020204" charset="-122"/>
              </a:rPr>
              <a:t>月</a:t>
            </a:r>
            <a:r>
              <a:rPr lang="en-US" altLang="zh-CN" sz="1200" b="0">
                <a:latin typeface="微软雅黑" panose="020B0503020204020204" charset="-122"/>
                <a:ea typeface="微软雅黑" panose="020B0503020204020204" charset="-122"/>
              </a:rPr>
              <a:t>17</a:t>
            </a:r>
            <a:r>
              <a:rPr lang="zh-CN" altLang="en-US" sz="1200" b="0">
                <a:latin typeface="微软雅黑" panose="020B0503020204020204" charset="-122"/>
                <a:ea typeface="微软雅黑" panose="020B0503020204020204" charset="-122"/>
              </a:rPr>
              <a:t>日</a:t>
            </a:r>
            <a:endParaRPr lang="zh-CN" altLang="en-US" sz="1200" b="0" dirty="0">
              <a:latin typeface="微软雅黑" panose="020B0503020204020204" charset="-122"/>
              <a:ea typeface="微软雅黑" panose="020B0503020204020204" charset="-122"/>
            </a:endParaRPr>
          </a:p>
        </p:txBody>
      </p:sp>
      <p:sp>
        <p:nvSpPr>
          <p:cNvPr id="6" name="文本框 6">
            <a:extLst>
              <a:ext uri="{FF2B5EF4-FFF2-40B4-BE49-F238E27FC236}">
                <a16:creationId xmlns:a16="http://schemas.microsoft.com/office/drawing/2014/main" id="{F8FCC636-BDF9-B80E-FD46-7DEEFDA86852}"/>
              </a:ext>
            </a:extLst>
          </p:cNvPr>
          <p:cNvSpPr txBox="1"/>
          <p:nvPr/>
        </p:nvSpPr>
        <p:spPr>
          <a:xfrm>
            <a:off x="6549310" y="4726301"/>
            <a:ext cx="5307330"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304800" algn="ctr"/>
            <a:r>
              <a:rPr lang="zh-CN" altLang="en-US" sz="1200" b="0">
                <a:latin typeface="微软雅黑" panose="020B0503020204020204" charset="-122"/>
                <a:ea typeface="微软雅黑" panose="020B0503020204020204" charset="-122"/>
              </a:rPr>
              <a:t>制图：马奔                  日期：</a:t>
            </a:r>
            <a:r>
              <a:rPr lang="en-US" altLang="zh-CN" sz="1200" b="0">
                <a:latin typeface="微软雅黑" panose="020B0503020204020204" charset="-122"/>
                <a:ea typeface="微软雅黑" panose="020B0503020204020204" charset="-122"/>
              </a:rPr>
              <a:t>2023</a:t>
            </a:r>
            <a:r>
              <a:rPr lang="zh-CN" altLang="en-US" sz="1200" b="0">
                <a:latin typeface="微软雅黑" panose="020B0503020204020204" charset="-122"/>
                <a:ea typeface="微软雅黑" panose="020B0503020204020204" charset="-122"/>
              </a:rPr>
              <a:t>年</a:t>
            </a:r>
            <a:r>
              <a:rPr lang="en-US" altLang="zh-CN" sz="1200" b="0">
                <a:latin typeface="微软雅黑" panose="020B0503020204020204" charset="-122"/>
                <a:ea typeface="微软雅黑" panose="020B0503020204020204" charset="-122"/>
              </a:rPr>
              <a:t>06</a:t>
            </a:r>
            <a:r>
              <a:rPr lang="zh-CN" altLang="en-US" sz="1200" b="0">
                <a:latin typeface="微软雅黑" panose="020B0503020204020204" charset="-122"/>
                <a:ea typeface="微软雅黑" panose="020B0503020204020204" charset="-122"/>
              </a:rPr>
              <a:t>月</a:t>
            </a:r>
            <a:r>
              <a:rPr lang="en-US" altLang="zh-CN" sz="1200" b="0">
                <a:latin typeface="微软雅黑" panose="020B0503020204020204" charset="-122"/>
                <a:ea typeface="微软雅黑" panose="020B0503020204020204" charset="-122"/>
              </a:rPr>
              <a:t>17</a:t>
            </a:r>
            <a:r>
              <a:rPr lang="zh-CN" altLang="en-US" sz="1200" b="0">
                <a:latin typeface="微软雅黑" panose="020B0503020204020204" charset="-122"/>
                <a:ea typeface="微软雅黑" panose="020B0503020204020204" charset="-122"/>
              </a:rPr>
              <a:t>日</a:t>
            </a:r>
            <a:endParaRPr lang="zh-CN" altLang="en-US" sz="1200" b="0" dirty="0">
              <a:latin typeface="微软雅黑" panose="020B0503020204020204" charset="-122"/>
              <a:ea typeface="微软雅黑" panose="020B0503020204020204" charset="-122"/>
            </a:endParaRPr>
          </a:p>
        </p:txBody>
      </p:sp>
      <p:sp>
        <p:nvSpPr>
          <p:cNvPr id="7" name="文本框 7">
            <a:extLst>
              <a:ext uri="{FF2B5EF4-FFF2-40B4-BE49-F238E27FC236}">
                <a16:creationId xmlns:a16="http://schemas.microsoft.com/office/drawing/2014/main" id="{61C561B4-F459-6186-9DFC-BE097B062BD2}"/>
              </a:ext>
            </a:extLst>
          </p:cNvPr>
          <p:cNvSpPr txBox="1"/>
          <p:nvPr/>
        </p:nvSpPr>
        <p:spPr>
          <a:xfrm>
            <a:off x="732035" y="4993424"/>
            <a:ext cx="11125635" cy="874407"/>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306070">
              <a:lnSpc>
                <a:spcPct val="150000"/>
              </a:lnSpc>
            </a:pPr>
            <a:r>
              <a:rPr lang="zh-CN" sz="1800" b="1" dirty="0">
                <a:latin typeface="微软雅黑" panose="020B0503020204020204" pitchFamily="34" charset="-122"/>
                <a:ea typeface="微软雅黑" panose="020B0503020204020204" pitchFamily="34" charset="-122"/>
              </a:rPr>
              <a:t>影响程度分析：</a:t>
            </a:r>
            <a:r>
              <a:rPr lang="zh-CN" altLang="zh-CN" sz="1800" kern="100" dirty="0">
                <a:effectLst/>
                <a:latin typeface="微软雅黑" panose="020B0503020204020204" pitchFamily="34" charset="-122"/>
                <a:ea typeface="微软雅黑" panose="020B0503020204020204" pitchFamily="34" charset="-122"/>
                <a:cs typeface="宋体" panose="02010600030101010101" pitchFamily="2" charset="-122"/>
              </a:rPr>
              <a:t>经过小组成员调查发现，风门挡板角度调整是否有偏差对症结出现的概率差值</a:t>
            </a:r>
            <a:r>
              <a:rPr lang="zh-CN" altLang="en-US" sz="1800" kern="100" dirty="0">
                <a:effectLst/>
                <a:latin typeface="微软雅黑" panose="020B0503020204020204" pitchFamily="34" charset="-122"/>
                <a:ea typeface="微软雅黑" panose="020B0503020204020204" pitchFamily="34" charset="-122"/>
                <a:cs typeface="宋体" panose="02010600030101010101" pitchFamily="2" charset="-122"/>
              </a:rPr>
              <a:t>不大</a:t>
            </a:r>
            <a:r>
              <a:rPr lang="zh-CN" altLang="zh-CN" sz="1800" kern="100" dirty="0">
                <a:effectLst/>
                <a:latin typeface="微软雅黑" panose="020B0503020204020204" pitchFamily="34" charset="-122"/>
                <a:ea typeface="微软雅黑" panose="020B0503020204020204" pitchFamily="34" charset="-122"/>
                <a:cs typeface="宋体" panose="02010600030101010101" pitchFamily="2" charset="-122"/>
              </a:rPr>
              <a:t>，</a:t>
            </a:r>
            <a:r>
              <a:rPr lang="zh-CN" altLang="zh-CN" sz="1800" kern="100" dirty="0">
                <a:effectLst/>
                <a:highlight>
                  <a:srgbClr val="00FFFF"/>
                </a:highlight>
                <a:latin typeface="微软雅黑" panose="020B0503020204020204" pitchFamily="34" charset="-122"/>
                <a:ea typeface="微软雅黑" panose="020B0503020204020204" pitchFamily="34" charset="-122"/>
                <a:cs typeface="宋体" panose="02010600030101010101" pitchFamily="2" charset="-122"/>
              </a:rPr>
              <a:t>对症结影响程度很小</a:t>
            </a:r>
            <a:r>
              <a:rPr lang="zh-CN" altLang="en-US" sz="1800" dirty="0">
                <a:latin typeface="微软雅黑" panose="020B0503020204020204" pitchFamily="34" charset="-122"/>
                <a:ea typeface="微软雅黑" panose="020B0503020204020204" pitchFamily="34" charset="-122"/>
              </a:rPr>
              <a:t>。</a:t>
            </a:r>
            <a:endParaRPr lang="en-US" altLang="zh-CN" sz="1800" dirty="0">
              <a:latin typeface="微软雅黑" panose="020B0503020204020204" pitchFamily="34" charset="-122"/>
              <a:ea typeface="微软雅黑" panose="020B0503020204020204" pitchFamily="34" charset="-122"/>
            </a:endParaRPr>
          </a:p>
        </p:txBody>
      </p:sp>
      <p:sp>
        <p:nvSpPr>
          <p:cNvPr id="8" name="文本框 2">
            <a:extLst>
              <a:ext uri="{FF2B5EF4-FFF2-40B4-BE49-F238E27FC236}">
                <a16:creationId xmlns:a16="http://schemas.microsoft.com/office/drawing/2014/main" id="{A3CF5728-6867-2A77-7187-FE51F301EF2C}"/>
              </a:ext>
            </a:extLst>
          </p:cNvPr>
          <p:cNvSpPr txBox="1"/>
          <p:nvPr/>
        </p:nvSpPr>
        <p:spPr>
          <a:xfrm>
            <a:off x="732035" y="5867831"/>
            <a:ext cx="6988206" cy="369332"/>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306070"/>
            <a:r>
              <a:rPr lang="zh-CN" altLang="en-US" sz="1800" b="1">
                <a:latin typeface="微软雅黑" panose="020B0503020204020204" charset="-122"/>
                <a:ea typeface="微软雅黑" panose="020B0503020204020204" charset="-122"/>
              </a:rPr>
              <a:t>结论：</a:t>
            </a:r>
            <a:endParaRPr lang="zh-CN" sz="1800" b="1" dirty="0">
              <a:latin typeface="微软雅黑" panose="020B0503020204020204" charset="-122"/>
              <a:ea typeface="微软雅黑" panose="020B0503020204020204" charset="-122"/>
            </a:endParaRPr>
          </a:p>
        </p:txBody>
      </p:sp>
      <p:graphicFrame>
        <p:nvGraphicFramePr>
          <p:cNvPr id="13" name="表格 12">
            <a:extLst>
              <a:ext uri="{FF2B5EF4-FFF2-40B4-BE49-F238E27FC236}">
                <a16:creationId xmlns:a16="http://schemas.microsoft.com/office/drawing/2014/main" id="{B938F628-1FE4-2985-1597-250E4C5A83D9}"/>
              </a:ext>
            </a:extLst>
          </p:cNvPr>
          <p:cNvGraphicFramePr>
            <a:graphicFrameLocks noGrp="1"/>
          </p:cNvGraphicFramePr>
          <p:nvPr>
            <p:extLst>
              <p:ext uri="{D42A27DB-BD31-4B8C-83A1-F6EECF244321}">
                <p14:modId xmlns:p14="http://schemas.microsoft.com/office/powerpoint/2010/main" val="1928559744"/>
              </p:ext>
            </p:extLst>
          </p:nvPr>
        </p:nvGraphicFramePr>
        <p:xfrm>
          <a:off x="1061348" y="1970670"/>
          <a:ext cx="5400001" cy="2520000"/>
        </p:xfrm>
        <a:graphic>
          <a:graphicData uri="http://schemas.openxmlformats.org/drawingml/2006/table">
            <a:tbl>
              <a:tblPr firstRow="1" firstCol="1" bandRow="1"/>
              <a:tblGrid>
                <a:gridCol w="930196">
                  <a:extLst>
                    <a:ext uri="{9D8B030D-6E8A-4147-A177-3AD203B41FA5}">
                      <a16:colId xmlns:a16="http://schemas.microsoft.com/office/drawing/2014/main" val="1261846350"/>
                    </a:ext>
                  </a:extLst>
                </a:gridCol>
                <a:gridCol w="1237759">
                  <a:extLst>
                    <a:ext uri="{9D8B030D-6E8A-4147-A177-3AD203B41FA5}">
                      <a16:colId xmlns:a16="http://schemas.microsoft.com/office/drawing/2014/main" val="2014564225"/>
                    </a:ext>
                  </a:extLst>
                </a:gridCol>
                <a:gridCol w="798527">
                  <a:extLst>
                    <a:ext uri="{9D8B030D-6E8A-4147-A177-3AD203B41FA5}">
                      <a16:colId xmlns:a16="http://schemas.microsoft.com/office/drawing/2014/main" val="3367396573"/>
                    </a:ext>
                  </a:extLst>
                </a:gridCol>
                <a:gridCol w="916042">
                  <a:extLst>
                    <a:ext uri="{9D8B030D-6E8A-4147-A177-3AD203B41FA5}">
                      <a16:colId xmlns:a16="http://schemas.microsoft.com/office/drawing/2014/main" val="3141065930"/>
                    </a:ext>
                  </a:extLst>
                </a:gridCol>
                <a:gridCol w="1517477">
                  <a:extLst>
                    <a:ext uri="{9D8B030D-6E8A-4147-A177-3AD203B41FA5}">
                      <a16:colId xmlns:a16="http://schemas.microsoft.com/office/drawing/2014/main" val="3134792789"/>
                    </a:ext>
                  </a:extLst>
                </a:gridCol>
              </a:tblGrid>
              <a:tr h="854154">
                <a:tc>
                  <a:txBody>
                    <a:bodyPr/>
                    <a:lstStyle/>
                    <a:p>
                      <a:pPr algn="ctr">
                        <a:tabLst>
                          <a:tab pos="228600" algn="l"/>
                        </a:tabLst>
                      </a:pP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挡板重新调整情况</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tabLst>
                          <a:tab pos="228600" algn="l"/>
                        </a:tabLst>
                      </a:pP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二次风门</a:t>
                      </a:r>
                      <a:endParaRPr lang="zh-CN" sz="1400" kern="100">
                        <a:effectLst/>
                        <a:latin typeface="微软雅黑" panose="020B0503020204020204" pitchFamily="34" charset="-122"/>
                        <a:ea typeface="微软雅黑" panose="020B0503020204020204" pitchFamily="34" charset="-122"/>
                      </a:endParaRPr>
                    </a:p>
                    <a:p>
                      <a:pPr algn="ctr">
                        <a:tabLst>
                          <a:tab pos="228600" algn="l"/>
                        </a:tabLst>
                      </a:pP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控制不当次数</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tabLst>
                          <a:tab pos="228600" algn="l"/>
                        </a:tabLst>
                      </a:pP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影响率</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tabLst>
                          <a:tab pos="228600" algn="l"/>
                        </a:tabLst>
                      </a:pP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差值</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tabLst>
                          <a:tab pos="228600" algn="l"/>
                        </a:tabLst>
                      </a:pP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对症结影响程度</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extLst>
                  <a:ext uri="{0D108BD9-81ED-4DB2-BD59-A6C34878D82A}">
                    <a16:rowId xmlns:a16="http://schemas.microsoft.com/office/drawing/2014/main" val="3810855896"/>
                  </a:ext>
                </a:extLst>
              </a:tr>
              <a:tr h="832923">
                <a:tc>
                  <a:txBody>
                    <a:bodyPr/>
                    <a:lstStyle/>
                    <a:p>
                      <a:pPr algn="ctr">
                        <a:tabLst>
                          <a:tab pos="228600" algn="l"/>
                        </a:tabLst>
                      </a:pP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调整前</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tabLst>
                          <a:tab pos="228600" algn="l"/>
                        </a:tabLst>
                      </a:pP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13</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tabLst>
                          <a:tab pos="228600" algn="l"/>
                        </a:tabLst>
                      </a:pP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52%</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rowSpan="2">
                  <a:txBody>
                    <a:bodyPr/>
                    <a:lstStyle/>
                    <a:p>
                      <a:pPr algn="ctr">
                        <a:tabLst>
                          <a:tab pos="228600" algn="l"/>
                        </a:tabLst>
                      </a:pPr>
                      <a:r>
                        <a:rPr lang="en-US" sz="1400" b="1" kern="100">
                          <a:solidFill>
                            <a:srgbClr val="FF0000"/>
                          </a:solidFill>
                          <a:effectLst/>
                          <a:latin typeface="微软雅黑" panose="020B0503020204020204" pitchFamily="34" charset="-122"/>
                          <a:ea typeface="微软雅黑" panose="020B0503020204020204" pitchFamily="34" charset="-122"/>
                          <a:cs typeface="宋体" panose="02010600030101010101" pitchFamily="2" charset="-122"/>
                        </a:rPr>
                        <a:t>4%</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66FFFF"/>
                    </a:solidFill>
                  </a:tcPr>
                </a:tc>
                <a:tc rowSpan="2">
                  <a:txBody>
                    <a:bodyPr/>
                    <a:lstStyle/>
                    <a:p>
                      <a:pPr algn="ctr">
                        <a:tabLst>
                          <a:tab pos="228600" algn="l"/>
                        </a:tabLst>
                      </a:pPr>
                      <a:r>
                        <a:rPr lang="zh-CN" sz="1400" b="1" kern="100">
                          <a:solidFill>
                            <a:srgbClr val="FF0000"/>
                          </a:solidFill>
                          <a:effectLst/>
                          <a:latin typeface="微软雅黑" panose="020B0503020204020204" pitchFamily="34" charset="-122"/>
                          <a:ea typeface="微软雅黑" panose="020B0503020204020204" pitchFamily="34" charset="-122"/>
                          <a:cs typeface="宋体" panose="02010600030101010101" pitchFamily="2" charset="-122"/>
                        </a:rPr>
                        <a:t>很小</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66FFFF"/>
                    </a:solidFill>
                  </a:tcPr>
                </a:tc>
                <a:extLst>
                  <a:ext uri="{0D108BD9-81ED-4DB2-BD59-A6C34878D82A}">
                    <a16:rowId xmlns:a16="http://schemas.microsoft.com/office/drawing/2014/main" val="4293736227"/>
                  </a:ext>
                </a:extLst>
              </a:tr>
              <a:tr h="832923">
                <a:tc>
                  <a:txBody>
                    <a:bodyPr/>
                    <a:lstStyle/>
                    <a:p>
                      <a:pPr algn="ctr">
                        <a:tabLst>
                          <a:tab pos="228600" algn="l"/>
                        </a:tabLst>
                      </a:pP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调整后</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tabLst>
                          <a:tab pos="228600" algn="l"/>
                        </a:tabLst>
                      </a:pP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12</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tabLst>
                          <a:tab pos="228600" algn="l"/>
                        </a:tabLst>
                      </a:pP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48%</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292158288"/>
                  </a:ext>
                </a:extLst>
              </a:tr>
            </a:tbl>
          </a:graphicData>
        </a:graphic>
      </p:graphicFrame>
      <p:graphicFrame>
        <p:nvGraphicFramePr>
          <p:cNvPr id="14" name="图表 13">
            <a:extLst>
              <a:ext uri="{FF2B5EF4-FFF2-40B4-BE49-F238E27FC236}">
                <a16:creationId xmlns:a16="http://schemas.microsoft.com/office/drawing/2014/main" id="{D80B80F1-DA54-2022-892B-421E5FF47265}"/>
              </a:ext>
            </a:extLst>
          </p:cNvPr>
          <p:cNvGraphicFramePr/>
          <p:nvPr>
            <p:extLst>
              <p:ext uri="{D42A27DB-BD31-4B8C-83A1-F6EECF244321}">
                <p14:modId xmlns:p14="http://schemas.microsoft.com/office/powerpoint/2010/main" val="3085644806"/>
              </p:ext>
            </p:extLst>
          </p:nvPr>
        </p:nvGraphicFramePr>
        <p:xfrm>
          <a:off x="7149631" y="1142047"/>
          <a:ext cx="4320000" cy="3600000"/>
        </p:xfrm>
        <a:graphic>
          <a:graphicData uri="http://schemas.openxmlformats.org/drawingml/2006/chart">
            <c:chart xmlns:c="http://schemas.openxmlformats.org/drawingml/2006/chart" xmlns:r="http://schemas.openxmlformats.org/officeDocument/2006/relationships" r:id="rId2"/>
          </a:graphicData>
        </a:graphic>
      </p:graphicFrame>
      <p:sp>
        <p:nvSpPr>
          <p:cNvPr id="15" name="云形 14">
            <a:extLst>
              <a:ext uri="{FF2B5EF4-FFF2-40B4-BE49-F238E27FC236}">
                <a16:creationId xmlns:a16="http://schemas.microsoft.com/office/drawing/2014/main" id="{198D6C4D-1117-DF24-2B48-6C0E6F226B39}"/>
              </a:ext>
            </a:extLst>
          </p:cNvPr>
          <p:cNvSpPr/>
          <p:nvPr/>
        </p:nvSpPr>
        <p:spPr>
          <a:xfrm>
            <a:off x="3028350" y="4533782"/>
            <a:ext cx="3220800" cy="2331880"/>
          </a:xfrm>
          <a:prstGeom prst="cloud">
            <a:avLst/>
          </a:prstGeom>
          <a:solidFill>
            <a:srgbClr val="FF0000"/>
          </a:solidFill>
          <a:ln w="76200" cap="flat" cmpd="sng" algn="ctr">
            <a:noFill/>
            <a:prstDash val="solid"/>
            <a:miter lim="800000"/>
          </a:ln>
        </p:spPr>
        <p:txBody>
          <a:bodyPr rtlCol="0" anchor="ct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marL="0" marR="0" indent="0" algn="ctr" defTabSz="914400" eaLnBrk="1" fontAlgn="auto" latinLnBrk="0" hangingPunct="1">
              <a:lnSpc>
                <a:spcPct val="100000"/>
              </a:lnSpc>
              <a:spcBef>
                <a:spcPts val="0"/>
              </a:spcBef>
              <a:spcAft>
                <a:spcPts val="0"/>
              </a:spcAft>
              <a:buClrTx/>
              <a:buSzTx/>
              <a:buFontTx/>
              <a:buNone/>
            </a:pPr>
            <a:r>
              <a:rPr lang="zh-CN" altLang="en-US" sz="4800" kern="0">
                <a:solidFill>
                  <a:prstClr val="white"/>
                </a:solidFill>
                <a:latin typeface="Arial" panose="020B0604020202020204"/>
                <a:ea typeface="微软雅黑" panose="020B0503020204020204" charset="-122"/>
              </a:rPr>
              <a:t>非要</a:t>
            </a:r>
            <a:r>
              <a:rPr lang="zh-CN" altLang="en-US" sz="4800" kern="0" dirty="0">
                <a:solidFill>
                  <a:prstClr val="white"/>
                </a:solidFill>
                <a:latin typeface="Arial" panose="020B0604020202020204"/>
                <a:ea typeface="微软雅黑" panose="020B0503020204020204" charset="-122"/>
              </a:rPr>
              <a:t>因</a:t>
            </a:r>
            <a:endParaRPr kumimoji="0" lang="zh-CN" altLang="en-US" sz="4800" b="0" i="0" u="none" strike="noStrike" kern="0" cap="none" spc="0" normalizeH="0" baseline="0" noProof="0" dirty="0">
              <a:ln>
                <a:noFill/>
              </a:ln>
              <a:solidFill>
                <a:prstClr val="white"/>
              </a:solidFill>
              <a:effectLst/>
              <a:uLnTx/>
              <a:uFillTx/>
              <a:latin typeface="Arial" panose="020B0604020202020204"/>
              <a:ea typeface="微软雅黑" panose="020B0503020204020204" charset="-122"/>
            </a:endParaRPr>
          </a:p>
        </p:txBody>
      </p:sp>
    </p:spTree>
    <p:extLst>
      <p:ext uri="{BB962C8B-B14F-4D97-AF65-F5344CB8AC3E}">
        <p14:creationId xmlns:p14="http://schemas.microsoft.com/office/powerpoint/2010/main" val="37365521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06F47-CA8B-9452-1563-FFAB6B9A8102}"/>
            </a:ext>
          </a:extLst>
        </p:cNvPr>
        <p:cNvGrpSpPr/>
        <p:nvPr/>
      </p:nvGrpSpPr>
      <p:grpSpPr>
        <a:xfrm>
          <a:off x="0" y="0"/>
          <a:ext cx="0" cy="0"/>
          <a:chOff x="0" y="0"/>
          <a:chExt cx="0" cy="0"/>
        </a:xfrm>
      </p:grpSpPr>
      <p:sp>
        <p:nvSpPr>
          <p:cNvPr id="2" name="文本框 7">
            <a:extLst>
              <a:ext uri="{FF2B5EF4-FFF2-40B4-BE49-F238E27FC236}">
                <a16:creationId xmlns:a16="http://schemas.microsoft.com/office/drawing/2014/main" id="{4B4E604D-020F-51BD-8DFE-A0BF88625010}"/>
              </a:ext>
            </a:extLst>
          </p:cNvPr>
          <p:cNvSpPr txBox="1"/>
          <p:nvPr/>
        </p:nvSpPr>
        <p:spPr>
          <a:xfrm>
            <a:off x="695400" y="2725650"/>
            <a:ext cx="4104456" cy="3606885"/>
          </a:xfrm>
          <a:prstGeom prst="rect">
            <a:avLst/>
          </a:prstGeom>
          <a:solidFill>
            <a:srgbClr val="FFFF99"/>
          </a:solidFill>
          <a:ln/>
        </p:spPr>
        <p:style>
          <a:lnRef idx="2">
            <a:schemeClr val="accent1"/>
          </a:lnRef>
          <a:fillRef idx="1">
            <a:schemeClr val="lt1"/>
          </a:fillRef>
          <a:effectRef idx="0">
            <a:schemeClr val="accent1"/>
          </a:effectRef>
          <a:fontRef idx="minor">
            <a:schemeClr val="dk1"/>
          </a:fontRef>
        </p:style>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304800" algn="just">
              <a:lnSpc>
                <a:spcPts val="2300"/>
              </a:lnSpc>
            </a:pPr>
            <a:r>
              <a:rPr lang="en-US" altLang="zh-CN" sz="1600" b="1" dirty="0">
                <a:latin typeface="微软雅黑" panose="020B0503020204020204" charset="-122"/>
                <a:ea typeface="微软雅黑" panose="020B0503020204020204" charset="-122"/>
              </a:rPr>
              <a:t>  </a:t>
            </a:r>
            <a:r>
              <a:rPr lang="zh-CN" sz="1600" b="1" dirty="0">
                <a:latin typeface="微软雅黑" panose="020B0503020204020204" charset="-122"/>
                <a:ea typeface="微软雅黑" panose="020B0503020204020204" charset="-122"/>
              </a:rPr>
              <a:t>确认过程：</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小组成员曹政伟于</a:t>
            </a: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2023</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年</a:t>
            </a: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06</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月</a:t>
            </a: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19</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日～</a:t>
            </a: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06</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月</a:t>
            </a: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23</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日的</a:t>
            </a: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5</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天时间内带领成员路万里、李国良、郭浩、马奔，检查执行机构调节偏差情况，并询问各班组运行人员的使用效果情况，运行人员反馈部分二次风门执行机构调节偏差大，小组成员安排调试人员对连杆以及传动杆拐臂的调整部件进行微调，并由运行人员监视风量的实际控制情况，最终调整至执行机构偏差在允许的较小偏差范围内。在锅炉点火系统运行程中，小组成员对比偏差处理前和偏差处理后二次风门</a:t>
            </a:r>
            <a:r>
              <a:rPr lang="zh-CN" altLang="en-US" sz="1600" kern="100" dirty="0">
                <a:latin typeface="微软雅黑" panose="020B0503020204020204" pitchFamily="34" charset="-122"/>
                <a:ea typeface="微软雅黑" panose="020B0503020204020204" pitchFamily="34" charset="-122"/>
                <a:cs typeface="宋体" panose="02010600030101010101" pitchFamily="2" charset="-122"/>
              </a:rPr>
              <a:t>开度</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不当次数</a:t>
            </a:r>
            <a:r>
              <a:rPr lang="zh-CN"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a:t>
            </a:r>
            <a:endParaRPr lang="zh-CN" altLang="zh-CN" sz="1600" kern="100" dirty="0">
              <a:effectLst/>
              <a:latin typeface="微软雅黑" panose="020B0503020204020204" pitchFamily="34" charset="-122"/>
              <a:ea typeface="微软雅黑" panose="020B0503020204020204" pitchFamily="34" charset="-122"/>
            </a:endParaRPr>
          </a:p>
        </p:txBody>
      </p:sp>
      <p:graphicFrame>
        <p:nvGraphicFramePr>
          <p:cNvPr id="3" name="表格 2">
            <a:extLst>
              <a:ext uri="{FF2B5EF4-FFF2-40B4-BE49-F238E27FC236}">
                <a16:creationId xmlns:a16="http://schemas.microsoft.com/office/drawing/2014/main" id="{5A6ED2AA-CBAD-BC50-406D-8C5CA05B6F81}"/>
              </a:ext>
            </a:extLst>
          </p:cNvPr>
          <p:cNvGraphicFramePr>
            <a:graphicFrameLocks noGrp="1"/>
          </p:cNvGraphicFramePr>
          <p:nvPr>
            <p:extLst>
              <p:ext uri="{D42A27DB-BD31-4B8C-83A1-F6EECF244321}">
                <p14:modId xmlns:p14="http://schemas.microsoft.com/office/powerpoint/2010/main" val="1652258206"/>
              </p:ext>
            </p:extLst>
          </p:nvPr>
        </p:nvGraphicFramePr>
        <p:xfrm>
          <a:off x="963736" y="1277019"/>
          <a:ext cx="10202621" cy="1154902"/>
        </p:xfrm>
        <a:graphic>
          <a:graphicData uri="http://schemas.openxmlformats.org/drawingml/2006/table">
            <a:tbl>
              <a:tblPr firstRow="1" firstCol="1" bandRow="1"/>
              <a:tblGrid>
                <a:gridCol w="1398257">
                  <a:extLst>
                    <a:ext uri="{9D8B030D-6E8A-4147-A177-3AD203B41FA5}">
                      <a16:colId xmlns:a16="http://schemas.microsoft.com/office/drawing/2014/main" val="1755791662"/>
                    </a:ext>
                  </a:extLst>
                </a:gridCol>
                <a:gridCol w="5934873">
                  <a:extLst>
                    <a:ext uri="{9D8B030D-6E8A-4147-A177-3AD203B41FA5}">
                      <a16:colId xmlns:a16="http://schemas.microsoft.com/office/drawing/2014/main" val="2706635973"/>
                    </a:ext>
                  </a:extLst>
                </a:gridCol>
                <a:gridCol w="1218920">
                  <a:extLst>
                    <a:ext uri="{9D8B030D-6E8A-4147-A177-3AD203B41FA5}">
                      <a16:colId xmlns:a16="http://schemas.microsoft.com/office/drawing/2014/main" val="2223153210"/>
                    </a:ext>
                  </a:extLst>
                </a:gridCol>
                <a:gridCol w="1650571">
                  <a:extLst>
                    <a:ext uri="{9D8B030D-6E8A-4147-A177-3AD203B41FA5}">
                      <a16:colId xmlns:a16="http://schemas.microsoft.com/office/drawing/2014/main" val="3368744350"/>
                    </a:ext>
                  </a:extLst>
                </a:gridCol>
              </a:tblGrid>
              <a:tr h="329972">
                <a:tc>
                  <a:txBody>
                    <a:bodyPr/>
                    <a:lstStyle/>
                    <a:p>
                      <a:pPr algn="ct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末端原因</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gridSpan="3">
                  <a:txBody>
                    <a:bodyPr/>
                    <a:lstStyle/>
                    <a:p>
                      <a:pPr algn="ctr"/>
                      <a:r>
                        <a:rPr lang="zh-CN" altLang="en-US"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执行机构调节偏差大</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484970145"/>
                  </a:ext>
                </a:extLst>
              </a:tr>
              <a:tr h="329972">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判定方式</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zh-CN" alt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现场测量、试验</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确认人</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zh-CN" altLang="en-US" sz="1400" kern="100">
                          <a:effectLst/>
                          <a:latin typeface="微软雅黑" panose="020B0503020204020204" pitchFamily="34" charset="-122"/>
                          <a:ea typeface="微软雅黑" panose="020B0503020204020204" pitchFamily="34" charset="-122"/>
                        </a:rPr>
                        <a:t>曹政伟</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extLst>
                  <a:ext uri="{0D108BD9-81ED-4DB2-BD59-A6C34878D82A}">
                    <a16:rowId xmlns:a16="http://schemas.microsoft.com/office/drawing/2014/main" val="2325097049"/>
                  </a:ext>
                </a:extLst>
              </a:tr>
              <a:tr h="494958">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确认内容</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zh-CN" alt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执行机构调节偏差大</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对症结影响程度</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确认时间</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2023</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年</a:t>
                      </a: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06</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月</a:t>
                      </a: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24</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日</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extLst>
                  <a:ext uri="{0D108BD9-81ED-4DB2-BD59-A6C34878D82A}">
                    <a16:rowId xmlns:a16="http://schemas.microsoft.com/office/drawing/2014/main" val="2820540801"/>
                  </a:ext>
                </a:extLst>
              </a:tr>
            </a:tbl>
          </a:graphicData>
        </a:graphic>
      </p:graphicFrame>
      <p:sp>
        <p:nvSpPr>
          <p:cNvPr id="4" name="文本框 2">
            <a:extLst>
              <a:ext uri="{FF2B5EF4-FFF2-40B4-BE49-F238E27FC236}">
                <a16:creationId xmlns:a16="http://schemas.microsoft.com/office/drawing/2014/main" id="{58450239-AA68-3CC4-1CE1-472C559474FC}"/>
              </a:ext>
            </a:extLst>
          </p:cNvPr>
          <p:cNvSpPr txBox="1"/>
          <p:nvPr/>
        </p:nvSpPr>
        <p:spPr>
          <a:xfrm>
            <a:off x="3863750" y="1000019"/>
            <a:ext cx="4752531"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a:latin typeface="微软雅黑" panose="020B0503020204020204" charset="-122"/>
                <a:ea typeface="微软雅黑" panose="020B0503020204020204" charset="-122"/>
              </a:rPr>
              <a:t>表</a:t>
            </a:r>
            <a:r>
              <a:rPr lang="en-US" altLang="zh-CN" sz="1200">
                <a:latin typeface="微软雅黑" panose="020B0503020204020204" charset="-122"/>
                <a:ea typeface="微软雅黑" panose="020B0503020204020204" charset="-122"/>
              </a:rPr>
              <a:t>7-11  </a:t>
            </a:r>
            <a:r>
              <a:rPr lang="zh-CN" altLang="en-US" sz="1200">
                <a:latin typeface="微软雅黑" panose="020B0503020204020204" charset="-122"/>
                <a:ea typeface="微软雅黑" panose="020B0503020204020204" charset="-122"/>
              </a:rPr>
              <a:t>末端原因确认表</a:t>
            </a:r>
            <a:endParaRPr lang="zh-CN" altLang="en-US" sz="1200" dirty="0">
              <a:latin typeface="微软雅黑" panose="020B0503020204020204" charset="-122"/>
              <a:ea typeface="微软雅黑" panose="020B0503020204020204" charset="-122"/>
            </a:endParaRPr>
          </a:p>
        </p:txBody>
      </p:sp>
      <p:sp>
        <p:nvSpPr>
          <p:cNvPr id="5" name="文本框 1">
            <a:extLst>
              <a:ext uri="{FF2B5EF4-FFF2-40B4-BE49-F238E27FC236}">
                <a16:creationId xmlns:a16="http://schemas.microsoft.com/office/drawing/2014/main" id="{7DB5B84F-2444-5B0C-F594-FEA751386128}"/>
              </a:ext>
            </a:extLst>
          </p:cNvPr>
          <p:cNvSpPr txBox="1"/>
          <p:nvPr/>
        </p:nvSpPr>
        <p:spPr>
          <a:xfrm>
            <a:off x="981982" y="908720"/>
            <a:ext cx="1297594" cy="368300"/>
          </a:xfrm>
          <a:prstGeom prst="rect">
            <a:avLst/>
          </a:prstGeom>
          <a:solidFill>
            <a:srgbClr val="00FF00"/>
          </a:solid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r>
              <a:rPr lang="zh-CN" sz="1800" b="1" dirty="0">
                <a:solidFill>
                  <a:srgbClr val="000000"/>
                </a:solidFill>
                <a:latin typeface="Adobe 楷体 Std R" panose="02020400000000000000" pitchFamily="18" charset="-122"/>
                <a:ea typeface="Adobe 楷体 Std R" panose="02020400000000000000" pitchFamily="18" charset="-122"/>
              </a:rPr>
              <a:t>要</a:t>
            </a:r>
            <a:r>
              <a:rPr lang="zh-CN" sz="1800" b="1">
                <a:solidFill>
                  <a:srgbClr val="000000"/>
                </a:solidFill>
                <a:latin typeface="Adobe 楷体 Std R" panose="02020400000000000000" pitchFamily="18" charset="-122"/>
                <a:ea typeface="Adobe 楷体 Std R" panose="02020400000000000000" pitchFamily="18" charset="-122"/>
              </a:rPr>
              <a:t>因确认</a:t>
            </a:r>
            <a:r>
              <a:rPr lang="en-US" sz="1800" b="1">
                <a:solidFill>
                  <a:srgbClr val="000000"/>
                </a:solidFill>
                <a:latin typeface="Adobe 楷体 Std R" panose="02020400000000000000" pitchFamily="18" charset="-122"/>
                <a:ea typeface="Adobe 楷体 Std R" panose="02020400000000000000" pitchFamily="18" charset="-122"/>
              </a:rPr>
              <a:t>5</a:t>
            </a:r>
            <a:endParaRPr lang="en-US" altLang="en-US" sz="1800" b="1" dirty="0">
              <a:solidFill>
                <a:srgbClr val="000000"/>
              </a:solidFill>
              <a:latin typeface="Adobe 楷体 Std R" panose="02020400000000000000" pitchFamily="18" charset="-122"/>
              <a:ea typeface="Adobe 楷体 Std R" panose="02020400000000000000" pitchFamily="18" charset="-122"/>
            </a:endParaRPr>
          </a:p>
        </p:txBody>
      </p:sp>
      <p:sp>
        <p:nvSpPr>
          <p:cNvPr id="6" name="文本框 5">
            <a:extLst>
              <a:ext uri="{FF2B5EF4-FFF2-40B4-BE49-F238E27FC236}">
                <a16:creationId xmlns:a16="http://schemas.microsoft.com/office/drawing/2014/main" id="{1434D856-0410-0EBC-1302-63F25F936080}"/>
              </a:ext>
            </a:extLst>
          </p:cNvPr>
          <p:cNvSpPr txBox="1"/>
          <p:nvPr/>
        </p:nvSpPr>
        <p:spPr>
          <a:xfrm>
            <a:off x="2495600" y="2448651"/>
            <a:ext cx="7689850"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latin typeface="微软雅黑" panose="020B0503020204020204" charset="-122"/>
                <a:ea typeface="微软雅黑" panose="020B0503020204020204" charset="-122"/>
              </a:rPr>
              <a:t>制表：曹政伟                  时间：</a:t>
            </a:r>
            <a:r>
              <a:rPr lang="en-US" altLang="zh-CN" sz="1200" b="0">
                <a:latin typeface="微软雅黑" panose="020B0503020204020204" charset="-122"/>
                <a:ea typeface="微软雅黑" panose="020B0503020204020204" charset="-122"/>
              </a:rPr>
              <a:t>2023</a:t>
            </a:r>
            <a:r>
              <a:rPr lang="zh-CN" altLang="en-US" sz="1200" b="0">
                <a:latin typeface="微软雅黑" panose="020B0503020204020204" charset="-122"/>
                <a:ea typeface="微软雅黑" panose="020B0503020204020204" charset="-122"/>
              </a:rPr>
              <a:t>年</a:t>
            </a:r>
            <a:r>
              <a:rPr lang="en-US" altLang="zh-CN" sz="1200" b="0">
                <a:latin typeface="微软雅黑" panose="020B0503020204020204" charset="-122"/>
                <a:ea typeface="微软雅黑" panose="020B0503020204020204" charset="-122"/>
              </a:rPr>
              <a:t>06</a:t>
            </a:r>
            <a:r>
              <a:rPr lang="zh-CN" altLang="en-US" sz="1200" b="0">
                <a:latin typeface="微软雅黑" panose="020B0503020204020204" charset="-122"/>
                <a:ea typeface="微软雅黑" panose="020B0503020204020204" charset="-122"/>
              </a:rPr>
              <a:t>月</a:t>
            </a:r>
            <a:r>
              <a:rPr lang="en-US" altLang="zh-CN" sz="1200" b="0">
                <a:latin typeface="微软雅黑" panose="020B0503020204020204" charset="-122"/>
                <a:ea typeface="微软雅黑" panose="020B0503020204020204" charset="-122"/>
              </a:rPr>
              <a:t>24</a:t>
            </a:r>
            <a:r>
              <a:rPr lang="zh-CN" altLang="en-US" sz="1200" b="0">
                <a:latin typeface="微软雅黑" panose="020B0503020204020204" charset="-122"/>
                <a:ea typeface="微软雅黑" panose="020B0503020204020204" charset="-122"/>
              </a:rPr>
              <a:t>日</a:t>
            </a:r>
            <a:endParaRPr lang="zh-CN" altLang="en-US" sz="1200" b="0" dirty="0">
              <a:latin typeface="微软雅黑" panose="020B0503020204020204" charset="-122"/>
              <a:ea typeface="微软雅黑" panose="020B0503020204020204" charset="-122"/>
            </a:endParaRPr>
          </a:p>
        </p:txBody>
      </p:sp>
      <p:sp>
        <p:nvSpPr>
          <p:cNvPr id="7" name="文本框 6">
            <a:extLst>
              <a:ext uri="{FF2B5EF4-FFF2-40B4-BE49-F238E27FC236}">
                <a16:creationId xmlns:a16="http://schemas.microsoft.com/office/drawing/2014/main" id="{87BC01C1-1BF6-97FE-D6B6-6D112680F99E}"/>
              </a:ext>
            </a:extLst>
          </p:cNvPr>
          <p:cNvSpPr txBox="1"/>
          <p:nvPr/>
        </p:nvSpPr>
        <p:spPr>
          <a:xfrm>
            <a:off x="2639616" y="335062"/>
            <a:ext cx="6807200" cy="501650"/>
          </a:xfrm>
          <a:prstGeom prst="rect">
            <a:avLst/>
          </a:prstGeom>
          <a:noFill/>
        </p:spPr>
        <p:txBody>
          <a:bodyPr wrap="square" rtlCol="0">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defTabSz="914400" fontAlgn="auto"/>
            <a:r>
              <a:rPr lang="en-US" altLang="zh-CN" sz="2665" b="1" noProof="1">
                <a:solidFill>
                  <a:srgbClr val="0070C0"/>
                </a:solidFill>
                <a:latin typeface="微软雅黑" panose="020B0503020204020204" charset="-122"/>
                <a:ea typeface="微软雅黑" panose="020B0503020204020204" charset="-122"/>
              </a:rPr>
              <a:t>07</a:t>
            </a:r>
            <a:r>
              <a:rPr lang="zh-CN" altLang="en-US" sz="2665" b="1" noProof="1">
                <a:solidFill>
                  <a:srgbClr val="0070C0"/>
                </a:solidFill>
                <a:latin typeface="微软雅黑" panose="020B0503020204020204" charset="-122"/>
                <a:ea typeface="微软雅黑" panose="020B0503020204020204" charset="-122"/>
              </a:rPr>
              <a:t>确定主要原因</a:t>
            </a:r>
            <a:endParaRPr lang="en-US" altLang="zh-CN" sz="2665" b="1" noProof="1">
              <a:solidFill>
                <a:srgbClr val="0070C0"/>
              </a:solidFill>
              <a:latin typeface="微软雅黑" panose="020B0503020204020204" charset="-122"/>
              <a:ea typeface="微软雅黑" panose="020B0503020204020204" charset="-122"/>
            </a:endParaRPr>
          </a:p>
        </p:txBody>
      </p:sp>
      <p:sp>
        <p:nvSpPr>
          <p:cNvPr id="8" name="文本框 9">
            <a:extLst>
              <a:ext uri="{FF2B5EF4-FFF2-40B4-BE49-F238E27FC236}">
                <a16:creationId xmlns:a16="http://schemas.microsoft.com/office/drawing/2014/main" id="{E0DD73AC-DB3E-EE60-6131-5A4A629D97F4}"/>
              </a:ext>
            </a:extLst>
          </p:cNvPr>
          <p:cNvSpPr txBox="1"/>
          <p:nvPr/>
        </p:nvSpPr>
        <p:spPr>
          <a:xfrm>
            <a:off x="4427360" y="6404543"/>
            <a:ext cx="3476928"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en-US" altLang="zh-CN" sz="1200" b="0">
                <a:solidFill>
                  <a:schemeClr val="bg1"/>
                </a:solidFill>
                <a:latin typeface="微软雅黑" panose="020B0503020204020204" charset="-122"/>
                <a:ea typeface="微软雅黑" panose="020B0503020204020204" charset="-122"/>
              </a:rPr>
              <a:t>7-19 </a:t>
            </a:r>
            <a:r>
              <a:rPr lang="zh-CN" altLang="en-US" sz="1200" b="0">
                <a:solidFill>
                  <a:schemeClr val="bg1"/>
                </a:solidFill>
                <a:latin typeface="微软雅黑" panose="020B0503020204020204" charset="-122"/>
                <a:ea typeface="微软雅黑" panose="020B0503020204020204" charset="-122"/>
              </a:rPr>
              <a:t>二次风门机构连杆及拐臂调整图</a:t>
            </a:r>
            <a:endParaRPr lang="zh-CN" altLang="en-US" sz="1200" b="0" dirty="0">
              <a:solidFill>
                <a:schemeClr val="bg1"/>
              </a:solidFill>
              <a:latin typeface="微软雅黑" panose="020B0503020204020204" charset="-122"/>
              <a:ea typeface="微软雅黑" panose="020B0503020204020204" charset="-122"/>
            </a:endParaRPr>
          </a:p>
        </p:txBody>
      </p:sp>
      <p:pic>
        <p:nvPicPr>
          <p:cNvPr id="14" name="图片 13">
            <a:extLst>
              <a:ext uri="{FF2B5EF4-FFF2-40B4-BE49-F238E27FC236}">
                <a16:creationId xmlns:a16="http://schemas.microsoft.com/office/drawing/2014/main" id="{2613789F-DB85-3728-4965-C6B493335B3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2000"/>
                    </a14:imgEffect>
                  </a14:imgLayer>
                </a14:imgProps>
              </a:ext>
            </a:extLst>
          </a:blip>
          <a:srcRect l="24376" r="24376"/>
          <a:stretch>
            <a:fillRect/>
          </a:stretch>
        </p:blipFill>
        <p:spPr>
          <a:xfrm>
            <a:off x="4915760" y="4581128"/>
            <a:ext cx="1250064" cy="1764000"/>
          </a:xfrm>
          <a:prstGeom prst="rect">
            <a:avLst/>
          </a:prstGeom>
        </p:spPr>
      </p:pic>
      <p:pic>
        <p:nvPicPr>
          <p:cNvPr id="15" name="图片 14">
            <a:extLst>
              <a:ext uri="{FF2B5EF4-FFF2-40B4-BE49-F238E27FC236}">
                <a16:creationId xmlns:a16="http://schemas.microsoft.com/office/drawing/2014/main" id="{7EC20CF2-D80F-8D63-9575-6218154FD1D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9000"/>
                    </a14:imgEffect>
                  </a14:imgLayer>
                </a14:imgProps>
              </a:ext>
            </a:extLst>
          </a:blip>
          <a:srcRect l="21890" r="21890"/>
          <a:stretch>
            <a:fillRect/>
          </a:stretch>
        </p:blipFill>
        <p:spPr>
          <a:xfrm>
            <a:off x="6243991" y="4586141"/>
            <a:ext cx="1364177" cy="1764000"/>
          </a:xfrm>
          <a:prstGeom prst="rect">
            <a:avLst/>
          </a:prstGeom>
          <a:noFill/>
          <a:ln>
            <a:noFill/>
          </a:ln>
        </p:spPr>
      </p:pic>
      <p:pic>
        <p:nvPicPr>
          <p:cNvPr id="16" name="图片 15">
            <a:extLst>
              <a:ext uri="{FF2B5EF4-FFF2-40B4-BE49-F238E27FC236}">
                <a16:creationId xmlns:a16="http://schemas.microsoft.com/office/drawing/2014/main" id="{35E5FCEA-7E4D-A6CA-CC56-FA6E628183F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1000"/>
                    </a14:imgEffect>
                  </a14:imgLayer>
                </a14:imgProps>
              </a:ext>
            </a:extLst>
          </a:blip>
          <a:srcRect l="11" r="11"/>
          <a:stretch>
            <a:fillRect/>
          </a:stretch>
        </p:blipFill>
        <p:spPr>
          <a:xfrm>
            <a:off x="5595919" y="2745120"/>
            <a:ext cx="1381892" cy="1764000"/>
          </a:xfrm>
          <a:prstGeom prst="rect">
            <a:avLst/>
          </a:prstGeom>
          <a:noFill/>
          <a:ln>
            <a:noFill/>
          </a:ln>
        </p:spPr>
      </p:pic>
      <p:pic>
        <p:nvPicPr>
          <p:cNvPr id="9" name="图片 8">
            <a:extLst>
              <a:ext uri="{FF2B5EF4-FFF2-40B4-BE49-F238E27FC236}">
                <a16:creationId xmlns:a16="http://schemas.microsoft.com/office/drawing/2014/main" id="{4C0222C6-0DEB-0A77-F2C5-4383FF0E25F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8259051" y="2689424"/>
            <a:ext cx="1212321" cy="1800000"/>
          </a:xfrm>
          <a:prstGeom prst="rect">
            <a:avLst/>
          </a:prstGeom>
        </p:spPr>
      </p:pic>
      <p:pic>
        <p:nvPicPr>
          <p:cNvPr id="10" name="图片 9">
            <a:extLst>
              <a:ext uri="{FF2B5EF4-FFF2-40B4-BE49-F238E27FC236}">
                <a16:creationId xmlns:a16="http://schemas.microsoft.com/office/drawing/2014/main" id="{A0F64CAF-E4BE-85A2-F54B-2F99990D7BD9}"/>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9555195" y="2689424"/>
            <a:ext cx="1221325" cy="1800000"/>
          </a:xfrm>
          <a:prstGeom prst="rect">
            <a:avLst/>
          </a:prstGeom>
        </p:spPr>
      </p:pic>
      <p:pic>
        <p:nvPicPr>
          <p:cNvPr id="11" name="图片 10">
            <a:extLst>
              <a:ext uri="{FF2B5EF4-FFF2-40B4-BE49-F238E27FC236}">
                <a16:creationId xmlns:a16="http://schemas.microsoft.com/office/drawing/2014/main" id="{9A3A3330-FBA3-60FC-8299-F09136526687}"/>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7680176" y="4567434"/>
            <a:ext cx="1213600" cy="1800000"/>
          </a:xfrm>
          <a:prstGeom prst="rect">
            <a:avLst/>
          </a:prstGeom>
        </p:spPr>
      </p:pic>
      <p:sp>
        <p:nvSpPr>
          <p:cNvPr id="12" name="文本框 9">
            <a:extLst>
              <a:ext uri="{FF2B5EF4-FFF2-40B4-BE49-F238E27FC236}">
                <a16:creationId xmlns:a16="http://schemas.microsoft.com/office/drawing/2014/main" id="{3F4FE510-BBA9-95E6-DE3B-D54DA780E86B}"/>
              </a:ext>
            </a:extLst>
          </p:cNvPr>
          <p:cNvSpPr txBox="1"/>
          <p:nvPr/>
        </p:nvSpPr>
        <p:spPr>
          <a:xfrm>
            <a:off x="7425653" y="6407468"/>
            <a:ext cx="3062835"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dirty="0">
                <a:solidFill>
                  <a:schemeClr val="bg1"/>
                </a:solidFill>
                <a:latin typeface="微软雅黑" panose="020B0503020204020204" charset="-122"/>
                <a:ea typeface="微软雅黑" panose="020B0503020204020204" charset="-122"/>
              </a:rPr>
              <a:t>图</a:t>
            </a:r>
            <a:r>
              <a:rPr lang="en-US" altLang="zh-CN" sz="1200" b="0" dirty="0">
                <a:solidFill>
                  <a:schemeClr val="bg1"/>
                </a:solidFill>
                <a:latin typeface="微软雅黑" panose="020B0503020204020204" charset="-122"/>
                <a:ea typeface="微软雅黑" panose="020B0503020204020204" charset="-122"/>
              </a:rPr>
              <a:t>7-20 </a:t>
            </a:r>
            <a:r>
              <a:rPr lang="zh-CN" altLang="en-US" sz="1200" b="0" dirty="0">
                <a:solidFill>
                  <a:schemeClr val="bg1"/>
                </a:solidFill>
                <a:latin typeface="微软雅黑" panose="020B0503020204020204" charset="-122"/>
                <a:ea typeface="微软雅黑" panose="020B0503020204020204" charset="-122"/>
              </a:rPr>
              <a:t>二次风门</a:t>
            </a:r>
            <a:r>
              <a:rPr lang="zh-CN" altLang="en-US" sz="1200" dirty="0">
                <a:solidFill>
                  <a:schemeClr val="bg1"/>
                </a:solidFill>
                <a:latin typeface="微软雅黑" panose="020B0503020204020204" charset="-122"/>
                <a:ea typeface="微软雅黑" panose="020B0503020204020204" charset="-122"/>
              </a:rPr>
              <a:t>开度</a:t>
            </a:r>
            <a:r>
              <a:rPr lang="zh-CN" altLang="en-US" sz="1200" b="0" dirty="0">
                <a:solidFill>
                  <a:schemeClr val="bg1"/>
                </a:solidFill>
                <a:latin typeface="微软雅黑" panose="020B0503020204020204" charset="-122"/>
                <a:ea typeface="微软雅黑" panose="020B0503020204020204" charset="-122"/>
              </a:rPr>
              <a:t>不当次数调查表</a:t>
            </a:r>
          </a:p>
        </p:txBody>
      </p:sp>
      <p:pic>
        <p:nvPicPr>
          <p:cNvPr id="13" name="图片 12">
            <a:extLst>
              <a:ext uri="{FF2B5EF4-FFF2-40B4-BE49-F238E27FC236}">
                <a16:creationId xmlns:a16="http://schemas.microsoft.com/office/drawing/2014/main" id="{667C747E-E360-81A7-9606-AA3F5364BF5C}"/>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8973423" y="4567434"/>
            <a:ext cx="1259409" cy="1800000"/>
          </a:xfrm>
          <a:prstGeom prst="rect">
            <a:avLst/>
          </a:prstGeom>
        </p:spPr>
      </p:pic>
      <p:pic>
        <p:nvPicPr>
          <p:cNvPr id="17" name="图片 16">
            <a:extLst>
              <a:ext uri="{FF2B5EF4-FFF2-40B4-BE49-F238E27FC236}">
                <a16:creationId xmlns:a16="http://schemas.microsoft.com/office/drawing/2014/main" id="{D67BB710-71A7-BEDB-BE7E-064344B526CF}"/>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10316552" y="4567434"/>
            <a:ext cx="1249159" cy="1800000"/>
          </a:xfrm>
          <a:prstGeom prst="rect">
            <a:avLst/>
          </a:prstGeom>
        </p:spPr>
      </p:pic>
    </p:spTree>
    <p:extLst>
      <p:ext uri="{BB962C8B-B14F-4D97-AF65-F5344CB8AC3E}">
        <p14:creationId xmlns:p14="http://schemas.microsoft.com/office/powerpoint/2010/main" val="186358966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38838-8D51-CC32-D9FC-9B462BA28C94}"/>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277FA4A7-B8CE-342C-810E-C125BDAF6ABD}"/>
              </a:ext>
            </a:extLst>
          </p:cNvPr>
          <p:cNvSpPr txBox="1"/>
          <p:nvPr/>
        </p:nvSpPr>
        <p:spPr>
          <a:xfrm>
            <a:off x="2639616" y="335062"/>
            <a:ext cx="6807200" cy="501650"/>
          </a:xfrm>
          <a:prstGeom prst="rect">
            <a:avLst/>
          </a:prstGeom>
          <a:noFill/>
        </p:spPr>
        <p:txBody>
          <a:bodyPr wrap="square" rtlCol="0">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defTabSz="914400" fontAlgn="auto"/>
            <a:r>
              <a:rPr lang="en-US" altLang="zh-CN" sz="2665" b="1" noProof="1">
                <a:solidFill>
                  <a:srgbClr val="0070C0"/>
                </a:solidFill>
                <a:latin typeface="微软雅黑" panose="020B0503020204020204" charset="-122"/>
                <a:ea typeface="微软雅黑" panose="020B0503020204020204" charset="-122"/>
              </a:rPr>
              <a:t>07</a:t>
            </a:r>
            <a:r>
              <a:rPr lang="zh-CN" altLang="en-US" sz="2665" b="1" noProof="1">
                <a:solidFill>
                  <a:srgbClr val="0070C0"/>
                </a:solidFill>
                <a:latin typeface="微软雅黑" panose="020B0503020204020204" charset="-122"/>
                <a:ea typeface="微软雅黑" panose="020B0503020204020204" charset="-122"/>
              </a:rPr>
              <a:t>确定主要原因</a:t>
            </a:r>
            <a:endParaRPr lang="en-US" altLang="zh-CN" sz="2665" b="1" noProof="1">
              <a:solidFill>
                <a:srgbClr val="0070C0"/>
              </a:solidFill>
              <a:latin typeface="微软雅黑" panose="020B0503020204020204" charset="-122"/>
              <a:ea typeface="微软雅黑" panose="020B0503020204020204" charset="-122"/>
            </a:endParaRPr>
          </a:p>
        </p:txBody>
      </p:sp>
      <p:sp>
        <p:nvSpPr>
          <p:cNvPr id="3" name="文本框 99">
            <a:extLst>
              <a:ext uri="{FF2B5EF4-FFF2-40B4-BE49-F238E27FC236}">
                <a16:creationId xmlns:a16="http://schemas.microsoft.com/office/drawing/2014/main" id="{091C2F06-25DC-C5F0-E483-2153941A4B57}"/>
              </a:ext>
            </a:extLst>
          </p:cNvPr>
          <p:cNvSpPr txBox="1"/>
          <p:nvPr/>
        </p:nvSpPr>
        <p:spPr>
          <a:xfrm>
            <a:off x="695400" y="1115452"/>
            <a:ext cx="7284026" cy="369332"/>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r>
              <a:rPr lang="zh-CN" altLang="en-US" sz="1800" b="0">
                <a:latin typeface="微软雅黑" panose="020B0503020204020204" charset="-122"/>
                <a:ea typeface="微软雅黑" panose="020B0503020204020204" charset="-122"/>
              </a:rPr>
              <a:t>小组成员根据现场调查情况，绘制症结影响程度检查表</a:t>
            </a:r>
            <a:r>
              <a:rPr lang="zh-CN" sz="1800" b="0">
                <a:latin typeface="微软雅黑" panose="020B0503020204020204" charset="-122"/>
                <a:ea typeface="微软雅黑" panose="020B0503020204020204" charset="-122"/>
              </a:rPr>
              <a:t>：</a:t>
            </a:r>
            <a:endParaRPr lang="zh-CN" altLang="en-US" sz="1800" b="0" dirty="0">
              <a:latin typeface="微软雅黑" panose="020B0503020204020204" charset="-122"/>
              <a:ea typeface="微软雅黑" panose="020B0503020204020204" charset="-122"/>
            </a:endParaRPr>
          </a:p>
        </p:txBody>
      </p:sp>
      <p:sp>
        <p:nvSpPr>
          <p:cNvPr id="4" name="文本框 1">
            <a:extLst>
              <a:ext uri="{FF2B5EF4-FFF2-40B4-BE49-F238E27FC236}">
                <a16:creationId xmlns:a16="http://schemas.microsoft.com/office/drawing/2014/main" id="{75F753A7-BDAE-31B7-926A-57C0BC2EC50F}"/>
              </a:ext>
            </a:extLst>
          </p:cNvPr>
          <p:cNvSpPr txBox="1"/>
          <p:nvPr/>
        </p:nvSpPr>
        <p:spPr>
          <a:xfrm>
            <a:off x="2228824" y="1631539"/>
            <a:ext cx="2817844"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267970" algn="ctr"/>
            <a:r>
              <a:rPr lang="zh-CN" sz="1200">
                <a:latin typeface="微软雅黑" panose="020B0503020204020204" charset="-122"/>
                <a:ea typeface="微软雅黑" panose="020B0503020204020204" charset="-122"/>
              </a:rPr>
              <a:t>表</a:t>
            </a:r>
            <a:r>
              <a:rPr lang="en-US" sz="1200">
                <a:latin typeface="微软雅黑" panose="020B0503020204020204" charset="-122"/>
                <a:ea typeface="微软雅黑" panose="020B0503020204020204" charset="-122"/>
              </a:rPr>
              <a:t>7-</a:t>
            </a:r>
            <a:r>
              <a:rPr lang="en-US" sz="1200">
                <a:latin typeface="微软雅黑" panose="020B0503020204020204" charset="-122"/>
                <a:ea typeface="微软雅黑" panose="020B0503020204020204" charset="-122"/>
                <a:cs typeface="Times New Roman" panose="02020603050405020304" pitchFamily="18" charset="0"/>
              </a:rPr>
              <a:t>12 </a:t>
            </a:r>
            <a:r>
              <a:rPr lang="zh-CN" sz="1200">
                <a:latin typeface="微软雅黑" panose="020B0503020204020204" charset="-122"/>
                <a:ea typeface="微软雅黑" panose="020B0503020204020204" charset="-122"/>
              </a:rPr>
              <a:t>症结</a:t>
            </a:r>
            <a:r>
              <a:rPr lang="zh-CN" sz="1200" dirty="0">
                <a:latin typeface="微软雅黑" panose="020B0503020204020204" charset="-122"/>
                <a:ea typeface="微软雅黑" panose="020B0503020204020204" charset="-122"/>
              </a:rPr>
              <a:t>影响程度检查表</a:t>
            </a:r>
            <a:endParaRPr lang="zh-CN" altLang="en-US" sz="1200" dirty="0">
              <a:latin typeface="微软雅黑" panose="020B0503020204020204" charset="-122"/>
              <a:ea typeface="微软雅黑" panose="020B0503020204020204" charset="-122"/>
            </a:endParaRPr>
          </a:p>
        </p:txBody>
      </p:sp>
      <p:sp>
        <p:nvSpPr>
          <p:cNvPr id="5" name="文本框 3">
            <a:extLst>
              <a:ext uri="{FF2B5EF4-FFF2-40B4-BE49-F238E27FC236}">
                <a16:creationId xmlns:a16="http://schemas.microsoft.com/office/drawing/2014/main" id="{5298D273-7364-7620-C4DA-DE70628551E5}"/>
              </a:ext>
            </a:extLst>
          </p:cNvPr>
          <p:cNvSpPr txBox="1"/>
          <p:nvPr/>
        </p:nvSpPr>
        <p:spPr>
          <a:xfrm>
            <a:off x="1785230" y="4552802"/>
            <a:ext cx="3705033"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latin typeface="微软雅黑" panose="020B0503020204020204" charset="-122"/>
                <a:ea typeface="微软雅黑" panose="020B0503020204020204" charset="-122"/>
              </a:rPr>
              <a:t>制表：曹政伟                   日期：</a:t>
            </a:r>
            <a:r>
              <a:rPr lang="en-US" altLang="zh-CN" sz="1200" b="0">
                <a:latin typeface="微软雅黑" panose="020B0503020204020204" charset="-122"/>
                <a:ea typeface="微软雅黑" panose="020B0503020204020204" charset="-122"/>
              </a:rPr>
              <a:t>2023</a:t>
            </a:r>
            <a:r>
              <a:rPr lang="zh-CN" altLang="en-US" sz="1200" b="0">
                <a:latin typeface="微软雅黑" panose="020B0503020204020204" charset="-122"/>
                <a:ea typeface="微软雅黑" panose="020B0503020204020204" charset="-122"/>
              </a:rPr>
              <a:t>年</a:t>
            </a:r>
            <a:r>
              <a:rPr lang="en-US" altLang="zh-CN" sz="1200" b="0">
                <a:latin typeface="微软雅黑" panose="020B0503020204020204" charset="-122"/>
                <a:ea typeface="微软雅黑" panose="020B0503020204020204" charset="-122"/>
              </a:rPr>
              <a:t>06</a:t>
            </a:r>
            <a:r>
              <a:rPr lang="zh-CN" altLang="en-US" sz="1200" b="0">
                <a:latin typeface="微软雅黑" panose="020B0503020204020204" charset="-122"/>
                <a:ea typeface="微软雅黑" panose="020B0503020204020204" charset="-122"/>
              </a:rPr>
              <a:t>月</a:t>
            </a:r>
            <a:r>
              <a:rPr lang="en-US" altLang="zh-CN" sz="1200" b="0">
                <a:latin typeface="微软雅黑" panose="020B0503020204020204" charset="-122"/>
                <a:ea typeface="微软雅黑" panose="020B0503020204020204" charset="-122"/>
              </a:rPr>
              <a:t>24</a:t>
            </a:r>
            <a:r>
              <a:rPr lang="zh-CN" altLang="en-US" sz="1200" b="0">
                <a:latin typeface="微软雅黑" panose="020B0503020204020204" charset="-122"/>
                <a:ea typeface="微软雅黑" panose="020B0503020204020204" charset="-122"/>
              </a:rPr>
              <a:t>日</a:t>
            </a:r>
            <a:endParaRPr lang="zh-CN" altLang="en-US" sz="1200" b="0" dirty="0">
              <a:latin typeface="微软雅黑" panose="020B0503020204020204" charset="-122"/>
              <a:ea typeface="微软雅黑" panose="020B0503020204020204" charset="-122"/>
            </a:endParaRPr>
          </a:p>
        </p:txBody>
      </p:sp>
      <p:sp>
        <p:nvSpPr>
          <p:cNvPr id="6" name="文本框 6">
            <a:extLst>
              <a:ext uri="{FF2B5EF4-FFF2-40B4-BE49-F238E27FC236}">
                <a16:creationId xmlns:a16="http://schemas.microsoft.com/office/drawing/2014/main" id="{830C3B82-F966-D06B-E3E7-0E4197758FDF}"/>
              </a:ext>
            </a:extLst>
          </p:cNvPr>
          <p:cNvSpPr txBox="1"/>
          <p:nvPr/>
        </p:nvSpPr>
        <p:spPr>
          <a:xfrm>
            <a:off x="6549310" y="4726301"/>
            <a:ext cx="5307330"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304800" algn="ctr"/>
            <a:r>
              <a:rPr lang="zh-CN" altLang="en-US" sz="1200" b="0">
                <a:latin typeface="微软雅黑" panose="020B0503020204020204" charset="-122"/>
                <a:ea typeface="微软雅黑" panose="020B0503020204020204" charset="-122"/>
              </a:rPr>
              <a:t>制图：曹政伟    日期：</a:t>
            </a:r>
            <a:r>
              <a:rPr lang="en-US" altLang="zh-CN" sz="1200" b="0">
                <a:latin typeface="微软雅黑" panose="020B0503020204020204" charset="-122"/>
                <a:ea typeface="微软雅黑" panose="020B0503020204020204" charset="-122"/>
              </a:rPr>
              <a:t>2023</a:t>
            </a:r>
            <a:r>
              <a:rPr lang="zh-CN" altLang="en-US" sz="1200" b="0">
                <a:latin typeface="微软雅黑" panose="020B0503020204020204" charset="-122"/>
                <a:ea typeface="微软雅黑" panose="020B0503020204020204" charset="-122"/>
              </a:rPr>
              <a:t>年</a:t>
            </a:r>
            <a:r>
              <a:rPr lang="en-US" altLang="zh-CN" sz="1200" b="0">
                <a:latin typeface="微软雅黑" panose="020B0503020204020204" charset="-122"/>
                <a:ea typeface="微软雅黑" panose="020B0503020204020204" charset="-122"/>
              </a:rPr>
              <a:t>06</a:t>
            </a:r>
            <a:r>
              <a:rPr lang="zh-CN" altLang="en-US" sz="1200" b="0">
                <a:latin typeface="微软雅黑" panose="020B0503020204020204" charset="-122"/>
                <a:ea typeface="微软雅黑" panose="020B0503020204020204" charset="-122"/>
              </a:rPr>
              <a:t>月</a:t>
            </a:r>
            <a:r>
              <a:rPr lang="en-US" altLang="zh-CN" sz="1200" b="0">
                <a:latin typeface="微软雅黑" panose="020B0503020204020204" charset="-122"/>
                <a:ea typeface="微软雅黑" panose="020B0503020204020204" charset="-122"/>
              </a:rPr>
              <a:t>24</a:t>
            </a:r>
            <a:r>
              <a:rPr lang="zh-CN" altLang="en-US" sz="1200" b="0">
                <a:latin typeface="微软雅黑" panose="020B0503020204020204" charset="-122"/>
                <a:ea typeface="微软雅黑" panose="020B0503020204020204" charset="-122"/>
              </a:rPr>
              <a:t>日</a:t>
            </a:r>
            <a:endParaRPr lang="zh-CN" altLang="en-US" sz="1200" b="0" dirty="0">
              <a:latin typeface="微软雅黑" panose="020B0503020204020204" charset="-122"/>
              <a:ea typeface="微软雅黑" panose="020B0503020204020204" charset="-122"/>
            </a:endParaRPr>
          </a:p>
        </p:txBody>
      </p:sp>
      <p:sp>
        <p:nvSpPr>
          <p:cNvPr id="7" name="文本框 7">
            <a:extLst>
              <a:ext uri="{FF2B5EF4-FFF2-40B4-BE49-F238E27FC236}">
                <a16:creationId xmlns:a16="http://schemas.microsoft.com/office/drawing/2014/main" id="{0D1E86A1-E5B4-705C-1158-CDB0D010A0D1}"/>
              </a:ext>
            </a:extLst>
          </p:cNvPr>
          <p:cNvSpPr txBox="1"/>
          <p:nvPr/>
        </p:nvSpPr>
        <p:spPr>
          <a:xfrm>
            <a:off x="732035" y="4993424"/>
            <a:ext cx="11125635" cy="874407"/>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306070">
              <a:lnSpc>
                <a:spcPct val="150000"/>
              </a:lnSpc>
            </a:pPr>
            <a:r>
              <a:rPr lang="zh-CN" sz="1800" b="1" dirty="0">
                <a:latin typeface="微软雅黑" panose="020B0503020204020204" pitchFamily="34" charset="-122"/>
                <a:ea typeface="微软雅黑" panose="020B0503020204020204" pitchFamily="34" charset="-122"/>
              </a:rPr>
              <a:t>影响程度分析：</a:t>
            </a:r>
            <a:r>
              <a:rPr lang="zh-CN" altLang="zh-CN" sz="1800" kern="100" dirty="0">
                <a:effectLst/>
                <a:latin typeface="微软雅黑" panose="020B0503020204020204" pitchFamily="34" charset="-122"/>
                <a:ea typeface="微软雅黑" panose="020B0503020204020204" pitchFamily="34" charset="-122"/>
                <a:cs typeface="宋体" panose="02010600030101010101" pitchFamily="2" charset="-122"/>
              </a:rPr>
              <a:t>经过小组成员调查发现，执行机构调节偏差大调整前后症结出现的概率差值</a:t>
            </a:r>
            <a:r>
              <a:rPr lang="zh-CN" altLang="en-US" sz="1800" kern="100" dirty="0">
                <a:effectLst/>
                <a:latin typeface="微软雅黑" panose="020B0503020204020204" pitchFamily="34" charset="-122"/>
                <a:ea typeface="微软雅黑" panose="020B0503020204020204" pitchFamily="34" charset="-122"/>
                <a:cs typeface="宋体" panose="02010600030101010101" pitchFamily="2" charset="-122"/>
              </a:rPr>
              <a:t>不大</a:t>
            </a:r>
            <a:r>
              <a:rPr lang="zh-CN" altLang="zh-CN" sz="1800" kern="100" dirty="0">
                <a:effectLst/>
                <a:latin typeface="微软雅黑" panose="020B0503020204020204" pitchFamily="34" charset="-122"/>
                <a:ea typeface="微软雅黑" panose="020B0503020204020204" pitchFamily="34" charset="-122"/>
                <a:cs typeface="宋体" panose="02010600030101010101" pitchFamily="2" charset="-122"/>
              </a:rPr>
              <a:t>，</a:t>
            </a:r>
            <a:r>
              <a:rPr lang="zh-CN" altLang="zh-CN" sz="1800" kern="100" dirty="0">
                <a:effectLst/>
                <a:highlight>
                  <a:srgbClr val="00FFFF"/>
                </a:highlight>
                <a:latin typeface="微软雅黑" panose="020B0503020204020204" pitchFamily="34" charset="-122"/>
                <a:ea typeface="微软雅黑" panose="020B0503020204020204" pitchFamily="34" charset="-122"/>
                <a:cs typeface="宋体" panose="02010600030101010101" pitchFamily="2" charset="-122"/>
              </a:rPr>
              <a:t>对症结的影响程度很小</a:t>
            </a:r>
            <a:r>
              <a:rPr lang="zh-CN" altLang="en-US" sz="1800" dirty="0">
                <a:latin typeface="微软雅黑" panose="020B0503020204020204" pitchFamily="34" charset="-122"/>
                <a:ea typeface="微软雅黑" panose="020B0503020204020204" pitchFamily="34" charset="-122"/>
              </a:rPr>
              <a:t>。</a:t>
            </a:r>
            <a:endParaRPr lang="en-US" altLang="zh-CN" sz="1800" dirty="0">
              <a:latin typeface="微软雅黑" panose="020B0503020204020204" pitchFamily="34" charset="-122"/>
              <a:ea typeface="微软雅黑" panose="020B0503020204020204" pitchFamily="34" charset="-122"/>
            </a:endParaRPr>
          </a:p>
        </p:txBody>
      </p:sp>
      <p:sp>
        <p:nvSpPr>
          <p:cNvPr id="8" name="文本框 2">
            <a:extLst>
              <a:ext uri="{FF2B5EF4-FFF2-40B4-BE49-F238E27FC236}">
                <a16:creationId xmlns:a16="http://schemas.microsoft.com/office/drawing/2014/main" id="{4E6626CB-0731-6805-7F86-CFA00BACD813}"/>
              </a:ext>
            </a:extLst>
          </p:cNvPr>
          <p:cNvSpPr txBox="1"/>
          <p:nvPr/>
        </p:nvSpPr>
        <p:spPr>
          <a:xfrm>
            <a:off x="732035" y="5867831"/>
            <a:ext cx="6988206" cy="369332"/>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306070"/>
            <a:r>
              <a:rPr lang="zh-CN" altLang="en-US" sz="1800" b="1">
                <a:latin typeface="微软雅黑" panose="020B0503020204020204" charset="-122"/>
                <a:ea typeface="微软雅黑" panose="020B0503020204020204" charset="-122"/>
              </a:rPr>
              <a:t>结论：</a:t>
            </a:r>
            <a:endParaRPr lang="zh-CN" sz="1800" b="1" dirty="0">
              <a:latin typeface="微软雅黑" panose="020B0503020204020204" charset="-122"/>
              <a:ea typeface="微软雅黑" panose="020B0503020204020204" charset="-122"/>
            </a:endParaRPr>
          </a:p>
        </p:txBody>
      </p:sp>
      <p:graphicFrame>
        <p:nvGraphicFramePr>
          <p:cNvPr id="13" name="表格 12">
            <a:extLst>
              <a:ext uri="{FF2B5EF4-FFF2-40B4-BE49-F238E27FC236}">
                <a16:creationId xmlns:a16="http://schemas.microsoft.com/office/drawing/2014/main" id="{BC067ED6-0172-B115-D627-A5DC6B22ABEF}"/>
              </a:ext>
            </a:extLst>
          </p:cNvPr>
          <p:cNvGraphicFramePr>
            <a:graphicFrameLocks noGrp="1"/>
          </p:cNvGraphicFramePr>
          <p:nvPr>
            <p:extLst>
              <p:ext uri="{D42A27DB-BD31-4B8C-83A1-F6EECF244321}">
                <p14:modId xmlns:p14="http://schemas.microsoft.com/office/powerpoint/2010/main" val="533519544"/>
              </p:ext>
            </p:extLst>
          </p:nvPr>
        </p:nvGraphicFramePr>
        <p:xfrm>
          <a:off x="1061348" y="1908538"/>
          <a:ext cx="5400001" cy="2520001"/>
        </p:xfrm>
        <a:graphic>
          <a:graphicData uri="http://schemas.openxmlformats.org/drawingml/2006/table">
            <a:tbl>
              <a:tblPr firstRow="1" firstCol="1" bandRow="1"/>
              <a:tblGrid>
                <a:gridCol w="1434252">
                  <a:extLst>
                    <a:ext uri="{9D8B030D-6E8A-4147-A177-3AD203B41FA5}">
                      <a16:colId xmlns:a16="http://schemas.microsoft.com/office/drawing/2014/main" val="44334558"/>
                    </a:ext>
                  </a:extLst>
                </a:gridCol>
                <a:gridCol w="1009700">
                  <a:extLst>
                    <a:ext uri="{9D8B030D-6E8A-4147-A177-3AD203B41FA5}">
                      <a16:colId xmlns:a16="http://schemas.microsoft.com/office/drawing/2014/main" val="1020709771"/>
                    </a:ext>
                  </a:extLst>
                </a:gridCol>
                <a:gridCol w="1013188">
                  <a:extLst>
                    <a:ext uri="{9D8B030D-6E8A-4147-A177-3AD203B41FA5}">
                      <a16:colId xmlns:a16="http://schemas.microsoft.com/office/drawing/2014/main" val="1666602324"/>
                    </a:ext>
                  </a:extLst>
                </a:gridCol>
                <a:gridCol w="657763">
                  <a:extLst>
                    <a:ext uri="{9D8B030D-6E8A-4147-A177-3AD203B41FA5}">
                      <a16:colId xmlns:a16="http://schemas.microsoft.com/office/drawing/2014/main" val="3577815194"/>
                    </a:ext>
                  </a:extLst>
                </a:gridCol>
                <a:gridCol w="1285098">
                  <a:extLst>
                    <a:ext uri="{9D8B030D-6E8A-4147-A177-3AD203B41FA5}">
                      <a16:colId xmlns:a16="http://schemas.microsoft.com/office/drawing/2014/main" val="865743688"/>
                    </a:ext>
                  </a:extLst>
                </a:gridCol>
              </a:tblGrid>
              <a:tr h="1072703">
                <a:tc>
                  <a:txBody>
                    <a:bodyPr/>
                    <a:lstStyle/>
                    <a:p>
                      <a:pPr algn="ctr">
                        <a:tabLst>
                          <a:tab pos="228600" algn="l"/>
                        </a:tabLst>
                      </a:pP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执行机构调节</a:t>
                      </a:r>
                      <a:endParaRPr lang="en-US" alt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endParaRPr>
                    </a:p>
                    <a:p>
                      <a:pPr algn="ctr">
                        <a:tabLst>
                          <a:tab pos="228600" algn="l"/>
                        </a:tabLst>
                      </a:pP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偏差大处理情况</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tabLst>
                          <a:tab pos="228600" algn="l"/>
                        </a:tabLst>
                      </a:pP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二次风门</a:t>
                      </a:r>
                      <a:endParaRPr lang="zh-CN" sz="1400" kern="100">
                        <a:effectLst/>
                        <a:latin typeface="微软雅黑" panose="020B0503020204020204" pitchFamily="34" charset="-122"/>
                        <a:ea typeface="微软雅黑" panose="020B0503020204020204" pitchFamily="34" charset="-122"/>
                      </a:endParaRPr>
                    </a:p>
                    <a:p>
                      <a:pPr algn="ctr">
                        <a:tabLst>
                          <a:tab pos="228600" algn="l"/>
                        </a:tabLst>
                      </a:pP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控制不当次数</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tabLst>
                          <a:tab pos="228600" algn="l"/>
                        </a:tabLst>
                      </a:pP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占比率</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tabLst>
                          <a:tab pos="228600" algn="l"/>
                        </a:tabLst>
                      </a:pP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差值</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tabLst>
                          <a:tab pos="228600" algn="l"/>
                        </a:tabLst>
                      </a:pP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对症结</a:t>
                      </a:r>
                      <a:endParaRPr lang="en-US" alt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endParaRPr>
                    </a:p>
                    <a:p>
                      <a:pPr algn="ctr">
                        <a:tabLst>
                          <a:tab pos="228600" algn="l"/>
                        </a:tabLst>
                      </a:pP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影响程度</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extLst>
                  <a:ext uri="{0D108BD9-81ED-4DB2-BD59-A6C34878D82A}">
                    <a16:rowId xmlns:a16="http://schemas.microsoft.com/office/drawing/2014/main" val="3533396384"/>
                  </a:ext>
                </a:extLst>
              </a:tr>
              <a:tr h="723649">
                <a:tc>
                  <a:txBody>
                    <a:bodyPr/>
                    <a:lstStyle/>
                    <a:p>
                      <a:pPr algn="ctr">
                        <a:tabLst>
                          <a:tab pos="228600" algn="l"/>
                        </a:tabLst>
                      </a:pP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未处理</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tabLst>
                          <a:tab pos="228600" algn="l"/>
                        </a:tabLst>
                      </a:pP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13</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tabLst>
                          <a:tab pos="228600" algn="l"/>
                        </a:tabLst>
                      </a:pP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54.2%</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rowSpan="2">
                  <a:txBody>
                    <a:bodyPr/>
                    <a:lstStyle/>
                    <a:p>
                      <a:pPr algn="ctr">
                        <a:tabLst>
                          <a:tab pos="228600" algn="l"/>
                        </a:tabLst>
                      </a:pPr>
                      <a:r>
                        <a:rPr lang="en-US" sz="1400" b="1" kern="100">
                          <a:solidFill>
                            <a:srgbClr val="FF0000"/>
                          </a:solidFill>
                          <a:effectLst/>
                          <a:latin typeface="微软雅黑" panose="020B0503020204020204" pitchFamily="34" charset="-122"/>
                          <a:ea typeface="微软雅黑" panose="020B0503020204020204" pitchFamily="34" charset="-122"/>
                          <a:cs typeface="宋体" panose="02010600030101010101" pitchFamily="2" charset="-122"/>
                        </a:rPr>
                        <a:t>8.4%</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66FFFF"/>
                    </a:solidFill>
                  </a:tcPr>
                </a:tc>
                <a:tc rowSpan="2">
                  <a:txBody>
                    <a:bodyPr/>
                    <a:lstStyle/>
                    <a:p>
                      <a:pPr algn="ctr">
                        <a:tabLst>
                          <a:tab pos="228600" algn="l"/>
                        </a:tabLst>
                      </a:pPr>
                      <a:r>
                        <a:rPr lang="zh-CN" sz="1400" b="1" kern="100">
                          <a:solidFill>
                            <a:srgbClr val="FF0000"/>
                          </a:solidFill>
                          <a:effectLst/>
                          <a:latin typeface="微软雅黑" panose="020B0503020204020204" pitchFamily="34" charset="-122"/>
                          <a:ea typeface="微软雅黑" panose="020B0503020204020204" pitchFamily="34" charset="-122"/>
                          <a:cs typeface="宋体" panose="02010600030101010101" pitchFamily="2" charset="-122"/>
                        </a:rPr>
                        <a:t>很小</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66FFFF"/>
                    </a:solidFill>
                  </a:tcPr>
                </a:tc>
                <a:extLst>
                  <a:ext uri="{0D108BD9-81ED-4DB2-BD59-A6C34878D82A}">
                    <a16:rowId xmlns:a16="http://schemas.microsoft.com/office/drawing/2014/main" val="2173427368"/>
                  </a:ext>
                </a:extLst>
              </a:tr>
              <a:tr h="723649">
                <a:tc>
                  <a:txBody>
                    <a:bodyPr/>
                    <a:lstStyle/>
                    <a:p>
                      <a:pPr algn="ctr">
                        <a:tabLst>
                          <a:tab pos="228600" algn="l"/>
                        </a:tabLst>
                      </a:pP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已处理</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tabLst>
                          <a:tab pos="228600" algn="l"/>
                        </a:tabLst>
                      </a:pP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11</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tabLst>
                          <a:tab pos="228600" algn="l"/>
                        </a:tabLst>
                      </a:pP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45.8%</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675897666"/>
                  </a:ext>
                </a:extLst>
              </a:tr>
            </a:tbl>
          </a:graphicData>
        </a:graphic>
      </p:graphicFrame>
      <p:sp>
        <p:nvSpPr>
          <p:cNvPr id="15" name="云形 14">
            <a:extLst>
              <a:ext uri="{FF2B5EF4-FFF2-40B4-BE49-F238E27FC236}">
                <a16:creationId xmlns:a16="http://schemas.microsoft.com/office/drawing/2014/main" id="{EB374309-909B-5F62-4626-54EA33E117C2}"/>
              </a:ext>
            </a:extLst>
          </p:cNvPr>
          <p:cNvSpPr/>
          <p:nvPr/>
        </p:nvSpPr>
        <p:spPr>
          <a:xfrm>
            <a:off x="3081052" y="4526120"/>
            <a:ext cx="3220800" cy="2331880"/>
          </a:xfrm>
          <a:prstGeom prst="cloud">
            <a:avLst/>
          </a:prstGeom>
          <a:solidFill>
            <a:srgbClr val="FF0000"/>
          </a:solidFill>
          <a:ln w="76200" cap="flat" cmpd="sng" algn="ctr">
            <a:noFill/>
            <a:prstDash val="solid"/>
            <a:miter lim="800000"/>
          </a:ln>
        </p:spPr>
        <p:txBody>
          <a:bodyPr rtlCol="0" anchor="ct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marL="0" marR="0" indent="0" algn="ctr" defTabSz="914400" eaLnBrk="1" fontAlgn="auto" latinLnBrk="0" hangingPunct="1">
              <a:lnSpc>
                <a:spcPct val="100000"/>
              </a:lnSpc>
              <a:spcBef>
                <a:spcPts val="0"/>
              </a:spcBef>
              <a:spcAft>
                <a:spcPts val="0"/>
              </a:spcAft>
              <a:buClrTx/>
              <a:buSzTx/>
              <a:buFontTx/>
              <a:buNone/>
            </a:pPr>
            <a:r>
              <a:rPr lang="zh-CN" altLang="en-US" sz="4800" kern="0">
                <a:solidFill>
                  <a:prstClr val="white"/>
                </a:solidFill>
                <a:latin typeface="Arial" panose="020B0604020202020204"/>
                <a:ea typeface="微软雅黑" panose="020B0503020204020204" charset="-122"/>
              </a:rPr>
              <a:t>非要</a:t>
            </a:r>
            <a:r>
              <a:rPr lang="zh-CN" altLang="en-US" sz="4800" kern="0" dirty="0">
                <a:solidFill>
                  <a:prstClr val="white"/>
                </a:solidFill>
                <a:latin typeface="Arial" panose="020B0604020202020204"/>
                <a:ea typeface="微软雅黑" panose="020B0503020204020204" charset="-122"/>
              </a:rPr>
              <a:t>因</a:t>
            </a:r>
            <a:endParaRPr kumimoji="0" lang="zh-CN" altLang="en-US" sz="4800" b="0" i="0" u="none" strike="noStrike" kern="0" cap="none" spc="0" normalizeH="0" baseline="0" noProof="0" dirty="0">
              <a:ln>
                <a:noFill/>
              </a:ln>
              <a:solidFill>
                <a:prstClr val="white"/>
              </a:solidFill>
              <a:effectLst/>
              <a:uLnTx/>
              <a:uFillTx/>
              <a:latin typeface="Arial" panose="020B0604020202020204"/>
              <a:ea typeface="微软雅黑" panose="020B0503020204020204" charset="-122"/>
            </a:endParaRPr>
          </a:p>
        </p:txBody>
      </p:sp>
      <p:graphicFrame>
        <p:nvGraphicFramePr>
          <p:cNvPr id="10" name="图表 9">
            <a:extLst>
              <a:ext uri="{FF2B5EF4-FFF2-40B4-BE49-F238E27FC236}">
                <a16:creationId xmlns:a16="http://schemas.microsoft.com/office/drawing/2014/main" id="{BB2DB4E8-E7AE-C92F-2548-C4363A908A4C}"/>
              </a:ext>
            </a:extLst>
          </p:cNvPr>
          <p:cNvGraphicFramePr/>
          <p:nvPr>
            <p:extLst>
              <p:ext uri="{D42A27DB-BD31-4B8C-83A1-F6EECF244321}">
                <p14:modId xmlns:p14="http://schemas.microsoft.com/office/powerpoint/2010/main" val="3667769373"/>
              </p:ext>
            </p:extLst>
          </p:nvPr>
        </p:nvGraphicFramePr>
        <p:xfrm>
          <a:off x="7392144" y="1091301"/>
          <a:ext cx="4320000" cy="360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471502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14F83-8D13-E5E0-3155-E2286A203301}"/>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985EB114-E450-0EBF-93B1-045538223C45}"/>
              </a:ext>
            </a:extLst>
          </p:cNvPr>
          <p:cNvSpPr txBox="1"/>
          <p:nvPr/>
        </p:nvSpPr>
        <p:spPr>
          <a:xfrm>
            <a:off x="2639616" y="335062"/>
            <a:ext cx="6807200" cy="501650"/>
          </a:xfrm>
          <a:prstGeom prst="rect">
            <a:avLst/>
          </a:prstGeom>
          <a:noFill/>
        </p:spPr>
        <p:txBody>
          <a:bodyPr wrap="square" rtlCol="0">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defTabSz="914400" fontAlgn="auto"/>
            <a:r>
              <a:rPr lang="en-US" altLang="zh-CN" sz="2665" b="1" noProof="1">
                <a:solidFill>
                  <a:srgbClr val="0070C0"/>
                </a:solidFill>
                <a:latin typeface="微软雅黑" panose="020B0503020204020204" charset="-122"/>
                <a:ea typeface="微软雅黑" panose="020B0503020204020204" charset="-122"/>
              </a:rPr>
              <a:t>07</a:t>
            </a:r>
            <a:r>
              <a:rPr lang="zh-CN" altLang="en-US" sz="2665" b="1" noProof="1">
                <a:solidFill>
                  <a:srgbClr val="0070C0"/>
                </a:solidFill>
                <a:latin typeface="微软雅黑" panose="020B0503020204020204" charset="-122"/>
                <a:ea typeface="微软雅黑" panose="020B0503020204020204" charset="-122"/>
              </a:rPr>
              <a:t>确定主要原因</a:t>
            </a:r>
            <a:endParaRPr lang="en-US" altLang="zh-CN" sz="2665" b="1" noProof="1">
              <a:solidFill>
                <a:srgbClr val="0070C0"/>
              </a:solidFill>
              <a:latin typeface="微软雅黑" panose="020B0503020204020204" charset="-122"/>
              <a:ea typeface="微软雅黑" panose="020B0503020204020204" charset="-122"/>
            </a:endParaRPr>
          </a:p>
        </p:txBody>
      </p:sp>
      <p:sp>
        <p:nvSpPr>
          <p:cNvPr id="3" name="文本框 7">
            <a:extLst>
              <a:ext uri="{FF2B5EF4-FFF2-40B4-BE49-F238E27FC236}">
                <a16:creationId xmlns:a16="http://schemas.microsoft.com/office/drawing/2014/main" id="{01F4AFE1-A7EF-C914-BB09-6E612964936C}"/>
              </a:ext>
            </a:extLst>
          </p:cNvPr>
          <p:cNvSpPr txBox="1"/>
          <p:nvPr/>
        </p:nvSpPr>
        <p:spPr>
          <a:xfrm>
            <a:off x="839416" y="2708920"/>
            <a:ext cx="4248472" cy="3606885"/>
          </a:xfrm>
          <a:prstGeom prst="rect">
            <a:avLst/>
          </a:prstGeom>
          <a:solidFill>
            <a:srgbClr val="FFFF99"/>
          </a:solidFill>
          <a:ln/>
        </p:spPr>
        <p:style>
          <a:lnRef idx="2">
            <a:schemeClr val="accent1"/>
          </a:lnRef>
          <a:fillRef idx="1">
            <a:schemeClr val="lt1"/>
          </a:fillRef>
          <a:effectRef idx="0">
            <a:schemeClr val="accent1"/>
          </a:effectRef>
          <a:fontRef idx="minor">
            <a:schemeClr val="dk1"/>
          </a:fontRef>
        </p:style>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304800" algn="just">
              <a:lnSpc>
                <a:spcPts val="2300"/>
              </a:lnSpc>
            </a:pPr>
            <a:r>
              <a:rPr lang="en-US" altLang="zh-CN" sz="1600" b="1" dirty="0">
                <a:latin typeface="微软雅黑" panose="020B0503020204020204" charset="-122"/>
                <a:ea typeface="微软雅黑" panose="020B0503020204020204" charset="-122"/>
              </a:rPr>
              <a:t>    </a:t>
            </a:r>
            <a:r>
              <a:rPr lang="zh-CN" sz="1600" b="1" dirty="0">
                <a:latin typeface="微软雅黑" panose="020B0503020204020204" charset="-122"/>
                <a:ea typeface="微软雅黑" panose="020B0503020204020204" charset="-122"/>
              </a:rPr>
              <a:t>确认过程：</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小组成员刘铭昊于</a:t>
            </a: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2023</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年</a:t>
            </a: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06</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月</a:t>
            </a: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25</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日～</a:t>
            </a: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06</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月</a:t>
            </a: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29</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日的</a:t>
            </a: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5</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天时间内带领成员付豪、邱枫、李国良、路万里，向运行人员了解风门运行使用情况，以及带领安装人员就地排查问题，发现部分风门执行机构有卡涩现象。通过调整机构连杆转轴的松紧度，使其动作灵活可靠，同时设置</a:t>
            </a: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80%</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a:t>
            </a: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90%</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力矩，确保风门电机有足够的动力带动执行机构和挡板，最后将连杆活动机构进行打磨清理并涂刷润滑剂，处理后检查验证对执行机构卡涩有很极大的改善效果。然后小组成员对处理前后风门</a:t>
            </a:r>
            <a:r>
              <a:rPr lang="zh-CN" altLang="en-US" sz="1600" kern="100" dirty="0">
                <a:latin typeface="微软雅黑" panose="020B0503020204020204" pitchFamily="34" charset="-122"/>
                <a:ea typeface="微软雅黑" panose="020B0503020204020204" pitchFamily="34" charset="-122"/>
                <a:cs typeface="宋体" panose="02010600030101010101" pitchFamily="2" charset="-122"/>
              </a:rPr>
              <a:t>开度</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不当次数进行调查</a:t>
            </a:r>
            <a:r>
              <a:rPr lang="zh-CN"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a:t>
            </a:r>
            <a:endParaRPr lang="zh-CN" altLang="zh-CN" sz="1600" kern="100" dirty="0">
              <a:effectLst/>
              <a:latin typeface="微软雅黑" panose="020B0503020204020204" pitchFamily="34" charset="-122"/>
              <a:ea typeface="微软雅黑" panose="020B0503020204020204" pitchFamily="34" charset="-122"/>
            </a:endParaRPr>
          </a:p>
        </p:txBody>
      </p:sp>
      <p:graphicFrame>
        <p:nvGraphicFramePr>
          <p:cNvPr id="4" name="表格 3">
            <a:extLst>
              <a:ext uri="{FF2B5EF4-FFF2-40B4-BE49-F238E27FC236}">
                <a16:creationId xmlns:a16="http://schemas.microsoft.com/office/drawing/2014/main" id="{EE8850DF-7F29-3376-B2F0-3CE68E0F6495}"/>
              </a:ext>
            </a:extLst>
          </p:cNvPr>
          <p:cNvGraphicFramePr>
            <a:graphicFrameLocks noGrp="1"/>
          </p:cNvGraphicFramePr>
          <p:nvPr>
            <p:extLst>
              <p:ext uri="{D42A27DB-BD31-4B8C-83A1-F6EECF244321}">
                <p14:modId xmlns:p14="http://schemas.microsoft.com/office/powerpoint/2010/main" val="3363925361"/>
              </p:ext>
            </p:extLst>
          </p:nvPr>
        </p:nvGraphicFramePr>
        <p:xfrm>
          <a:off x="963736" y="1277019"/>
          <a:ext cx="10202621" cy="1154902"/>
        </p:xfrm>
        <a:graphic>
          <a:graphicData uri="http://schemas.openxmlformats.org/drawingml/2006/table">
            <a:tbl>
              <a:tblPr firstRow="1" firstCol="1" bandRow="1"/>
              <a:tblGrid>
                <a:gridCol w="1398257">
                  <a:extLst>
                    <a:ext uri="{9D8B030D-6E8A-4147-A177-3AD203B41FA5}">
                      <a16:colId xmlns:a16="http://schemas.microsoft.com/office/drawing/2014/main" val="1755791662"/>
                    </a:ext>
                  </a:extLst>
                </a:gridCol>
                <a:gridCol w="5934873">
                  <a:extLst>
                    <a:ext uri="{9D8B030D-6E8A-4147-A177-3AD203B41FA5}">
                      <a16:colId xmlns:a16="http://schemas.microsoft.com/office/drawing/2014/main" val="2706635973"/>
                    </a:ext>
                  </a:extLst>
                </a:gridCol>
                <a:gridCol w="1218920">
                  <a:extLst>
                    <a:ext uri="{9D8B030D-6E8A-4147-A177-3AD203B41FA5}">
                      <a16:colId xmlns:a16="http://schemas.microsoft.com/office/drawing/2014/main" val="2223153210"/>
                    </a:ext>
                  </a:extLst>
                </a:gridCol>
                <a:gridCol w="1650571">
                  <a:extLst>
                    <a:ext uri="{9D8B030D-6E8A-4147-A177-3AD203B41FA5}">
                      <a16:colId xmlns:a16="http://schemas.microsoft.com/office/drawing/2014/main" val="3368744350"/>
                    </a:ext>
                  </a:extLst>
                </a:gridCol>
              </a:tblGrid>
              <a:tr h="329972">
                <a:tc>
                  <a:txBody>
                    <a:bodyPr/>
                    <a:lstStyle/>
                    <a:p>
                      <a:pPr algn="ct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末端原因</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gridSpan="3">
                  <a:txBody>
                    <a:bodyPr/>
                    <a:lstStyle/>
                    <a:p>
                      <a:pPr algn="ctr"/>
                      <a:r>
                        <a:rPr lang="zh-CN" altLang="en-US"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执行机构卡涩</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484970145"/>
                  </a:ext>
                </a:extLst>
              </a:tr>
              <a:tr h="329972">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判定方式</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zh-CN" alt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调查分析、试验</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确认人</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zh-CN" altLang="en-US" sz="1400" kern="100">
                          <a:effectLst/>
                          <a:latin typeface="微软雅黑" panose="020B0503020204020204" pitchFamily="34" charset="-122"/>
                          <a:ea typeface="微软雅黑" panose="020B0503020204020204" pitchFamily="34" charset="-122"/>
                        </a:rPr>
                        <a:t>刘铭昊</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extLst>
                  <a:ext uri="{0D108BD9-81ED-4DB2-BD59-A6C34878D82A}">
                    <a16:rowId xmlns:a16="http://schemas.microsoft.com/office/drawing/2014/main" val="2325097049"/>
                  </a:ext>
                </a:extLst>
              </a:tr>
              <a:tr h="494958">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确认内容</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zh-CN" alt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执行机构卡涩</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对症结影响程度</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确认时间</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2023</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年</a:t>
                      </a: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06</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月</a:t>
                      </a: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29</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日</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extLst>
                  <a:ext uri="{0D108BD9-81ED-4DB2-BD59-A6C34878D82A}">
                    <a16:rowId xmlns:a16="http://schemas.microsoft.com/office/drawing/2014/main" val="2820540801"/>
                  </a:ext>
                </a:extLst>
              </a:tr>
            </a:tbl>
          </a:graphicData>
        </a:graphic>
      </p:graphicFrame>
      <p:sp>
        <p:nvSpPr>
          <p:cNvPr id="5" name="文本框 2">
            <a:extLst>
              <a:ext uri="{FF2B5EF4-FFF2-40B4-BE49-F238E27FC236}">
                <a16:creationId xmlns:a16="http://schemas.microsoft.com/office/drawing/2014/main" id="{0CB72728-7043-165F-6169-B9EF3F068EC1}"/>
              </a:ext>
            </a:extLst>
          </p:cNvPr>
          <p:cNvSpPr txBox="1"/>
          <p:nvPr/>
        </p:nvSpPr>
        <p:spPr>
          <a:xfrm>
            <a:off x="3863750" y="1000019"/>
            <a:ext cx="4752531"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a:latin typeface="微软雅黑" panose="020B0503020204020204" charset="-122"/>
                <a:ea typeface="微软雅黑" panose="020B0503020204020204" charset="-122"/>
              </a:rPr>
              <a:t>表</a:t>
            </a:r>
            <a:r>
              <a:rPr lang="en-US" altLang="zh-CN" sz="1200">
                <a:latin typeface="微软雅黑" panose="020B0503020204020204" charset="-122"/>
                <a:ea typeface="微软雅黑" panose="020B0503020204020204" charset="-122"/>
              </a:rPr>
              <a:t>7-13  </a:t>
            </a:r>
            <a:r>
              <a:rPr lang="zh-CN" altLang="en-US" sz="1200">
                <a:latin typeface="微软雅黑" panose="020B0503020204020204" charset="-122"/>
                <a:ea typeface="微软雅黑" panose="020B0503020204020204" charset="-122"/>
              </a:rPr>
              <a:t>末端原因确认表</a:t>
            </a:r>
            <a:endParaRPr lang="zh-CN" altLang="en-US" sz="1200" dirty="0">
              <a:latin typeface="微软雅黑" panose="020B0503020204020204" charset="-122"/>
              <a:ea typeface="微软雅黑" panose="020B0503020204020204" charset="-122"/>
            </a:endParaRPr>
          </a:p>
        </p:txBody>
      </p:sp>
      <p:sp>
        <p:nvSpPr>
          <p:cNvPr id="6" name="文本框 1">
            <a:extLst>
              <a:ext uri="{FF2B5EF4-FFF2-40B4-BE49-F238E27FC236}">
                <a16:creationId xmlns:a16="http://schemas.microsoft.com/office/drawing/2014/main" id="{7CACD733-5547-8D04-5F14-C95F9669DE55}"/>
              </a:ext>
            </a:extLst>
          </p:cNvPr>
          <p:cNvSpPr txBox="1"/>
          <p:nvPr/>
        </p:nvSpPr>
        <p:spPr>
          <a:xfrm>
            <a:off x="981982" y="908720"/>
            <a:ext cx="1297594" cy="368300"/>
          </a:xfrm>
          <a:prstGeom prst="rect">
            <a:avLst/>
          </a:prstGeom>
          <a:solidFill>
            <a:srgbClr val="00FF00"/>
          </a:solid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r>
              <a:rPr lang="zh-CN" sz="1800" b="1" dirty="0">
                <a:solidFill>
                  <a:srgbClr val="000000"/>
                </a:solidFill>
                <a:latin typeface="Adobe 楷体 Std R" panose="02020400000000000000" pitchFamily="18" charset="-122"/>
                <a:ea typeface="Adobe 楷体 Std R" panose="02020400000000000000" pitchFamily="18" charset="-122"/>
              </a:rPr>
              <a:t>要</a:t>
            </a:r>
            <a:r>
              <a:rPr lang="zh-CN" sz="1800" b="1">
                <a:solidFill>
                  <a:srgbClr val="000000"/>
                </a:solidFill>
                <a:latin typeface="Adobe 楷体 Std R" panose="02020400000000000000" pitchFamily="18" charset="-122"/>
                <a:ea typeface="Adobe 楷体 Std R" panose="02020400000000000000" pitchFamily="18" charset="-122"/>
              </a:rPr>
              <a:t>因确认</a:t>
            </a:r>
            <a:r>
              <a:rPr lang="en-US" sz="1800" b="1">
                <a:solidFill>
                  <a:srgbClr val="000000"/>
                </a:solidFill>
                <a:latin typeface="Adobe 楷体 Std R" panose="02020400000000000000" pitchFamily="18" charset="-122"/>
                <a:ea typeface="Adobe 楷体 Std R" panose="02020400000000000000" pitchFamily="18" charset="-122"/>
              </a:rPr>
              <a:t>6</a:t>
            </a:r>
            <a:endParaRPr lang="en-US" altLang="en-US" sz="1800" b="1" dirty="0">
              <a:solidFill>
                <a:srgbClr val="000000"/>
              </a:solidFill>
              <a:latin typeface="Adobe 楷体 Std R" panose="02020400000000000000" pitchFamily="18" charset="-122"/>
              <a:ea typeface="Adobe 楷体 Std R" panose="02020400000000000000" pitchFamily="18" charset="-122"/>
            </a:endParaRPr>
          </a:p>
        </p:txBody>
      </p:sp>
      <p:sp>
        <p:nvSpPr>
          <p:cNvPr id="7" name="文本框 6">
            <a:extLst>
              <a:ext uri="{FF2B5EF4-FFF2-40B4-BE49-F238E27FC236}">
                <a16:creationId xmlns:a16="http://schemas.microsoft.com/office/drawing/2014/main" id="{C07D0067-3C5B-D51D-C218-E54FD5614FDE}"/>
              </a:ext>
            </a:extLst>
          </p:cNvPr>
          <p:cNvSpPr txBox="1"/>
          <p:nvPr/>
        </p:nvSpPr>
        <p:spPr>
          <a:xfrm>
            <a:off x="2495600" y="2448651"/>
            <a:ext cx="7689850"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latin typeface="微软雅黑" panose="020B0503020204020204" charset="-122"/>
                <a:ea typeface="微软雅黑" panose="020B0503020204020204" charset="-122"/>
              </a:rPr>
              <a:t>制表：刘铭昊                  时间：</a:t>
            </a:r>
            <a:r>
              <a:rPr lang="en-US" altLang="zh-CN" sz="1200" b="0">
                <a:latin typeface="微软雅黑" panose="020B0503020204020204" charset="-122"/>
                <a:ea typeface="微软雅黑" panose="020B0503020204020204" charset="-122"/>
              </a:rPr>
              <a:t>2023</a:t>
            </a:r>
            <a:r>
              <a:rPr lang="zh-CN" altLang="en-US" sz="1200" b="0">
                <a:latin typeface="微软雅黑" panose="020B0503020204020204" charset="-122"/>
                <a:ea typeface="微软雅黑" panose="020B0503020204020204" charset="-122"/>
              </a:rPr>
              <a:t>年</a:t>
            </a:r>
            <a:r>
              <a:rPr lang="en-US" altLang="zh-CN" sz="1200" b="0">
                <a:latin typeface="微软雅黑" panose="020B0503020204020204" charset="-122"/>
                <a:ea typeface="微软雅黑" panose="020B0503020204020204" charset="-122"/>
              </a:rPr>
              <a:t>06</a:t>
            </a:r>
            <a:r>
              <a:rPr lang="zh-CN" altLang="en-US" sz="1200" b="0">
                <a:latin typeface="微软雅黑" panose="020B0503020204020204" charset="-122"/>
                <a:ea typeface="微软雅黑" panose="020B0503020204020204" charset="-122"/>
              </a:rPr>
              <a:t>月</a:t>
            </a:r>
            <a:r>
              <a:rPr lang="en-US" altLang="zh-CN" sz="1200" b="0">
                <a:latin typeface="微软雅黑" panose="020B0503020204020204" charset="-122"/>
                <a:ea typeface="微软雅黑" panose="020B0503020204020204" charset="-122"/>
              </a:rPr>
              <a:t>29</a:t>
            </a:r>
            <a:r>
              <a:rPr lang="zh-CN" altLang="en-US" sz="1200" b="0">
                <a:latin typeface="微软雅黑" panose="020B0503020204020204" charset="-122"/>
                <a:ea typeface="微软雅黑" panose="020B0503020204020204" charset="-122"/>
              </a:rPr>
              <a:t>日</a:t>
            </a:r>
            <a:endParaRPr lang="zh-CN" altLang="en-US" sz="1200" b="0" dirty="0">
              <a:latin typeface="微软雅黑" panose="020B0503020204020204" charset="-122"/>
              <a:ea typeface="微软雅黑" panose="020B0503020204020204" charset="-122"/>
            </a:endParaRPr>
          </a:p>
        </p:txBody>
      </p:sp>
      <p:sp>
        <p:nvSpPr>
          <p:cNvPr id="8" name="文本框 9">
            <a:extLst>
              <a:ext uri="{FF2B5EF4-FFF2-40B4-BE49-F238E27FC236}">
                <a16:creationId xmlns:a16="http://schemas.microsoft.com/office/drawing/2014/main" id="{37202245-F29B-D5FC-CAB5-A2528242268F}"/>
              </a:ext>
            </a:extLst>
          </p:cNvPr>
          <p:cNvSpPr txBox="1"/>
          <p:nvPr/>
        </p:nvSpPr>
        <p:spPr>
          <a:xfrm>
            <a:off x="4655840" y="4293096"/>
            <a:ext cx="3456384"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latin typeface="微软雅黑" panose="020B0503020204020204" charset="-122"/>
                <a:ea typeface="微软雅黑" panose="020B0503020204020204" charset="-122"/>
              </a:rPr>
              <a:t>图</a:t>
            </a:r>
            <a:r>
              <a:rPr lang="en-US" altLang="zh-CN" sz="1200" b="0">
                <a:latin typeface="微软雅黑" panose="020B0503020204020204" charset="-122"/>
                <a:ea typeface="微软雅黑" panose="020B0503020204020204" charset="-122"/>
              </a:rPr>
              <a:t>7-22</a:t>
            </a:r>
            <a:r>
              <a:rPr lang="zh-CN" altLang="en-US" sz="1200" b="0">
                <a:latin typeface="微软雅黑" panose="020B0503020204020204" charset="-122"/>
                <a:ea typeface="微软雅黑" panose="020B0503020204020204" charset="-122"/>
              </a:rPr>
              <a:t>执行机构处理前</a:t>
            </a:r>
            <a:endParaRPr lang="zh-CN" altLang="en-US" sz="1200" b="0" dirty="0">
              <a:latin typeface="微软雅黑" panose="020B0503020204020204" charset="-122"/>
              <a:ea typeface="微软雅黑" panose="020B0503020204020204" charset="-122"/>
            </a:endParaRPr>
          </a:p>
        </p:txBody>
      </p:sp>
      <p:sp>
        <p:nvSpPr>
          <p:cNvPr id="9" name="文本框 9">
            <a:extLst>
              <a:ext uri="{FF2B5EF4-FFF2-40B4-BE49-F238E27FC236}">
                <a16:creationId xmlns:a16="http://schemas.microsoft.com/office/drawing/2014/main" id="{E06EE29D-6371-870F-2FCA-C6399A52D1CD}"/>
              </a:ext>
            </a:extLst>
          </p:cNvPr>
          <p:cNvSpPr txBox="1"/>
          <p:nvPr/>
        </p:nvSpPr>
        <p:spPr>
          <a:xfrm>
            <a:off x="3863752" y="6165304"/>
            <a:ext cx="5080000"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latin typeface="微软雅黑" panose="020B0503020204020204" charset="-122"/>
                <a:ea typeface="微软雅黑" panose="020B0503020204020204" charset="-122"/>
              </a:rPr>
              <a:t>图</a:t>
            </a:r>
            <a:r>
              <a:rPr lang="en-US" altLang="zh-CN" sz="1200" b="0">
                <a:latin typeface="微软雅黑" panose="020B0503020204020204" charset="-122"/>
                <a:ea typeface="微软雅黑" panose="020B0503020204020204" charset="-122"/>
              </a:rPr>
              <a:t>7-23</a:t>
            </a:r>
            <a:r>
              <a:rPr lang="zh-CN" altLang="en-US" sz="1200" b="0">
                <a:latin typeface="微软雅黑" panose="020B0503020204020204" charset="-122"/>
                <a:ea typeface="微软雅黑" panose="020B0503020204020204" charset="-122"/>
              </a:rPr>
              <a:t>执行机构处理后</a:t>
            </a:r>
            <a:endParaRPr lang="zh-CN" altLang="en-US" sz="1200" b="0" dirty="0">
              <a:latin typeface="微软雅黑" panose="020B0503020204020204" charset="-122"/>
              <a:ea typeface="微软雅黑" panose="020B0503020204020204" charset="-122"/>
            </a:endParaRPr>
          </a:p>
        </p:txBody>
      </p:sp>
      <p:pic>
        <p:nvPicPr>
          <p:cNvPr id="13" name="图片 12" descr="卡涩1">
            <a:extLst>
              <a:ext uri="{FF2B5EF4-FFF2-40B4-BE49-F238E27FC236}">
                <a16:creationId xmlns:a16="http://schemas.microsoft.com/office/drawing/2014/main" id="{B260568F-A0F5-C41E-7B07-24352EF0BF67}"/>
              </a:ext>
            </a:extLst>
          </p:cNvPr>
          <p:cNvPicPr>
            <a:picLocks noChangeAspect="1"/>
          </p:cNvPicPr>
          <p:nvPr/>
        </p:nvPicPr>
        <p:blipFill>
          <a:blip r:embed="rId2"/>
          <a:stretch>
            <a:fillRect/>
          </a:stretch>
        </p:blipFill>
        <p:spPr>
          <a:xfrm>
            <a:off x="5303912" y="2708920"/>
            <a:ext cx="2277000" cy="1584000"/>
          </a:xfrm>
          <a:prstGeom prst="rect">
            <a:avLst/>
          </a:prstGeom>
        </p:spPr>
      </p:pic>
      <p:pic>
        <p:nvPicPr>
          <p:cNvPr id="14" name="图片 13" descr="连杆2">
            <a:extLst>
              <a:ext uri="{FF2B5EF4-FFF2-40B4-BE49-F238E27FC236}">
                <a16:creationId xmlns:a16="http://schemas.microsoft.com/office/drawing/2014/main" id="{E91CA73F-EBE1-FF3E-9778-AF140889CEE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a14:imgEffect>
                  </a14:imgLayer>
                </a14:imgProps>
              </a:ext>
            </a:extLst>
          </a:blip>
          <a:stretch>
            <a:fillRect/>
          </a:stretch>
        </p:blipFill>
        <p:spPr>
          <a:xfrm>
            <a:off x="5303912" y="4581128"/>
            <a:ext cx="2277000" cy="1584000"/>
          </a:xfrm>
          <a:prstGeom prst="rect">
            <a:avLst/>
          </a:prstGeom>
        </p:spPr>
      </p:pic>
      <p:pic>
        <p:nvPicPr>
          <p:cNvPr id="10" name="图片 9">
            <a:extLst>
              <a:ext uri="{FF2B5EF4-FFF2-40B4-BE49-F238E27FC236}">
                <a16:creationId xmlns:a16="http://schemas.microsoft.com/office/drawing/2014/main" id="{EAE25B9C-C5D1-83DF-F741-1E1FE96B69E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396169" y="2588018"/>
            <a:ext cx="1195303" cy="1728000"/>
          </a:xfrm>
          <a:prstGeom prst="rect">
            <a:avLst/>
          </a:prstGeom>
        </p:spPr>
      </p:pic>
      <p:pic>
        <p:nvPicPr>
          <p:cNvPr id="11" name="图片 10">
            <a:extLst>
              <a:ext uri="{FF2B5EF4-FFF2-40B4-BE49-F238E27FC236}">
                <a16:creationId xmlns:a16="http://schemas.microsoft.com/office/drawing/2014/main" id="{B33ACBDB-1596-F7D9-FC9C-483484BF27D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663480" y="2588210"/>
            <a:ext cx="1157736" cy="1728000"/>
          </a:xfrm>
          <a:prstGeom prst="rect">
            <a:avLst/>
          </a:prstGeom>
        </p:spPr>
      </p:pic>
      <p:pic>
        <p:nvPicPr>
          <p:cNvPr id="12" name="图片 11">
            <a:extLst>
              <a:ext uri="{FF2B5EF4-FFF2-40B4-BE49-F238E27FC236}">
                <a16:creationId xmlns:a16="http://schemas.microsoft.com/office/drawing/2014/main" id="{C318D8E7-C242-64F5-7DCB-E821B5B93B1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750041" y="4403892"/>
            <a:ext cx="1193359" cy="1728000"/>
          </a:xfrm>
          <a:prstGeom prst="rect">
            <a:avLst/>
          </a:prstGeom>
        </p:spPr>
      </p:pic>
      <p:pic>
        <p:nvPicPr>
          <p:cNvPr id="15" name="图片 14">
            <a:extLst>
              <a:ext uri="{FF2B5EF4-FFF2-40B4-BE49-F238E27FC236}">
                <a16:creationId xmlns:a16="http://schemas.microsoft.com/office/drawing/2014/main" id="{2E940C32-D9B9-0DCB-3F21-5CDE2DC6C4E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9013139" y="4400899"/>
            <a:ext cx="1186610" cy="1728000"/>
          </a:xfrm>
          <a:prstGeom prst="rect">
            <a:avLst/>
          </a:prstGeom>
        </p:spPr>
      </p:pic>
      <p:pic>
        <p:nvPicPr>
          <p:cNvPr id="16" name="图片 15">
            <a:extLst>
              <a:ext uri="{FF2B5EF4-FFF2-40B4-BE49-F238E27FC236}">
                <a16:creationId xmlns:a16="http://schemas.microsoft.com/office/drawing/2014/main" id="{6F528B5E-77AA-6EFF-F75B-D1F3F7A50422}"/>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0311552" y="4411508"/>
            <a:ext cx="1185048" cy="1728000"/>
          </a:xfrm>
          <a:prstGeom prst="rect">
            <a:avLst/>
          </a:prstGeom>
        </p:spPr>
      </p:pic>
      <p:sp>
        <p:nvSpPr>
          <p:cNvPr id="17" name="文本框 9">
            <a:extLst>
              <a:ext uri="{FF2B5EF4-FFF2-40B4-BE49-F238E27FC236}">
                <a16:creationId xmlns:a16="http://schemas.microsoft.com/office/drawing/2014/main" id="{B090D6A4-F708-1E11-1D83-FE76526A31CC}"/>
              </a:ext>
            </a:extLst>
          </p:cNvPr>
          <p:cNvSpPr txBox="1"/>
          <p:nvPr/>
        </p:nvSpPr>
        <p:spPr>
          <a:xfrm>
            <a:off x="6992664" y="6176337"/>
            <a:ext cx="5080000" cy="276999"/>
          </a:xfrm>
          <a:prstGeom prst="rect">
            <a:avLst/>
          </a:prstGeom>
          <a:noFill/>
          <a:ln w="9525">
            <a:noFill/>
          </a:ln>
        </p:spPr>
        <p:txBody>
          <a:bodyPr>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dirty="0">
                <a:latin typeface="微软雅黑" panose="020B0503020204020204" charset="-122"/>
                <a:ea typeface="微软雅黑" panose="020B0503020204020204" charset="-122"/>
              </a:rPr>
              <a:t>图</a:t>
            </a:r>
            <a:r>
              <a:rPr lang="en-US" altLang="zh-CN" sz="1200" b="0" dirty="0">
                <a:latin typeface="微软雅黑" panose="020B0503020204020204" charset="-122"/>
                <a:ea typeface="微软雅黑" panose="020B0503020204020204" charset="-122"/>
              </a:rPr>
              <a:t>7-24 </a:t>
            </a:r>
            <a:r>
              <a:rPr lang="zh-CN" altLang="en-US" sz="1200" b="0" dirty="0">
                <a:latin typeface="微软雅黑" panose="020B0503020204020204" charset="-122"/>
                <a:ea typeface="微软雅黑" panose="020B0503020204020204" charset="-122"/>
              </a:rPr>
              <a:t>风门</a:t>
            </a:r>
            <a:r>
              <a:rPr lang="zh-CN" altLang="en-US" sz="1200" dirty="0">
                <a:latin typeface="微软雅黑" panose="020B0503020204020204" charset="-122"/>
                <a:ea typeface="微软雅黑" panose="020B0503020204020204" charset="-122"/>
              </a:rPr>
              <a:t>开度</a:t>
            </a:r>
            <a:r>
              <a:rPr lang="zh-CN" altLang="en-US" sz="1200" b="0" dirty="0">
                <a:latin typeface="微软雅黑" panose="020B0503020204020204" charset="-122"/>
                <a:ea typeface="微软雅黑" panose="020B0503020204020204" charset="-122"/>
              </a:rPr>
              <a:t>不当次数调查表</a:t>
            </a:r>
          </a:p>
        </p:txBody>
      </p:sp>
    </p:spTree>
    <p:extLst>
      <p:ext uri="{BB962C8B-B14F-4D97-AF65-F5344CB8AC3E}">
        <p14:creationId xmlns:p14="http://schemas.microsoft.com/office/powerpoint/2010/main" val="424950221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0C79D-F0C0-4EA7-B09F-16C6531EDD5F}"/>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2ECF13E8-9868-0B1F-2983-C687A4A9A523}"/>
              </a:ext>
            </a:extLst>
          </p:cNvPr>
          <p:cNvSpPr txBox="1"/>
          <p:nvPr/>
        </p:nvSpPr>
        <p:spPr>
          <a:xfrm>
            <a:off x="2639616" y="335062"/>
            <a:ext cx="6807200" cy="501650"/>
          </a:xfrm>
          <a:prstGeom prst="rect">
            <a:avLst/>
          </a:prstGeom>
          <a:noFill/>
        </p:spPr>
        <p:txBody>
          <a:bodyPr wrap="square" rtlCol="0">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defTabSz="914400" fontAlgn="auto"/>
            <a:r>
              <a:rPr lang="en-US" altLang="zh-CN" sz="2665" b="1" noProof="1">
                <a:solidFill>
                  <a:srgbClr val="0070C0"/>
                </a:solidFill>
                <a:latin typeface="微软雅黑" panose="020B0503020204020204" charset="-122"/>
                <a:ea typeface="微软雅黑" panose="020B0503020204020204" charset="-122"/>
              </a:rPr>
              <a:t>07</a:t>
            </a:r>
            <a:r>
              <a:rPr lang="zh-CN" altLang="en-US" sz="2665" b="1" noProof="1">
                <a:solidFill>
                  <a:srgbClr val="0070C0"/>
                </a:solidFill>
                <a:latin typeface="微软雅黑" panose="020B0503020204020204" charset="-122"/>
                <a:ea typeface="微软雅黑" panose="020B0503020204020204" charset="-122"/>
              </a:rPr>
              <a:t>确定主要原因</a:t>
            </a:r>
            <a:endParaRPr lang="en-US" altLang="zh-CN" sz="2665" b="1" noProof="1">
              <a:solidFill>
                <a:srgbClr val="0070C0"/>
              </a:solidFill>
              <a:latin typeface="微软雅黑" panose="020B0503020204020204" charset="-122"/>
              <a:ea typeface="微软雅黑" panose="020B0503020204020204" charset="-122"/>
            </a:endParaRPr>
          </a:p>
        </p:txBody>
      </p:sp>
      <p:sp>
        <p:nvSpPr>
          <p:cNvPr id="3" name="文本框 99">
            <a:extLst>
              <a:ext uri="{FF2B5EF4-FFF2-40B4-BE49-F238E27FC236}">
                <a16:creationId xmlns:a16="http://schemas.microsoft.com/office/drawing/2014/main" id="{7879012B-F4FE-E828-65B4-F5EC5AC7D0A5}"/>
              </a:ext>
            </a:extLst>
          </p:cNvPr>
          <p:cNvSpPr txBox="1"/>
          <p:nvPr/>
        </p:nvSpPr>
        <p:spPr>
          <a:xfrm>
            <a:off x="695400" y="1115452"/>
            <a:ext cx="7284026" cy="369332"/>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r>
              <a:rPr lang="zh-CN" altLang="en-US" sz="1800" b="0">
                <a:latin typeface="微软雅黑" panose="020B0503020204020204" charset="-122"/>
                <a:ea typeface="微软雅黑" panose="020B0503020204020204" charset="-122"/>
              </a:rPr>
              <a:t>小组成员根据现场调查情况，绘制症结影响程度检查表</a:t>
            </a:r>
            <a:r>
              <a:rPr lang="zh-CN" sz="1800" b="0">
                <a:latin typeface="微软雅黑" panose="020B0503020204020204" charset="-122"/>
                <a:ea typeface="微软雅黑" panose="020B0503020204020204" charset="-122"/>
              </a:rPr>
              <a:t>：</a:t>
            </a:r>
            <a:endParaRPr lang="zh-CN" altLang="en-US" sz="1800" b="0" dirty="0">
              <a:latin typeface="微软雅黑" panose="020B0503020204020204" charset="-122"/>
              <a:ea typeface="微软雅黑" panose="020B0503020204020204" charset="-122"/>
            </a:endParaRPr>
          </a:p>
        </p:txBody>
      </p:sp>
      <p:sp>
        <p:nvSpPr>
          <p:cNvPr id="4" name="文本框 1">
            <a:extLst>
              <a:ext uri="{FF2B5EF4-FFF2-40B4-BE49-F238E27FC236}">
                <a16:creationId xmlns:a16="http://schemas.microsoft.com/office/drawing/2014/main" id="{FB6349AE-ED3C-624C-17A2-2A5FFDDD9E29}"/>
              </a:ext>
            </a:extLst>
          </p:cNvPr>
          <p:cNvSpPr txBox="1"/>
          <p:nvPr/>
        </p:nvSpPr>
        <p:spPr>
          <a:xfrm>
            <a:off x="2228824" y="1631539"/>
            <a:ext cx="2817844"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267970" algn="ctr"/>
            <a:r>
              <a:rPr lang="zh-CN" sz="1200">
                <a:latin typeface="微软雅黑" panose="020B0503020204020204" charset="-122"/>
                <a:ea typeface="微软雅黑" panose="020B0503020204020204" charset="-122"/>
              </a:rPr>
              <a:t>表</a:t>
            </a:r>
            <a:r>
              <a:rPr lang="en-US" sz="1200">
                <a:latin typeface="微软雅黑" panose="020B0503020204020204" charset="-122"/>
                <a:ea typeface="微软雅黑" panose="020B0503020204020204" charset="-122"/>
              </a:rPr>
              <a:t>7-</a:t>
            </a:r>
            <a:r>
              <a:rPr lang="en-US" sz="1200">
                <a:latin typeface="微软雅黑" panose="020B0503020204020204" charset="-122"/>
                <a:ea typeface="微软雅黑" panose="020B0503020204020204" charset="-122"/>
                <a:cs typeface="Times New Roman" panose="02020603050405020304" pitchFamily="18" charset="0"/>
              </a:rPr>
              <a:t>14 </a:t>
            </a:r>
            <a:r>
              <a:rPr lang="zh-CN" sz="1200">
                <a:latin typeface="微软雅黑" panose="020B0503020204020204" charset="-122"/>
                <a:ea typeface="微软雅黑" panose="020B0503020204020204" charset="-122"/>
              </a:rPr>
              <a:t>症结</a:t>
            </a:r>
            <a:r>
              <a:rPr lang="zh-CN" sz="1200" dirty="0">
                <a:latin typeface="微软雅黑" panose="020B0503020204020204" charset="-122"/>
                <a:ea typeface="微软雅黑" panose="020B0503020204020204" charset="-122"/>
              </a:rPr>
              <a:t>影响程度检查表</a:t>
            </a:r>
            <a:endParaRPr lang="zh-CN" altLang="en-US" sz="1200" dirty="0">
              <a:latin typeface="微软雅黑" panose="020B0503020204020204" charset="-122"/>
              <a:ea typeface="微软雅黑" panose="020B0503020204020204" charset="-122"/>
            </a:endParaRPr>
          </a:p>
        </p:txBody>
      </p:sp>
      <p:sp>
        <p:nvSpPr>
          <p:cNvPr id="5" name="文本框 3">
            <a:extLst>
              <a:ext uri="{FF2B5EF4-FFF2-40B4-BE49-F238E27FC236}">
                <a16:creationId xmlns:a16="http://schemas.microsoft.com/office/drawing/2014/main" id="{C11BA0D7-E6D0-CAD5-1E82-79679B28B7D2}"/>
              </a:ext>
            </a:extLst>
          </p:cNvPr>
          <p:cNvSpPr txBox="1"/>
          <p:nvPr/>
        </p:nvSpPr>
        <p:spPr>
          <a:xfrm>
            <a:off x="1785230" y="4552802"/>
            <a:ext cx="3705033"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latin typeface="微软雅黑" panose="020B0503020204020204" charset="-122"/>
                <a:ea typeface="微软雅黑" panose="020B0503020204020204" charset="-122"/>
              </a:rPr>
              <a:t>制表：刘铭昊                  日期：</a:t>
            </a:r>
            <a:r>
              <a:rPr lang="en-US" altLang="zh-CN" sz="1200" b="0">
                <a:latin typeface="微软雅黑" panose="020B0503020204020204" charset="-122"/>
                <a:ea typeface="微软雅黑" panose="020B0503020204020204" charset="-122"/>
              </a:rPr>
              <a:t>2023</a:t>
            </a:r>
            <a:r>
              <a:rPr lang="zh-CN" altLang="en-US" sz="1200" b="0">
                <a:latin typeface="微软雅黑" panose="020B0503020204020204" charset="-122"/>
                <a:ea typeface="微软雅黑" panose="020B0503020204020204" charset="-122"/>
              </a:rPr>
              <a:t>年</a:t>
            </a:r>
            <a:r>
              <a:rPr lang="en-US" altLang="zh-CN" sz="1200" b="0">
                <a:latin typeface="微软雅黑" panose="020B0503020204020204" charset="-122"/>
                <a:ea typeface="微软雅黑" panose="020B0503020204020204" charset="-122"/>
              </a:rPr>
              <a:t>06</a:t>
            </a:r>
            <a:r>
              <a:rPr lang="zh-CN" altLang="en-US" sz="1200" b="0">
                <a:latin typeface="微软雅黑" panose="020B0503020204020204" charset="-122"/>
                <a:ea typeface="微软雅黑" panose="020B0503020204020204" charset="-122"/>
              </a:rPr>
              <a:t>月</a:t>
            </a:r>
            <a:r>
              <a:rPr lang="en-US" altLang="zh-CN" sz="1200" b="0">
                <a:latin typeface="微软雅黑" panose="020B0503020204020204" charset="-122"/>
                <a:ea typeface="微软雅黑" panose="020B0503020204020204" charset="-122"/>
              </a:rPr>
              <a:t>29</a:t>
            </a:r>
            <a:r>
              <a:rPr lang="zh-CN" altLang="en-US" sz="1200" b="0">
                <a:latin typeface="微软雅黑" panose="020B0503020204020204" charset="-122"/>
                <a:ea typeface="微软雅黑" panose="020B0503020204020204" charset="-122"/>
              </a:rPr>
              <a:t>日</a:t>
            </a:r>
            <a:endParaRPr lang="zh-CN" altLang="en-US" sz="1200" b="0" dirty="0">
              <a:latin typeface="微软雅黑" panose="020B0503020204020204" charset="-122"/>
              <a:ea typeface="微软雅黑" panose="020B0503020204020204" charset="-122"/>
            </a:endParaRPr>
          </a:p>
        </p:txBody>
      </p:sp>
      <p:sp>
        <p:nvSpPr>
          <p:cNvPr id="6" name="文本框 6">
            <a:extLst>
              <a:ext uri="{FF2B5EF4-FFF2-40B4-BE49-F238E27FC236}">
                <a16:creationId xmlns:a16="http://schemas.microsoft.com/office/drawing/2014/main" id="{8A4AC5FF-A7D0-3687-6D30-7B8327680559}"/>
              </a:ext>
            </a:extLst>
          </p:cNvPr>
          <p:cNvSpPr txBox="1"/>
          <p:nvPr/>
        </p:nvSpPr>
        <p:spPr>
          <a:xfrm>
            <a:off x="6549310" y="4726301"/>
            <a:ext cx="5307330"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304800" algn="ctr"/>
            <a:r>
              <a:rPr lang="zh-CN" altLang="en-US" sz="1200" b="0">
                <a:latin typeface="微软雅黑" panose="020B0503020204020204" charset="-122"/>
                <a:ea typeface="微软雅黑" panose="020B0503020204020204" charset="-122"/>
              </a:rPr>
              <a:t>制图：刘铭昊                  日期：</a:t>
            </a:r>
            <a:r>
              <a:rPr lang="en-US" altLang="zh-CN" sz="1200" b="0">
                <a:latin typeface="微软雅黑" panose="020B0503020204020204" charset="-122"/>
                <a:ea typeface="微软雅黑" panose="020B0503020204020204" charset="-122"/>
              </a:rPr>
              <a:t>2023</a:t>
            </a:r>
            <a:r>
              <a:rPr lang="zh-CN" altLang="en-US" sz="1200" b="0">
                <a:latin typeface="微软雅黑" panose="020B0503020204020204" charset="-122"/>
                <a:ea typeface="微软雅黑" panose="020B0503020204020204" charset="-122"/>
              </a:rPr>
              <a:t>年</a:t>
            </a:r>
            <a:r>
              <a:rPr lang="en-US" altLang="zh-CN" sz="1200" b="0">
                <a:latin typeface="微软雅黑" panose="020B0503020204020204" charset="-122"/>
                <a:ea typeface="微软雅黑" panose="020B0503020204020204" charset="-122"/>
              </a:rPr>
              <a:t>06</a:t>
            </a:r>
            <a:r>
              <a:rPr lang="zh-CN" altLang="en-US" sz="1200" b="0">
                <a:latin typeface="微软雅黑" panose="020B0503020204020204" charset="-122"/>
                <a:ea typeface="微软雅黑" panose="020B0503020204020204" charset="-122"/>
              </a:rPr>
              <a:t>月</a:t>
            </a:r>
            <a:r>
              <a:rPr lang="en-US" altLang="zh-CN" sz="1200" b="0">
                <a:latin typeface="微软雅黑" panose="020B0503020204020204" charset="-122"/>
                <a:ea typeface="微软雅黑" panose="020B0503020204020204" charset="-122"/>
              </a:rPr>
              <a:t>29</a:t>
            </a:r>
            <a:r>
              <a:rPr lang="zh-CN" altLang="en-US" sz="1200" b="0">
                <a:latin typeface="微软雅黑" panose="020B0503020204020204" charset="-122"/>
                <a:ea typeface="微软雅黑" panose="020B0503020204020204" charset="-122"/>
              </a:rPr>
              <a:t>日</a:t>
            </a:r>
            <a:endParaRPr lang="zh-CN" altLang="en-US" sz="1200" b="0" dirty="0">
              <a:latin typeface="微软雅黑" panose="020B0503020204020204" charset="-122"/>
              <a:ea typeface="微软雅黑" panose="020B0503020204020204" charset="-122"/>
            </a:endParaRPr>
          </a:p>
        </p:txBody>
      </p:sp>
      <p:sp>
        <p:nvSpPr>
          <p:cNvPr id="7" name="文本框 7">
            <a:extLst>
              <a:ext uri="{FF2B5EF4-FFF2-40B4-BE49-F238E27FC236}">
                <a16:creationId xmlns:a16="http://schemas.microsoft.com/office/drawing/2014/main" id="{E0FC9000-E88D-CF27-FD47-D03BB6AA0276}"/>
              </a:ext>
            </a:extLst>
          </p:cNvPr>
          <p:cNvSpPr txBox="1"/>
          <p:nvPr/>
        </p:nvSpPr>
        <p:spPr>
          <a:xfrm>
            <a:off x="732035" y="4993424"/>
            <a:ext cx="11125635" cy="874407"/>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306070">
              <a:lnSpc>
                <a:spcPct val="150000"/>
              </a:lnSpc>
            </a:pPr>
            <a:r>
              <a:rPr lang="zh-CN" sz="1800" b="1" dirty="0">
                <a:latin typeface="微软雅黑" panose="020B0503020204020204" pitchFamily="34" charset="-122"/>
                <a:ea typeface="微软雅黑" panose="020B0503020204020204" pitchFamily="34" charset="-122"/>
              </a:rPr>
              <a:t>影响程度</a:t>
            </a:r>
            <a:r>
              <a:rPr lang="zh-CN" sz="1800" b="1">
                <a:latin typeface="微软雅黑" panose="020B0503020204020204" pitchFamily="34" charset="-122"/>
                <a:ea typeface="微软雅黑" panose="020B0503020204020204" pitchFamily="34" charset="-122"/>
              </a:rPr>
              <a:t>分析：</a:t>
            </a:r>
            <a:r>
              <a:rPr lang="zh-CN" altLang="zh-CN" sz="1800" kern="100">
                <a:effectLst/>
                <a:latin typeface="微软雅黑" panose="020B0503020204020204" pitchFamily="34" charset="-122"/>
                <a:ea typeface="微软雅黑" panose="020B0503020204020204" pitchFamily="34" charset="-122"/>
                <a:cs typeface="宋体" panose="02010600030101010101" pitchFamily="2" charset="-122"/>
              </a:rPr>
              <a:t>影响程度分析：经过小组成员调查发现，执行机构卡涩处理前后症结出现的概率差值为</a:t>
            </a:r>
            <a:r>
              <a:rPr lang="en-US" altLang="zh-CN" sz="1800" kern="100">
                <a:effectLst/>
                <a:latin typeface="微软雅黑" panose="020B0503020204020204" pitchFamily="34" charset="-122"/>
                <a:ea typeface="微软雅黑" panose="020B0503020204020204" pitchFamily="34" charset="-122"/>
                <a:cs typeface="宋体" panose="02010600030101010101" pitchFamily="2" charset="-122"/>
              </a:rPr>
              <a:t>76.4%</a:t>
            </a:r>
            <a:r>
              <a:rPr lang="zh-CN" altLang="zh-CN" sz="1800" kern="100">
                <a:effectLst/>
                <a:latin typeface="微软雅黑" panose="020B0503020204020204" pitchFamily="34" charset="-122"/>
                <a:ea typeface="微软雅黑" panose="020B0503020204020204" pitchFamily="34" charset="-122"/>
                <a:cs typeface="宋体" panose="02010600030101010101" pitchFamily="2" charset="-122"/>
              </a:rPr>
              <a:t>，</a:t>
            </a:r>
            <a:r>
              <a:rPr lang="zh-CN" altLang="zh-CN" sz="1800" kern="100">
                <a:effectLst/>
                <a:highlight>
                  <a:srgbClr val="00FFFF"/>
                </a:highlight>
                <a:latin typeface="微软雅黑" panose="020B0503020204020204" pitchFamily="34" charset="-122"/>
                <a:ea typeface="微软雅黑" panose="020B0503020204020204" pitchFamily="34" charset="-122"/>
                <a:cs typeface="宋体" panose="02010600030101010101" pitchFamily="2" charset="-122"/>
              </a:rPr>
              <a:t>对症结的影响很大</a:t>
            </a:r>
            <a:r>
              <a:rPr lang="zh-CN" altLang="en-US" sz="1800">
                <a:latin typeface="微软雅黑" panose="020B0503020204020204" pitchFamily="34" charset="-122"/>
                <a:ea typeface="微软雅黑" panose="020B0503020204020204" pitchFamily="34" charset="-122"/>
              </a:rPr>
              <a:t>。</a:t>
            </a:r>
            <a:endParaRPr lang="en-US" altLang="zh-CN" sz="1800" dirty="0">
              <a:latin typeface="微软雅黑" panose="020B0503020204020204" pitchFamily="34" charset="-122"/>
              <a:ea typeface="微软雅黑" panose="020B0503020204020204" pitchFamily="34" charset="-122"/>
            </a:endParaRPr>
          </a:p>
        </p:txBody>
      </p:sp>
      <p:sp>
        <p:nvSpPr>
          <p:cNvPr id="8" name="文本框 2">
            <a:extLst>
              <a:ext uri="{FF2B5EF4-FFF2-40B4-BE49-F238E27FC236}">
                <a16:creationId xmlns:a16="http://schemas.microsoft.com/office/drawing/2014/main" id="{F30F5C14-B27B-5BF3-AA58-EAE23A6BBF86}"/>
              </a:ext>
            </a:extLst>
          </p:cNvPr>
          <p:cNvSpPr txBox="1"/>
          <p:nvPr/>
        </p:nvSpPr>
        <p:spPr>
          <a:xfrm>
            <a:off x="732035" y="5867831"/>
            <a:ext cx="6988206" cy="369332"/>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306070"/>
            <a:r>
              <a:rPr lang="zh-CN" altLang="en-US" sz="1800" b="1">
                <a:latin typeface="微软雅黑" panose="020B0503020204020204" charset="-122"/>
                <a:ea typeface="微软雅黑" panose="020B0503020204020204" charset="-122"/>
              </a:rPr>
              <a:t>结论：</a:t>
            </a:r>
            <a:endParaRPr lang="zh-CN" sz="1800" b="1" dirty="0">
              <a:latin typeface="微软雅黑" panose="020B0503020204020204" charset="-122"/>
              <a:ea typeface="微软雅黑" panose="020B0503020204020204" charset="-122"/>
            </a:endParaRPr>
          </a:p>
        </p:txBody>
      </p:sp>
      <p:graphicFrame>
        <p:nvGraphicFramePr>
          <p:cNvPr id="13" name="表格 12">
            <a:extLst>
              <a:ext uri="{FF2B5EF4-FFF2-40B4-BE49-F238E27FC236}">
                <a16:creationId xmlns:a16="http://schemas.microsoft.com/office/drawing/2014/main" id="{C2620386-3A4F-2F4B-CF81-B05EC50E1DC3}"/>
              </a:ext>
            </a:extLst>
          </p:cNvPr>
          <p:cNvGraphicFramePr>
            <a:graphicFrameLocks noGrp="1"/>
          </p:cNvGraphicFramePr>
          <p:nvPr>
            <p:extLst>
              <p:ext uri="{D42A27DB-BD31-4B8C-83A1-F6EECF244321}">
                <p14:modId xmlns:p14="http://schemas.microsoft.com/office/powerpoint/2010/main" val="3248694738"/>
              </p:ext>
            </p:extLst>
          </p:nvPr>
        </p:nvGraphicFramePr>
        <p:xfrm>
          <a:off x="937746" y="1989120"/>
          <a:ext cx="5399999" cy="2520000"/>
        </p:xfrm>
        <a:graphic>
          <a:graphicData uri="http://schemas.openxmlformats.org/drawingml/2006/table">
            <a:tbl>
              <a:tblPr firstRow="1" firstCol="1" bandRow="1"/>
              <a:tblGrid>
                <a:gridCol w="979933">
                  <a:extLst>
                    <a:ext uri="{9D8B030D-6E8A-4147-A177-3AD203B41FA5}">
                      <a16:colId xmlns:a16="http://schemas.microsoft.com/office/drawing/2014/main" val="2096670613"/>
                    </a:ext>
                  </a:extLst>
                </a:gridCol>
                <a:gridCol w="1161684">
                  <a:extLst>
                    <a:ext uri="{9D8B030D-6E8A-4147-A177-3AD203B41FA5}">
                      <a16:colId xmlns:a16="http://schemas.microsoft.com/office/drawing/2014/main" val="2311820380"/>
                    </a:ext>
                  </a:extLst>
                </a:gridCol>
                <a:gridCol w="901843">
                  <a:extLst>
                    <a:ext uri="{9D8B030D-6E8A-4147-A177-3AD203B41FA5}">
                      <a16:colId xmlns:a16="http://schemas.microsoft.com/office/drawing/2014/main" val="1999836417"/>
                    </a:ext>
                  </a:extLst>
                </a:gridCol>
                <a:gridCol w="832736">
                  <a:extLst>
                    <a:ext uri="{9D8B030D-6E8A-4147-A177-3AD203B41FA5}">
                      <a16:colId xmlns:a16="http://schemas.microsoft.com/office/drawing/2014/main" val="1499531734"/>
                    </a:ext>
                  </a:extLst>
                </a:gridCol>
                <a:gridCol w="1523803">
                  <a:extLst>
                    <a:ext uri="{9D8B030D-6E8A-4147-A177-3AD203B41FA5}">
                      <a16:colId xmlns:a16="http://schemas.microsoft.com/office/drawing/2014/main" val="663346904"/>
                    </a:ext>
                  </a:extLst>
                </a:gridCol>
              </a:tblGrid>
              <a:tr h="840000">
                <a:tc>
                  <a:txBody>
                    <a:bodyPr/>
                    <a:lstStyle/>
                    <a:p>
                      <a:pPr algn="ctr">
                        <a:tabLst>
                          <a:tab pos="228600" algn="l"/>
                        </a:tabLst>
                      </a:pPr>
                      <a:r>
                        <a:rPr lang="zh-CN" sz="1400" b="1" kern="100" dirty="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执行机构</a:t>
                      </a:r>
                      <a:endParaRPr lang="zh-CN" sz="1400" kern="100" dirty="0">
                        <a:effectLst/>
                        <a:latin typeface="微软雅黑" panose="020B0503020204020204" pitchFamily="34" charset="-122"/>
                        <a:ea typeface="微软雅黑" panose="020B0503020204020204" pitchFamily="34" charset="-122"/>
                      </a:endParaRPr>
                    </a:p>
                    <a:p>
                      <a:pPr algn="ctr">
                        <a:tabLst>
                          <a:tab pos="228600" algn="l"/>
                        </a:tabLst>
                      </a:pPr>
                      <a:r>
                        <a:rPr lang="zh-CN" sz="1400" b="1" kern="100" dirty="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卡涩</a:t>
                      </a:r>
                      <a:endParaRPr lang="zh-CN" sz="1400" kern="100" dirty="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tabLst>
                          <a:tab pos="228600" algn="l"/>
                        </a:tabLst>
                      </a:pPr>
                      <a:r>
                        <a:rPr lang="zh-CN" sz="1400" b="1" kern="100" dirty="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风门</a:t>
                      </a:r>
                      <a:r>
                        <a:rPr lang="zh-CN" altLang="en-US" sz="1400" b="1" kern="100" dirty="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开度</a:t>
                      </a:r>
                      <a:endParaRPr lang="en-US" altLang="zh-CN" sz="1400" b="1" kern="100" dirty="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endParaRPr>
                    </a:p>
                    <a:p>
                      <a:pPr algn="ctr">
                        <a:tabLst>
                          <a:tab pos="228600" algn="l"/>
                        </a:tabLst>
                      </a:pPr>
                      <a:r>
                        <a:rPr lang="zh-CN" sz="1400" b="1" kern="100" dirty="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不当次数</a:t>
                      </a:r>
                      <a:endParaRPr lang="zh-CN" sz="1400" kern="100" dirty="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tabLst>
                          <a:tab pos="228600" algn="l"/>
                        </a:tabLst>
                      </a:pP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占比率</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tabLst>
                          <a:tab pos="228600" algn="l"/>
                        </a:tabLst>
                      </a:pP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差值</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tabLst>
                          <a:tab pos="228600" algn="l"/>
                        </a:tabLst>
                      </a:pP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对症结影响程度</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extLst>
                  <a:ext uri="{0D108BD9-81ED-4DB2-BD59-A6C34878D82A}">
                    <a16:rowId xmlns:a16="http://schemas.microsoft.com/office/drawing/2014/main" val="3047230788"/>
                  </a:ext>
                </a:extLst>
              </a:tr>
              <a:tr h="840000">
                <a:tc>
                  <a:txBody>
                    <a:bodyPr/>
                    <a:lstStyle/>
                    <a:p>
                      <a:pPr algn="ctr">
                        <a:tabLst>
                          <a:tab pos="228600" algn="l"/>
                        </a:tabLst>
                      </a:pP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处理前</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tabLst>
                          <a:tab pos="228600" algn="l"/>
                        </a:tabLst>
                      </a:pP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15</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tabLst>
                          <a:tab pos="228600" algn="l"/>
                        </a:tabLst>
                      </a:pP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88.2%</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rowSpan="2">
                  <a:txBody>
                    <a:bodyPr/>
                    <a:lstStyle/>
                    <a:p>
                      <a:pPr algn="ctr">
                        <a:tabLst>
                          <a:tab pos="228600" algn="l"/>
                        </a:tabLst>
                      </a:pPr>
                      <a:r>
                        <a:rPr lang="en-US" sz="1400" b="1" kern="100">
                          <a:solidFill>
                            <a:srgbClr val="FF0000"/>
                          </a:solidFill>
                          <a:effectLst/>
                          <a:latin typeface="微软雅黑" panose="020B0503020204020204" pitchFamily="34" charset="-122"/>
                          <a:ea typeface="微软雅黑" panose="020B0503020204020204" pitchFamily="34" charset="-122"/>
                          <a:cs typeface="宋体" panose="02010600030101010101" pitchFamily="2" charset="-122"/>
                        </a:rPr>
                        <a:t>76.4%</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2EFD9"/>
                    </a:solidFill>
                  </a:tcPr>
                </a:tc>
                <a:tc rowSpan="2">
                  <a:txBody>
                    <a:bodyPr/>
                    <a:lstStyle/>
                    <a:p>
                      <a:pPr algn="ctr">
                        <a:tabLst>
                          <a:tab pos="228600" algn="l"/>
                        </a:tabLst>
                      </a:pPr>
                      <a:r>
                        <a:rPr lang="zh-CN" sz="2000" b="1" kern="100">
                          <a:solidFill>
                            <a:srgbClr val="FF0000"/>
                          </a:solidFill>
                          <a:effectLst/>
                          <a:latin typeface="微软雅黑" panose="020B0503020204020204" pitchFamily="34" charset="-122"/>
                          <a:ea typeface="微软雅黑" panose="020B0503020204020204" pitchFamily="34" charset="-122"/>
                          <a:cs typeface="宋体" panose="02010600030101010101" pitchFamily="2" charset="-122"/>
                        </a:rPr>
                        <a:t>很大</a:t>
                      </a:r>
                      <a:endParaRPr lang="zh-CN" sz="20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2EFD9"/>
                    </a:solidFill>
                  </a:tcPr>
                </a:tc>
                <a:extLst>
                  <a:ext uri="{0D108BD9-81ED-4DB2-BD59-A6C34878D82A}">
                    <a16:rowId xmlns:a16="http://schemas.microsoft.com/office/drawing/2014/main" val="3181185301"/>
                  </a:ext>
                </a:extLst>
              </a:tr>
              <a:tr h="840000">
                <a:tc>
                  <a:txBody>
                    <a:bodyPr/>
                    <a:lstStyle/>
                    <a:p>
                      <a:pPr algn="ctr">
                        <a:tabLst>
                          <a:tab pos="228600" algn="l"/>
                        </a:tabLst>
                      </a:pP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处理后</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tabLst>
                          <a:tab pos="228600" algn="l"/>
                        </a:tabLst>
                      </a:pP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tabLst>
                          <a:tab pos="228600" algn="l"/>
                        </a:tabLst>
                      </a:pP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11.8%</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2718927775"/>
                  </a:ext>
                </a:extLst>
              </a:tr>
            </a:tbl>
          </a:graphicData>
        </a:graphic>
      </p:graphicFrame>
      <p:graphicFrame>
        <p:nvGraphicFramePr>
          <p:cNvPr id="14" name="图表 13">
            <a:extLst>
              <a:ext uri="{FF2B5EF4-FFF2-40B4-BE49-F238E27FC236}">
                <a16:creationId xmlns:a16="http://schemas.microsoft.com/office/drawing/2014/main" id="{54484510-DE7C-590A-1BB0-2ECFA53C1447}"/>
              </a:ext>
            </a:extLst>
          </p:cNvPr>
          <p:cNvGraphicFramePr/>
          <p:nvPr>
            <p:extLst>
              <p:ext uri="{D42A27DB-BD31-4B8C-83A1-F6EECF244321}">
                <p14:modId xmlns:p14="http://schemas.microsoft.com/office/powerpoint/2010/main" val="1684488930"/>
              </p:ext>
            </p:extLst>
          </p:nvPr>
        </p:nvGraphicFramePr>
        <p:xfrm>
          <a:off x="7042975" y="1092892"/>
          <a:ext cx="4320000" cy="3600000"/>
        </p:xfrm>
        <a:graphic>
          <a:graphicData uri="http://schemas.openxmlformats.org/drawingml/2006/chart">
            <c:chart xmlns:c="http://schemas.openxmlformats.org/drawingml/2006/chart" xmlns:r="http://schemas.openxmlformats.org/officeDocument/2006/relationships" r:id="rId2"/>
          </a:graphicData>
        </a:graphic>
      </p:graphicFrame>
      <p:sp>
        <p:nvSpPr>
          <p:cNvPr id="15" name="云形 14">
            <a:extLst>
              <a:ext uri="{FF2B5EF4-FFF2-40B4-BE49-F238E27FC236}">
                <a16:creationId xmlns:a16="http://schemas.microsoft.com/office/drawing/2014/main" id="{904BC87E-D01B-CC40-24A9-4987D0D79413}"/>
              </a:ext>
            </a:extLst>
          </p:cNvPr>
          <p:cNvSpPr/>
          <p:nvPr/>
        </p:nvSpPr>
        <p:spPr>
          <a:xfrm>
            <a:off x="3258044" y="4473815"/>
            <a:ext cx="3220800" cy="2331880"/>
          </a:xfrm>
          <a:prstGeom prst="cloud">
            <a:avLst/>
          </a:prstGeom>
          <a:solidFill>
            <a:srgbClr val="FF0000"/>
          </a:solidFill>
          <a:ln w="76200" cap="flat" cmpd="sng" algn="ctr">
            <a:noFill/>
            <a:prstDash val="solid"/>
            <a:miter lim="800000"/>
          </a:ln>
        </p:spPr>
        <p:txBody>
          <a:bodyPr rtlCol="0" anchor="ct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marL="0" marR="0" indent="0" algn="ctr" defTabSz="914400" eaLnBrk="1" fontAlgn="auto" latinLnBrk="0" hangingPunct="1">
              <a:lnSpc>
                <a:spcPct val="100000"/>
              </a:lnSpc>
              <a:spcBef>
                <a:spcPts val="0"/>
              </a:spcBef>
              <a:spcAft>
                <a:spcPts val="0"/>
              </a:spcAft>
              <a:buClrTx/>
              <a:buSzTx/>
              <a:buFontTx/>
              <a:buNone/>
            </a:pPr>
            <a:r>
              <a:rPr lang="zh-CN" altLang="en-US" sz="4800" kern="0">
                <a:solidFill>
                  <a:prstClr val="white"/>
                </a:solidFill>
                <a:latin typeface="Arial" panose="020B0604020202020204"/>
                <a:ea typeface="微软雅黑" panose="020B0503020204020204" charset="-122"/>
              </a:rPr>
              <a:t>要</a:t>
            </a:r>
            <a:r>
              <a:rPr lang="zh-CN" altLang="en-US" sz="4800" kern="0" dirty="0">
                <a:solidFill>
                  <a:prstClr val="white"/>
                </a:solidFill>
                <a:latin typeface="Arial" panose="020B0604020202020204"/>
                <a:ea typeface="微软雅黑" panose="020B0503020204020204" charset="-122"/>
              </a:rPr>
              <a:t>因</a:t>
            </a:r>
            <a:endParaRPr kumimoji="0" lang="zh-CN" altLang="en-US" sz="4800" b="0" i="0" u="none" strike="noStrike" kern="0" cap="none" spc="0" normalizeH="0" baseline="0" noProof="0" dirty="0">
              <a:ln>
                <a:noFill/>
              </a:ln>
              <a:solidFill>
                <a:prstClr val="white"/>
              </a:solidFill>
              <a:effectLst/>
              <a:uLnTx/>
              <a:uFillTx/>
              <a:latin typeface="Arial" panose="020B0604020202020204"/>
              <a:ea typeface="微软雅黑" panose="020B0503020204020204" charset="-122"/>
            </a:endParaRPr>
          </a:p>
        </p:txBody>
      </p:sp>
    </p:spTree>
    <p:extLst>
      <p:ext uri="{BB962C8B-B14F-4D97-AF65-F5344CB8AC3E}">
        <p14:creationId xmlns:p14="http://schemas.microsoft.com/office/powerpoint/2010/main" val="18784162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7D767-97DD-DFBD-8406-D99C6078E975}"/>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C501C15F-87A8-7941-5695-64B17AE53108}"/>
              </a:ext>
            </a:extLst>
          </p:cNvPr>
          <p:cNvSpPr txBox="1"/>
          <p:nvPr/>
        </p:nvSpPr>
        <p:spPr>
          <a:xfrm>
            <a:off x="2639616" y="335062"/>
            <a:ext cx="6807200" cy="501650"/>
          </a:xfrm>
          <a:prstGeom prst="rect">
            <a:avLst/>
          </a:prstGeom>
          <a:noFill/>
        </p:spPr>
        <p:txBody>
          <a:bodyPr wrap="square" rtlCol="0">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defTabSz="914400" fontAlgn="auto"/>
            <a:r>
              <a:rPr lang="en-US" altLang="zh-CN" sz="2665" b="1" noProof="1">
                <a:solidFill>
                  <a:srgbClr val="0070C0"/>
                </a:solidFill>
                <a:latin typeface="微软雅黑" panose="020B0503020204020204" charset="-122"/>
                <a:ea typeface="微软雅黑" panose="020B0503020204020204" charset="-122"/>
              </a:rPr>
              <a:t>07</a:t>
            </a:r>
            <a:r>
              <a:rPr lang="zh-CN" altLang="en-US" sz="2665" b="1" noProof="1">
                <a:solidFill>
                  <a:srgbClr val="0070C0"/>
                </a:solidFill>
                <a:latin typeface="微软雅黑" panose="020B0503020204020204" charset="-122"/>
                <a:ea typeface="微软雅黑" panose="020B0503020204020204" charset="-122"/>
              </a:rPr>
              <a:t>确定主要原因</a:t>
            </a:r>
            <a:endParaRPr lang="en-US" altLang="zh-CN" sz="2665" b="1" noProof="1">
              <a:solidFill>
                <a:srgbClr val="0070C0"/>
              </a:solidFill>
              <a:latin typeface="微软雅黑" panose="020B0503020204020204" charset="-122"/>
              <a:ea typeface="微软雅黑" panose="020B0503020204020204" charset="-122"/>
            </a:endParaRPr>
          </a:p>
        </p:txBody>
      </p:sp>
      <p:sp>
        <p:nvSpPr>
          <p:cNvPr id="3" name="文本框 7">
            <a:extLst>
              <a:ext uri="{FF2B5EF4-FFF2-40B4-BE49-F238E27FC236}">
                <a16:creationId xmlns:a16="http://schemas.microsoft.com/office/drawing/2014/main" id="{6AE6DE24-CD6E-422D-CD35-92F67825B34E}"/>
              </a:ext>
            </a:extLst>
          </p:cNvPr>
          <p:cNvSpPr txBox="1"/>
          <p:nvPr/>
        </p:nvSpPr>
        <p:spPr>
          <a:xfrm>
            <a:off x="695400" y="2702435"/>
            <a:ext cx="4671869" cy="3606885"/>
          </a:xfrm>
          <a:prstGeom prst="rect">
            <a:avLst/>
          </a:prstGeom>
          <a:solidFill>
            <a:srgbClr val="FFFF99"/>
          </a:solidFill>
          <a:ln/>
        </p:spPr>
        <p:style>
          <a:lnRef idx="2">
            <a:schemeClr val="accent1"/>
          </a:lnRef>
          <a:fillRef idx="1">
            <a:schemeClr val="lt1"/>
          </a:fillRef>
          <a:effectRef idx="0">
            <a:schemeClr val="accent1"/>
          </a:effectRef>
          <a:fontRef idx="minor">
            <a:schemeClr val="dk1"/>
          </a:fontRef>
        </p:style>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304800" algn="just">
              <a:lnSpc>
                <a:spcPts val="2300"/>
              </a:lnSpc>
            </a:pPr>
            <a:r>
              <a:rPr lang="en-US" altLang="zh-CN" sz="1600" b="1" dirty="0">
                <a:latin typeface="微软雅黑" panose="020B0503020204020204" charset="-122"/>
                <a:ea typeface="微软雅黑" panose="020B0503020204020204" charset="-122"/>
              </a:rPr>
              <a:t>    </a:t>
            </a:r>
            <a:r>
              <a:rPr lang="zh-CN" sz="1600" b="1" dirty="0">
                <a:latin typeface="微软雅黑" panose="020B0503020204020204" charset="-122"/>
                <a:ea typeface="微软雅黑" panose="020B0503020204020204" charset="-122"/>
              </a:rPr>
              <a:t>确认过程：</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小组成员付豪于</a:t>
            </a: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2023</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年</a:t>
            </a: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07</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月</a:t>
            </a: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01</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日～</a:t>
            </a: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07</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月</a:t>
            </a: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04</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日的</a:t>
            </a: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4</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天时间内带领成员郭浩、刘铭昊、李国良，对现场设备振动情况进行检查，部分风门周围有杂物，部分支吊架和支撑件固定螺栓有松动现象，可能会导致设备运行期间系统振动，并且对系统及设备进行振动测量，最大振动值为</a:t>
            </a: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2.8mm/s</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。为了减小系统振动，小组成员带领安装人员对各层二次风门区域进行全面检查，清除设备周边杂物，并将有松动现象的支吊架和固定螺栓紧固，并再次测量系统振动情况，处理后振动最大值为</a:t>
            </a: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1.5mm/s</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。小组成员调查二次风门在处理前与处理后两种情况下统计风门开度不当次数</a:t>
            </a:r>
            <a:r>
              <a:rPr lang="zh-CN"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a:t>
            </a:r>
            <a:endParaRPr lang="zh-CN" altLang="zh-CN" sz="1600" kern="100" dirty="0">
              <a:effectLst/>
              <a:latin typeface="微软雅黑" panose="020B0503020204020204" pitchFamily="34" charset="-122"/>
              <a:ea typeface="微软雅黑" panose="020B0503020204020204" pitchFamily="34" charset="-122"/>
            </a:endParaRPr>
          </a:p>
        </p:txBody>
      </p:sp>
      <p:graphicFrame>
        <p:nvGraphicFramePr>
          <p:cNvPr id="4" name="表格 3">
            <a:extLst>
              <a:ext uri="{FF2B5EF4-FFF2-40B4-BE49-F238E27FC236}">
                <a16:creationId xmlns:a16="http://schemas.microsoft.com/office/drawing/2014/main" id="{6E95373A-D9F3-0F26-6334-C32E1158A614}"/>
              </a:ext>
            </a:extLst>
          </p:cNvPr>
          <p:cNvGraphicFramePr>
            <a:graphicFrameLocks noGrp="1"/>
          </p:cNvGraphicFramePr>
          <p:nvPr>
            <p:extLst>
              <p:ext uri="{D42A27DB-BD31-4B8C-83A1-F6EECF244321}">
                <p14:modId xmlns:p14="http://schemas.microsoft.com/office/powerpoint/2010/main" val="3227161952"/>
              </p:ext>
            </p:extLst>
          </p:nvPr>
        </p:nvGraphicFramePr>
        <p:xfrm>
          <a:off x="963736" y="1277019"/>
          <a:ext cx="10202621" cy="1154902"/>
        </p:xfrm>
        <a:graphic>
          <a:graphicData uri="http://schemas.openxmlformats.org/drawingml/2006/table">
            <a:tbl>
              <a:tblPr firstRow="1" firstCol="1" bandRow="1"/>
              <a:tblGrid>
                <a:gridCol w="1398257">
                  <a:extLst>
                    <a:ext uri="{9D8B030D-6E8A-4147-A177-3AD203B41FA5}">
                      <a16:colId xmlns:a16="http://schemas.microsoft.com/office/drawing/2014/main" val="1755791662"/>
                    </a:ext>
                  </a:extLst>
                </a:gridCol>
                <a:gridCol w="5934873">
                  <a:extLst>
                    <a:ext uri="{9D8B030D-6E8A-4147-A177-3AD203B41FA5}">
                      <a16:colId xmlns:a16="http://schemas.microsoft.com/office/drawing/2014/main" val="2706635973"/>
                    </a:ext>
                  </a:extLst>
                </a:gridCol>
                <a:gridCol w="1218920">
                  <a:extLst>
                    <a:ext uri="{9D8B030D-6E8A-4147-A177-3AD203B41FA5}">
                      <a16:colId xmlns:a16="http://schemas.microsoft.com/office/drawing/2014/main" val="2223153210"/>
                    </a:ext>
                  </a:extLst>
                </a:gridCol>
                <a:gridCol w="1650571">
                  <a:extLst>
                    <a:ext uri="{9D8B030D-6E8A-4147-A177-3AD203B41FA5}">
                      <a16:colId xmlns:a16="http://schemas.microsoft.com/office/drawing/2014/main" val="3368744350"/>
                    </a:ext>
                  </a:extLst>
                </a:gridCol>
              </a:tblGrid>
              <a:tr h="329972">
                <a:tc>
                  <a:txBody>
                    <a:bodyPr/>
                    <a:lstStyle/>
                    <a:p>
                      <a:pPr algn="ct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末端原因</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gridSpan="3">
                  <a:txBody>
                    <a:bodyPr/>
                    <a:lstStyle/>
                    <a:p>
                      <a:pPr algn="ctr"/>
                      <a:r>
                        <a:rPr lang="zh-CN" altLang="en-US"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系统运行振动大</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484970145"/>
                  </a:ext>
                </a:extLst>
              </a:tr>
              <a:tr h="329972">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判定方式</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zh-CN" alt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现场测量、试验</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确认人</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zh-CN" altLang="en-US" sz="1400" kern="100">
                          <a:effectLst/>
                          <a:latin typeface="微软雅黑" panose="020B0503020204020204" pitchFamily="34" charset="-122"/>
                          <a:ea typeface="微软雅黑" panose="020B0503020204020204" pitchFamily="34" charset="-122"/>
                        </a:rPr>
                        <a:t>付豪</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extLst>
                  <a:ext uri="{0D108BD9-81ED-4DB2-BD59-A6C34878D82A}">
                    <a16:rowId xmlns:a16="http://schemas.microsoft.com/office/drawing/2014/main" val="2325097049"/>
                  </a:ext>
                </a:extLst>
              </a:tr>
              <a:tr h="494958">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确认内容</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zh-CN" alt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系统运行振动大</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对症结影响程度</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确认时间</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2023</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年</a:t>
                      </a: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07</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月</a:t>
                      </a: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05</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日</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extLst>
                  <a:ext uri="{0D108BD9-81ED-4DB2-BD59-A6C34878D82A}">
                    <a16:rowId xmlns:a16="http://schemas.microsoft.com/office/drawing/2014/main" val="2820540801"/>
                  </a:ext>
                </a:extLst>
              </a:tr>
            </a:tbl>
          </a:graphicData>
        </a:graphic>
      </p:graphicFrame>
      <p:sp>
        <p:nvSpPr>
          <p:cNvPr id="5" name="文本框 2">
            <a:extLst>
              <a:ext uri="{FF2B5EF4-FFF2-40B4-BE49-F238E27FC236}">
                <a16:creationId xmlns:a16="http://schemas.microsoft.com/office/drawing/2014/main" id="{2676B20A-191A-2733-B6DE-3F8E2DC81FE3}"/>
              </a:ext>
            </a:extLst>
          </p:cNvPr>
          <p:cNvSpPr txBox="1"/>
          <p:nvPr/>
        </p:nvSpPr>
        <p:spPr>
          <a:xfrm>
            <a:off x="3863750" y="1000019"/>
            <a:ext cx="4752531"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a:latin typeface="微软雅黑" panose="020B0503020204020204" charset="-122"/>
                <a:ea typeface="微软雅黑" panose="020B0503020204020204" charset="-122"/>
              </a:rPr>
              <a:t>表</a:t>
            </a:r>
            <a:r>
              <a:rPr lang="en-US" altLang="zh-CN" sz="1200">
                <a:latin typeface="微软雅黑" panose="020B0503020204020204" charset="-122"/>
                <a:ea typeface="微软雅黑" panose="020B0503020204020204" charset="-122"/>
              </a:rPr>
              <a:t>7-15  </a:t>
            </a:r>
            <a:r>
              <a:rPr lang="zh-CN" altLang="en-US" sz="1200">
                <a:latin typeface="微软雅黑" panose="020B0503020204020204" charset="-122"/>
                <a:ea typeface="微软雅黑" panose="020B0503020204020204" charset="-122"/>
              </a:rPr>
              <a:t>末端原因确认表</a:t>
            </a:r>
            <a:endParaRPr lang="zh-CN" altLang="en-US" sz="1200" dirty="0">
              <a:latin typeface="微软雅黑" panose="020B0503020204020204" charset="-122"/>
              <a:ea typeface="微软雅黑" panose="020B0503020204020204" charset="-122"/>
            </a:endParaRPr>
          </a:p>
        </p:txBody>
      </p:sp>
      <p:sp>
        <p:nvSpPr>
          <p:cNvPr id="6" name="文本框 1">
            <a:extLst>
              <a:ext uri="{FF2B5EF4-FFF2-40B4-BE49-F238E27FC236}">
                <a16:creationId xmlns:a16="http://schemas.microsoft.com/office/drawing/2014/main" id="{4A40931F-11B7-E5F3-18B9-DBCFA2CCFA2B}"/>
              </a:ext>
            </a:extLst>
          </p:cNvPr>
          <p:cNvSpPr txBox="1"/>
          <p:nvPr/>
        </p:nvSpPr>
        <p:spPr>
          <a:xfrm>
            <a:off x="981982" y="908720"/>
            <a:ext cx="1297594" cy="368300"/>
          </a:xfrm>
          <a:prstGeom prst="rect">
            <a:avLst/>
          </a:prstGeom>
          <a:solidFill>
            <a:srgbClr val="00FF00"/>
          </a:solid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r>
              <a:rPr lang="zh-CN" sz="1800" b="1" dirty="0">
                <a:solidFill>
                  <a:srgbClr val="000000"/>
                </a:solidFill>
                <a:latin typeface="Adobe 楷体 Std R" panose="02020400000000000000" pitchFamily="18" charset="-122"/>
                <a:ea typeface="Adobe 楷体 Std R" panose="02020400000000000000" pitchFamily="18" charset="-122"/>
              </a:rPr>
              <a:t>要</a:t>
            </a:r>
            <a:r>
              <a:rPr lang="zh-CN" sz="1800" b="1">
                <a:solidFill>
                  <a:srgbClr val="000000"/>
                </a:solidFill>
                <a:latin typeface="Adobe 楷体 Std R" panose="02020400000000000000" pitchFamily="18" charset="-122"/>
                <a:ea typeface="Adobe 楷体 Std R" panose="02020400000000000000" pitchFamily="18" charset="-122"/>
              </a:rPr>
              <a:t>因确认</a:t>
            </a:r>
            <a:r>
              <a:rPr lang="en-US" sz="1800" b="1">
                <a:solidFill>
                  <a:srgbClr val="000000"/>
                </a:solidFill>
                <a:latin typeface="Adobe 楷体 Std R" panose="02020400000000000000" pitchFamily="18" charset="-122"/>
                <a:ea typeface="Adobe 楷体 Std R" panose="02020400000000000000" pitchFamily="18" charset="-122"/>
              </a:rPr>
              <a:t>7</a:t>
            </a:r>
            <a:endParaRPr lang="en-US" altLang="en-US" sz="1800" b="1" dirty="0">
              <a:solidFill>
                <a:srgbClr val="000000"/>
              </a:solidFill>
              <a:latin typeface="Adobe 楷体 Std R" panose="02020400000000000000" pitchFamily="18" charset="-122"/>
              <a:ea typeface="Adobe 楷体 Std R" panose="02020400000000000000" pitchFamily="18" charset="-122"/>
            </a:endParaRPr>
          </a:p>
        </p:txBody>
      </p:sp>
      <p:sp>
        <p:nvSpPr>
          <p:cNvPr id="7" name="文本框 6">
            <a:extLst>
              <a:ext uri="{FF2B5EF4-FFF2-40B4-BE49-F238E27FC236}">
                <a16:creationId xmlns:a16="http://schemas.microsoft.com/office/drawing/2014/main" id="{1D617C9E-CAA4-F66F-97BF-A840F2BC9955}"/>
              </a:ext>
            </a:extLst>
          </p:cNvPr>
          <p:cNvSpPr txBox="1"/>
          <p:nvPr/>
        </p:nvSpPr>
        <p:spPr>
          <a:xfrm>
            <a:off x="2495600" y="2448651"/>
            <a:ext cx="7689850"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latin typeface="微软雅黑" panose="020B0503020204020204" charset="-122"/>
                <a:ea typeface="微软雅黑" panose="020B0503020204020204" charset="-122"/>
              </a:rPr>
              <a:t>制表：付豪                  时间：</a:t>
            </a:r>
            <a:r>
              <a:rPr lang="en-US" altLang="zh-CN" sz="1200" b="0">
                <a:latin typeface="微软雅黑" panose="020B0503020204020204" charset="-122"/>
                <a:ea typeface="微软雅黑" panose="020B0503020204020204" charset="-122"/>
              </a:rPr>
              <a:t>2023</a:t>
            </a:r>
            <a:r>
              <a:rPr lang="zh-CN" altLang="en-US" sz="1200" b="0">
                <a:latin typeface="微软雅黑" panose="020B0503020204020204" charset="-122"/>
                <a:ea typeface="微软雅黑" panose="020B0503020204020204" charset="-122"/>
              </a:rPr>
              <a:t>年</a:t>
            </a:r>
            <a:r>
              <a:rPr lang="en-US" altLang="zh-CN" sz="1200" b="0">
                <a:latin typeface="微软雅黑" panose="020B0503020204020204" charset="-122"/>
                <a:ea typeface="微软雅黑" panose="020B0503020204020204" charset="-122"/>
              </a:rPr>
              <a:t>07</a:t>
            </a:r>
            <a:r>
              <a:rPr lang="zh-CN" altLang="en-US" sz="1200" b="0">
                <a:latin typeface="微软雅黑" panose="020B0503020204020204" charset="-122"/>
                <a:ea typeface="微软雅黑" panose="020B0503020204020204" charset="-122"/>
              </a:rPr>
              <a:t>月</a:t>
            </a:r>
            <a:r>
              <a:rPr lang="en-US" altLang="zh-CN" sz="1200" b="0">
                <a:latin typeface="微软雅黑" panose="020B0503020204020204" charset="-122"/>
                <a:ea typeface="微软雅黑" panose="020B0503020204020204" charset="-122"/>
              </a:rPr>
              <a:t>05</a:t>
            </a:r>
            <a:r>
              <a:rPr lang="zh-CN" altLang="en-US" sz="1200" b="0">
                <a:latin typeface="微软雅黑" panose="020B0503020204020204" charset="-122"/>
                <a:ea typeface="微软雅黑" panose="020B0503020204020204" charset="-122"/>
              </a:rPr>
              <a:t>日</a:t>
            </a:r>
            <a:endParaRPr lang="zh-CN" altLang="en-US" sz="1200" b="0" dirty="0">
              <a:latin typeface="微软雅黑" panose="020B0503020204020204" charset="-122"/>
              <a:ea typeface="微软雅黑" panose="020B0503020204020204" charset="-122"/>
            </a:endParaRPr>
          </a:p>
        </p:txBody>
      </p:sp>
      <p:sp>
        <p:nvSpPr>
          <p:cNvPr id="9" name="文本框 9">
            <a:extLst>
              <a:ext uri="{FF2B5EF4-FFF2-40B4-BE49-F238E27FC236}">
                <a16:creationId xmlns:a16="http://schemas.microsoft.com/office/drawing/2014/main" id="{58A6E521-84AE-50D0-C20C-0547C1B625FD}"/>
              </a:ext>
            </a:extLst>
          </p:cNvPr>
          <p:cNvSpPr txBox="1"/>
          <p:nvPr/>
        </p:nvSpPr>
        <p:spPr>
          <a:xfrm>
            <a:off x="4799856" y="5888305"/>
            <a:ext cx="5080000" cy="276999"/>
          </a:xfrm>
          <a:prstGeom prst="rect">
            <a:avLst/>
          </a:prstGeom>
          <a:noFill/>
          <a:ln w="9525">
            <a:noFill/>
          </a:ln>
        </p:spPr>
        <p:txBody>
          <a:bodyPr>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latin typeface="微软雅黑" panose="020B0503020204020204" charset="-122"/>
                <a:ea typeface="微软雅黑" panose="020B0503020204020204" charset="-122"/>
              </a:rPr>
              <a:t>图</a:t>
            </a:r>
            <a:r>
              <a:rPr lang="en-US" altLang="zh-CN" sz="1200" b="0">
                <a:latin typeface="微软雅黑" panose="020B0503020204020204" charset="-122"/>
                <a:ea typeface="微软雅黑" panose="020B0503020204020204" charset="-122"/>
              </a:rPr>
              <a:t>7-26 </a:t>
            </a:r>
            <a:r>
              <a:rPr lang="zh-CN" altLang="en-US" sz="1200" b="0">
                <a:latin typeface="微软雅黑" panose="020B0503020204020204" charset="-122"/>
                <a:ea typeface="微软雅黑" panose="020B0503020204020204" charset="-122"/>
              </a:rPr>
              <a:t>测量系统设备振动</a:t>
            </a:r>
            <a:endParaRPr lang="zh-CN" altLang="en-US" sz="1200" b="0" dirty="0">
              <a:latin typeface="微软雅黑" panose="020B0503020204020204" charset="-122"/>
              <a:ea typeface="微软雅黑" panose="020B0503020204020204" charset="-122"/>
            </a:endParaRPr>
          </a:p>
        </p:txBody>
      </p:sp>
      <p:pic>
        <p:nvPicPr>
          <p:cNvPr id="14" name="图片 13">
            <a:extLst>
              <a:ext uri="{FF2B5EF4-FFF2-40B4-BE49-F238E27FC236}">
                <a16:creationId xmlns:a16="http://schemas.microsoft.com/office/drawing/2014/main" id="{26E6E79F-4760-7322-19B3-0D20FA02368C}"/>
              </a:ext>
            </a:extLst>
          </p:cNvPr>
          <p:cNvPicPr>
            <a:picLocks/>
          </p:cNvPicPr>
          <p:nvPr/>
        </p:nvPicPr>
        <p:blipFill>
          <a:blip r:embed="rId2"/>
          <a:srcRect t="9000" b="9000"/>
          <a:stretch>
            <a:fillRect/>
          </a:stretch>
        </p:blipFill>
        <p:spPr>
          <a:xfrm>
            <a:off x="5430300" y="3257867"/>
            <a:ext cx="1836000" cy="1262193"/>
          </a:xfrm>
          <a:prstGeom prst="rect">
            <a:avLst/>
          </a:prstGeom>
        </p:spPr>
      </p:pic>
      <p:pic>
        <p:nvPicPr>
          <p:cNvPr id="15" name="图片 14">
            <a:extLst>
              <a:ext uri="{FF2B5EF4-FFF2-40B4-BE49-F238E27FC236}">
                <a16:creationId xmlns:a16="http://schemas.microsoft.com/office/drawing/2014/main" id="{B60B58E2-050F-2131-7BAA-28EA7988AAB0}"/>
              </a:ext>
            </a:extLst>
          </p:cNvPr>
          <p:cNvPicPr>
            <a:picLocks/>
          </p:cNvPicPr>
          <p:nvPr/>
        </p:nvPicPr>
        <p:blipFill>
          <a:blip r:embed="rId3"/>
          <a:srcRect t="9534" b="9534"/>
          <a:stretch>
            <a:fillRect/>
          </a:stretch>
        </p:blipFill>
        <p:spPr>
          <a:xfrm>
            <a:off x="7330850" y="3257870"/>
            <a:ext cx="1836000" cy="1245764"/>
          </a:xfrm>
          <a:prstGeom prst="rect">
            <a:avLst/>
          </a:prstGeom>
        </p:spPr>
      </p:pic>
      <p:pic>
        <p:nvPicPr>
          <p:cNvPr id="16" name="图片 15">
            <a:extLst>
              <a:ext uri="{FF2B5EF4-FFF2-40B4-BE49-F238E27FC236}">
                <a16:creationId xmlns:a16="http://schemas.microsoft.com/office/drawing/2014/main" id="{D70AF781-2D9E-8EAC-3018-829CAFA18225}"/>
              </a:ext>
            </a:extLst>
          </p:cNvPr>
          <p:cNvPicPr>
            <a:picLocks/>
          </p:cNvPicPr>
          <p:nvPr/>
        </p:nvPicPr>
        <p:blipFill>
          <a:blip r:embed="rId4"/>
          <a:srcRect t="9000" b="9000"/>
          <a:stretch>
            <a:fillRect/>
          </a:stretch>
        </p:blipFill>
        <p:spPr>
          <a:xfrm>
            <a:off x="5430300" y="4592161"/>
            <a:ext cx="1836000" cy="1262193"/>
          </a:xfrm>
          <a:prstGeom prst="rect">
            <a:avLst/>
          </a:prstGeom>
        </p:spPr>
      </p:pic>
      <p:pic>
        <p:nvPicPr>
          <p:cNvPr id="17" name="图片 16">
            <a:extLst>
              <a:ext uri="{FF2B5EF4-FFF2-40B4-BE49-F238E27FC236}">
                <a16:creationId xmlns:a16="http://schemas.microsoft.com/office/drawing/2014/main" id="{6D728D2B-C833-73AA-2193-596E04EA1DD4}"/>
              </a:ext>
            </a:extLst>
          </p:cNvPr>
          <p:cNvPicPr>
            <a:picLocks/>
          </p:cNvPicPr>
          <p:nvPr/>
        </p:nvPicPr>
        <p:blipFill>
          <a:blip r:embed="rId5"/>
          <a:srcRect t="9534" b="9534"/>
          <a:stretch>
            <a:fillRect/>
          </a:stretch>
        </p:blipFill>
        <p:spPr>
          <a:xfrm>
            <a:off x="7356344" y="4592161"/>
            <a:ext cx="1836000" cy="1245764"/>
          </a:xfrm>
          <a:prstGeom prst="rect">
            <a:avLst/>
          </a:prstGeom>
        </p:spPr>
      </p:pic>
      <p:pic>
        <p:nvPicPr>
          <p:cNvPr id="8" name="图片 7">
            <a:extLst>
              <a:ext uri="{FF2B5EF4-FFF2-40B4-BE49-F238E27FC236}">
                <a16:creationId xmlns:a16="http://schemas.microsoft.com/office/drawing/2014/main" id="{BE5C9EE3-C082-BE81-911F-2713F9D5525F}"/>
              </a:ext>
            </a:extLst>
          </p:cNvPr>
          <p:cNvPicPr>
            <a:picLocks/>
          </p:cNvPicPr>
          <p:nvPr/>
        </p:nvPicPr>
        <p:blipFill>
          <a:blip r:embed="rId6" cstate="print">
            <a:extLst>
              <a:ext uri="{28A0092B-C50C-407E-A947-70E740481C1C}">
                <a14:useLocalDpi xmlns:a14="http://schemas.microsoft.com/office/drawing/2010/main" val="0"/>
              </a:ext>
            </a:extLst>
          </a:blip>
          <a:srcRect/>
          <a:stretch/>
        </p:blipFill>
        <p:spPr>
          <a:xfrm>
            <a:off x="9271688" y="2529096"/>
            <a:ext cx="1216800" cy="1764000"/>
          </a:xfrm>
          <a:prstGeom prst="rect">
            <a:avLst/>
          </a:prstGeom>
        </p:spPr>
      </p:pic>
      <p:pic>
        <p:nvPicPr>
          <p:cNvPr id="10" name="图片 9">
            <a:extLst>
              <a:ext uri="{FF2B5EF4-FFF2-40B4-BE49-F238E27FC236}">
                <a16:creationId xmlns:a16="http://schemas.microsoft.com/office/drawing/2014/main" id="{BAFA8FFE-EB79-0588-F1D0-4D709152A491}"/>
              </a:ext>
            </a:extLst>
          </p:cNvPr>
          <p:cNvPicPr>
            <a:picLocks/>
          </p:cNvPicPr>
          <p:nvPr/>
        </p:nvPicPr>
        <p:blipFill>
          <a:blip r:embed="rId7" cstate="print">
            <a:extLst>
              <a:ext uri="{28A0092B-C50C-407E-A947-70E740481C1C}">
                <a14:useLocalDpi xmlns:a14="http://schemas.microsoft.com/office/drawing/2010/main" val="0"/>
              </a:ext>
            </a:extLst>
          </a:blip>
          <a:srcRect/>
          <a:stretch/>
        </p:blipFill>
        <p:spPr>
          <a:xfrm>
            <a:off x="10567832" y="2529096"/>
            <a:ext cx="1216800" cy="1764000"/>
          </a:xfrm>
          <a:prstGeom prst="rect">
            <a:avLst/>
          </a:prstGeom>
        </p:spPr>
      </p:pic>
      <p:sp>
        <p:nvSpPr>
          <p:cNvPr id="11" name="文本框 9">
            <a:extLst>
              <a:ext uri="{FF2B5EF4-FFF2-40B4-BE49-F238E27FC236}">
                <a16:creationId xmlns:a16="http://schemas.microsoft.com/office/drawing/2014/main" id="{A2D495AA-36F5-84BD-804D-3181E3E658CC}"/>
              </a:ext>
            </a:extLst>
          </p:cNvPr>
          <p:cNvSpPr txBox="1"/>
          <p:nvPr/>
        </p:nvSpPr>
        <p:spPr>
          <a:xfrm>
            <a:off x="9020919" y="6149136"/>
            <a:ext cx="2979737"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dirty="0">
                <a:latin typeface="微软雅黑" panose="020B0503020204020204" charset="-122"/>
                <a:ea typeface="微软雅黑" panose="020B0503020204020204" charset="-122"/>
              </a:rPr>
              <a:t>图</a:t>
            </a:r>
            <a:r>
              <a:rPr lang="en-US" altLang="zh-CN" sz="1200" b="0" dirty="0">
                <a:latin typeface="微软雅黑" panose="020B0503020204020204" charset="-122"/>
                <a:ea typeface="微软雅黑" panose="020B0503020204020204" charset="-122"/>
              </a:rPr>
              <a:t>7-27 </a:t>
            </a:r>
            <a:r>
              <a:rPr lang="zh-CN" altLang="en-US" sz="1200" b="0" dirty="0">
                <a:latin typeface="微软雅黑" panose="020B0503020204020204" charset="-122"/>
                <a:ea typeface="微软雅黑" panose="020B0503020204020204" charset="-122"/>
              </a:rPr>
              <a:t>二次风门</a:t>
            </a:r>
            <a:r>
              <a:rPr lang="zh-CN" altLang="en-US" sz="1200" dirty="0">
                <a:latin typeface="微软雅黑" panose="020B0503020204020204" charset="-122"/>
                <a:ea typeface="微软雅黑" panose="020B0503020204020204" charset="-122"/>
              </a:rPr>
              <a:t>开度</a:t>
            </a:r>
            <a:r>
              <a:rPr lang="zh-CN" altLang="en-US" sz="1200" b="0" dirty="0">
                <a:latin typeface="微软雅黑" panose="020B0503020204020204" charset="-122"/>
                <a:ea typeface="微软雅黑" panose="020B0503020204020204" charset="-122"/>
              </a:rPr>
              <a:t>不当次数调查表</a:t>
            </a:r>
          </a:p>
        </p:txBody>
      </p:sp>
      <p:pic>
        <p:nvPicPr>
          <p:cNvPr id="12" name="图片 11">
            <a:extLst>
              <a:ext uri="{FF2B5EF4-FFF2-40B4-BE49-F238E27FC236}">
                <a16:creationId xmlns:a16="http://schemas.microsoft.com/office/drawing/2014/main" id="{A7EACBD9-55B3-4F08-0CE5-BD52D1D20234}"/>
              </a:ext>
            </a:extLst>
          </p:cNvPr>
          <p:cNvPicPr>
            <a:picLocks/>
          </p:cNvPicPr>
          <p:nvPr/>
        </p:nvPicPr>
        <p:blipFill>
          <a:blip r:embed="rId8" cstate="print">
            <a:extLst>
              <a:ext uri="{28A0092B-C50C-407E-A947-70E740481C1C}">
                <a14:useLocalDpi xmlns:a14="http://schemas.microsoft.com/office/drawing/2010/main" val="0"/>
              </a:ext>
            </a:extLst>
          </a:blip>
          <a:srcRect/>
          <a:stretch/>
        </p:blipFill>
        <p:spPr>
          <a:xfrm>
            <a:off x="9271688" y="4365104"/>
            <a:ext cx="1216800" cy="1764000"/>
          </a:xfrm>
          <a:prstGeom prst="rect">
            <a:avLst/>
          </a:prstGeom>
        </p:spPr>
      </p:pic>
      <p:pic>
        <p:nvPicPr>
          <p:cNvPr id="13" name="图片 12">
            <a:extLst>
              <a:ext uri="{FF2B5EF4-FFF2-40B4-BE49-F238E27FC236}">
                <a16:creationId xmlns:a16="http://schemas.microsoft.com/office/drawing/2014/main" id="{FBC0976A-5225-24F8-05EB-B6207948C9CC}"/>
              </a:ext>
            </a:extLst>
          </p:cNvPr>
          <p:cNvPicPr>
            <a:picLocks/>
          </p:cNvPicPr>
          <p:nvPr/>
        </p:nvPicPr>
        <p:blipFill>
          <a:blip r:embed="rId9" cstate="print">
            <a:extLst>
              <a:ext uri="{28A0092B-C50C-407E-A947-70E740481C1C}">
                <a14:useLocalDpi xmlns:a14="http://schemas.microsoft.com/office/drawing/2010/main" val="0"/>
              </a:ext>
            </a:extLst>
          </a:blip>
          <a:srcRect/>
          <a:stretch/>
        </p:blipFill>
        <p:spPr>
          <a:xfrm>
            <a:off x="10567832" y="4361886"/>
            <a:ext cx="1216800" cy="1764000"/>
          </a:xfrm>
          <a:prstGeom prst="rect">
            <a:avLst/>
          </a:prstGeom>
        </p:spPr>
      </p:pic>
    </p:spTree>
    <p:extLst>
      <p:ext uri="{BB962C8B-B14F-4D97-AF65-F5344CB8AC3E}">
        <p14:creationId xmlns:p14="http://schemas.microsoft.com/office/powerpoint/2010/main" val="107037295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0">
          <a:blip r:embed="rId11"/>
          <a:stretch>
            <a:fillRect/>
          </a:stretch>
        </a:blipFill>
        <a:effectLst/>
      </p:bgPr>
    </p:bg>
    <p:spTree>
      <p:nvGrpSpPr>
        <p:cNvPr id="1" name=""/>
        <p:cNvGrpSpPr/>
        <p:nvPr/>
      </p:nvGrpSpPr>
      <p:grpSpPr>
        <a:xfrm>
          <a:off x="0" y="0"/>
          <a:ext cx="0" cy="0"/>
          <a:chOff x="0" y="0"/>
          <a:chExt cx="0" cy="0"/>
        </a:xfrm>
      </p:grpSpPr>
      <p:sp>
        <p:nvSpPr>
          <p:cNvPr id="57" name="文本框 3"/>
          <p:cNvSpPr txBox="1"/>
          <p:nvPr>
            <p:custDataLst>
              <p:tags r:id="rId1"/>
            </p:custDataLst>
          </p:nvPr>
        </p:nvSpPr>
        <p:spPr>
          <a:xfrm>
            <a:off x="2566988" y="331788"/>
            <a:ext cx="6807200" cy="501650"/>
          </a:xfrm>
          <a:prstGeom prst="rect">
            <a:avLst/>
          </a:prstGeom>
          <a:noFill/>
        </p:spPr>
        <p:txBody>
          <a:bodyPr wrap="square" rtlCol="0">
            <a:spAutoFit/>
          </a:bodyPr>
          <a:lstStyle/>
          <a:p>
            <a:pPr algn="ctr" defTabSz="914400" fontAlgn="auto"/>
            <a:r>
              <a:rPr lang="en-US" altLang="zh-CN" sz="2665" b="1" noProof="1">
                <a:solidFill>
                  <a:srgbClr val="0070C0"/>
                </a:solidFill>
                <a:latin typeface="微软雅黑" panose="020B0503020204020204" charset="-122"/>
                <a:ea typeface="微软雅黑" panose="020B0503020204020204" charset="-122"/>
              </a:rPr>
              <a:t>01</a:t>
            </a:r>
            <a:r>
              <a:rPr lang="zh-CN" altLang="en-US" sz="2665" b="1" noProof="1">
                <a:solidFill>
                  <a:srgbClr val="0070C0"/>
                </a:solidFill>
                <a:latin typeface="微软雅黑" panose="020B0503020204020204" charset="-122"/>
                <a:ea typeface="微软雅黑" panose="020B0503020204020204" charset="-122"/>
              </a:rPr>
              <a:t>工程概况</a:t>
            </a:r>
          </a:p>
        </p:txBody>
      </p:sp>
      <p:sp>
        <p:nvSpPr>
          <p:cNvPr id="8" name="文本框 7"/>
          <p:cNvSpPr txBox="1"/>
          <p:nvPr>
            <p:custDataLst>
              <p:tags r:id="rId2"/>
            </p:custDataLst>
          </p:nvPr>
        </p:nvSpPr>
        <p:spPr>
          <a:xfrm>
            <a:off x="680131" y="2180663"/>
            <a:ext cx="4473387" cy="307777"/>
          </a:xfrm>
          <a:prstGeom prst="rect">
            <a:avLst/>
          </a:prstGeom>
          <a:noFill/>
        </p:spPr>
        <p:txBody>
          <a:bodyPr wrap="square">
            <a:spAutoFit/>
          </a:bodyPr>
          <a:lstStyle/>
          <a:p>
            <a:r>
              <a:rPr lang="zh-CN" altLang="en-US" b="0" i="0">
                <a:solidFill>
                  <a:srgbClr val="222222"/>
                </a:solidFill>
                <a:effectLst/>
                <a:latin typeface="微软雅黑" panose="020B0503020204020204" charset="-122"/>
                <a:ea typeface="微软雅黑" panose="020B0503020204020204" charset="-122"/>
              </a:rPr>
              <a:t>。</a:t>
            </a:r>
            <a:endParaRPr lang="zh-CN" altLang="en-US">
              <a:latin typeface="微软雅黑" panose="020B0503020204020204" charset="-122"/>
              <a:ea typeface="微软雅黑" panose="020B0503020204020204" charset="-122"/>
            </a:endParaRPr>
          </a:p>
        </p:txBody>
      </p:sp>
      <p:sp>
        <p:nvSpPr>
          <p:cNvPr id="13" name="Inhaltsplatzhalter 4"/>
          <p:cNvSpPr txBox="1"/>
          <p:nvPr>
            <p:custDataLst>
              <p:tags r:id="rId3"/>
            </p:custDataLst>
          </p:nvPr>
        </p:nvSpPr>
        <p:spPr>
          <a:xfrm>
            <a:off x="1193772" y="1033287"/>
            <a:ext cx="2652751" cy="307777"/>
          </a:xfrm>
          <a:prstGeom prst="rect">
            <a:avLst/>
          </a:prstGeom>
        </p:spPr>
        <p:txBody>
          <a:bodyPr wrap="square" lIns="0" tIns="0" rIns="0" b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nSpc>
                <a:spcPct val="100000"/>
              </a:lnSpc>
              <a:spcAft>
                <a:spcPts val="1200"/>
              </a:spcAft>
              <a:buNone/>
            </a:pPr>
            <a:r>
              <a:rPr lang="en-US" altLang="zh-CN" sz="2000" b="1">
                <a:solidFill>
                  <a:srgbClr val="2965AE"/>
                </a:solidFill>
                <a:latin typeface="微软雅黑" panose="020B0503020204020204" charset="-122"/>
                <a:ea typeface="微软雅黑" panose="020B0503020204020204" charset="-122"/>
                <a:cs typeface="+mn-ea"/>
                <a:sym typeface="+mn-lt"/>
              </a:rPr>
              <a:t>01 </a:t>
            </a:r>
            <a:r>
              <a:rPr lang="zh-CN" altLang="en-US" sz="2000" b="1">
                <a:solidFill>
                  <a:srgbClr val="2965AE"/>
                </a:solidFill>
                <a:latin typeface="微软雅黑" panose="020B0503020204020204" charset="-122"/>
                <a:ea typeface="微软雅黑" panose="020B0503020204020204" charset="-122"/>
                <a:cs typeface="+mn-ea"/>
                <a:sym typeface="+mn-lt"/>
              </a:rPr>
              <a:t>工程概况</a:t>
            </a:r>
            <a:endParaRPr lang="en-US" sz="2000">
              <a:solidFill>
                <a:srgbClr val="2965AE"/>
              </a:solidFill>
              <a:latin typeface="微软雅黑" panose="020B0503020204020204" charset="-122"/>
              <a:ea typeface="微软雅黑" panose="020B0503020204020204" charset="-122"/>
              <a:cs typeface="+mn-ea"/>
              <a:sym typeface="+mn-lt"/>
            </a:endParaRPr>
          </a:p>
        </p:txBody>
      </p:sp>
      <p:pic>
        <p:nvPicPr>
          <p:cNvPr id="31" name="图片 30" descr="C:/Users/奔奔yyz/Desktop/QC使用图片/万基效果图.png万基效果图"/>
          <p:cNvPicPr>
            <a:picLocks noChangeAspect="1"/>
          </p:cNvPicPr>
          <p:nvPr>
            <p:custDataLst>
              <p:tags r:id="rId4"/>
            </p:custDataLst>
          </p:nvPr>
        </p:nvPicPr>
        <p:blipFill>
          <a:blip r:embed="rId12"/>
          <a:srcRect t="3121" b="3121"/>
          <a:stretch>
            <a:fillRect/>
          </a:stretch>
        </p:blipFill>
        <p:spPr>
          <a:xfrm>
            <a:off x="6311900" y="1032923"/>
            <a:ext cx="4735177" cy="2520000"/>
          </a:xfrm>
          <a:prstGeom prst="rect">
            <a:avLst/>
          </a:prstGeom>
        </p:spPr>
      </p:pic>
      <p:graphicFrame>
        <p:nvGraphicFramePr>
          <p:cNvPr id="3" name="表格 2"/>
          <p:cNvGraphicFramePr/>
          <p:nvPr>
            <p:custDataLst>
              <p:tags r:id="rId5"/>
            </p:custDataLst>
            <p:extLst>
              <p:ext uri="{D42A27DB-BD31-4B8C-83A1-F6EECF244321}">
                <p14:modId xmlns:p14="http://schemas.microsoft.com/office/powerpoint/2010/main" val="122148027"/>
              </p:ext>
            </p:extLst>
          </p:nvPr>
        </p:nvGraphicFramePr>
        <p:xfrm>
          <a:off x="787159" y="1522903"/>
          <a:ext cx="4646928" cy="2448504"/>
        </p:xfrm>
        <a:graphic>
          <a:graphicData uri="http://schemas.openxmlformats.org/drawingml/2006/table">
            <a:tbl>
              <a:tblPr firstRow="1" bandRow="1">
                <a:tableStyleId>{5940675A-B579-460E-94D1-54222C63F5DA}</a:tableStyleId>
              </a:tblPr>
              <a:tblGrid>
                <a:gridCol w="1637660">
                  <a:extLst>
                    <a:ext uri="{9D8B030D-6E8A-4147-A177-3AD203B41FA5}">
                      <a16:colId xmlns:a16="http://schemas.microsoft.com/office/drawing/2014/main" val="20000"/>
                    </a:ext>
                  </a:extLst>
                </a:gridCol>
                <a:gridCol w="3009268">
                  <a:extLst>
                    <a:ext uri="{9D8B030D-6E8A-4147-A177-3AD203B41FA5}">
                      <a16:colId xmlns:a16="http://schemas.microsoft.com/office/drawing/2014/main" val="20001"/>
                    </a:ext>
                  </a:extLst>
                </a:gridCol>
              </a:tblGrid>
              <a:tr h="685165">
                <a:tc>
                  <a:txBody>
                    <a:bodyPr/>
                    <a:lstStyle/>
                    <a:p>
                      <a:pPr indent="0" algn="ctr">
                        <a:buNone/>
                      </a:pPr>
                      <a:r>
                        <a:rPr lang="en-US" sz="1600" b="0" err="1">
                          <a:solidFill>
                            <a:schemeClr val="tx1"/>
                          </a:solidFill>
                          <a:latin typeface="微软雅黑" panose="020B0503020204020204" charset="-122"/>
                          <a:ea typeface="微软雅黑" panose="020B0503020204020204" charset="-122"/>
                          <a:cs typeface="仿宋" panose="02010609060101010101" charset="-122"/>
                        </a:rPr>
                        <a:t>工程名称</a:t>
                      </a:r>
                      <a:endParaRPr lang="en-US" altLang="en-US" sz="1600" b="0">
                        <a:solidFill>
                          <a:schemeClr val="tx1"/>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98C2E5"/>
                    </a:solidFill>
                  </a:tcPr>
                </a:tc>
                <a:tc>
                  <a:txBody>
                    <a:bodyPr/>
                    <a:lstStyle/>
                    <a:p>
                      <a:pPr indent="0" algn="ctr">
                        <a:buNone/>
                      </a:pPr>
                      <a:r>
                        <a:rPr lang="en-US" sz="1600" b="0">
                          <a:latin typeface="微软雅黑" panose="020B0503020204020204" charset="-122"/>
                          <a:ea typeface="微软雅黑" panose="020B0503020204020204" charset="-122"/>
                          <a:cs typeface="仿宋" panose="02010609060101010101" charset="-122"/>
                        </a:rPr>
                        <a:t>河南万基控股集团2×60万千瓦机组上大压小工程</a:t>
                      </a: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FBE5D6"/>
                    </a:solidFill>
                  </a:tcPr>
                </a:tc>
                <a:extLst>
                  <a:ext uri="{0D108BD9-81ED-4DB2-BD59-A6C34878D82A}">
                    <a16:rowId xmlns:a16="http://schemas.microsoft.com/office/drawing/2014/main" val="10000"/>
                  </a:ext>
                </a:extLst>
              </a:tr>
              <a:tr h="588179">
                <a:tc>
                  <a:txBody>
                    <a:bodyPr/>
                    <a:lstStyle/>
                    <a:p>
                      <a:pPr indent="0" algn="ctr">
                        <a:buNone/>
                      </a:pPr>
                      <a:r>
                        <a:rPr lang="en-US" sz="1600" b="0" err="1">
                          <a:solidFill>
                            <a:schemeClr val="tx1"/>
                          </a:solidFill>
                          <a:latin typeface="微软雅黑" panose="020B0503020204020204" charset="-122"/>
                          <a:ea typeface="微软雅黑" panose="020B0503020204020204" charset="-122"/>
                          <a:cs typeface="仿宋" panose="02010609060101010101" charset="-122"/>
                        </a:rPr>
                        <a:t>总装机容量</a:t>
                      </a:r>
                      <a:endParaRPr lang="en-US" altLang="en-US" sz="1600" b="0">
                        <a:solidFill>
                          <a:schemeClr val="tx1"/>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98C2E5"/>
                    </a:solidFill>
                  </a:tcPr>
                </a:tc>
                <a:tc>
                  <a:txBody>
                    <a:bodyPr/>
                    <a:lstStyle/>
                    <a:p>
                      <a:pPr indent="0" algn="ctr">
                        <a:buNone/>
                      </a:pPr>
                      <a:r>
                        <a:rPr lang="en-US" sz="1600" b="0">
                          <a:latin typeface="微软雅黑" panose="020B0503020204020204" charset="-122"/>
                          <a:ea typeface="微软雅黑" panose="020B0503020204020204" charset="-122"/>
                          <a:cs typeface="仿宋" panose="02010609060101010101" charset="-122"/>
                        </a:rPr>
                        <a:t>2×660兆</a:t>
                      </a:r>
                      <a:r>
                        <a:rPr lang="zh-CN" altLang="en-US" sz="1600" b="0">
                          <a:latin typeface="微软雅黑" panose="020B0503020204020204" charset="-122"/>
                          <a:ea typeface="微软雅黑" panose="020B0503020204020204" charset="-122"/>
                          <a:cs typeface="仿宋" panose="02010609060101010101" charset="-122"/>
                        </a:rPr>
                        <a:t>瓦</a:t>
                      </a:r>
                      <a:endParaRPr lang="en-US" altLang="en-US" sz="1600" b="0">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FBE5D6"/>
                    </a:solidFill>
                  </a:tcPr>
                </a:tc>
                <a:extLst>
                  <a:ext uri="{0D108BD9-81ED-4DB2-BD59-A6C34878D82A}">
                    <a16:rowId xmlns:a16="http://schemas.microsoft.com/office/drawing/2014/main" val="10001"/>
                  </a:ext>
                </a:extLst>
              </a:tr>
              <a:tr h="587580">
                <a:tc>
                  <a:txBody>
                    <a:bodyPr/>
                    <a:lstStyle/>
                    <a:p>
                      <a:pPr indent="0" algn="ctr">
                        <a:buNone/>
                      </a:pPr>
                      <a:r>
                        <a:rPr lang="en-US" sz="1600" b="0" err="1">
                          <a:solidFill>
                            <a:schemeClr val="tx1"/>
                          </a:solidFill>
                          <a:latin typeface="微软雅黑" panose="020B0503020204020204" charset="-122"/>
                          <a:ea typeface="微软雅黑" panose="020B0503020204020204" charset="-122"/>
                          <a:cs typeface="仿宋" panose="02010609060101010101" charset="-122"/>
                        </a:rPr>
                        <a:t>质量目标</a:t>
                      </a:r>
                      <a:endParaRPr lang="en-US" altLang="en-US" sz="1600" b="0">
                        <a:solidFill>
                          <a:schemeClr val="tx1"/>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98C2E5"/>
                    </a:solidFill>
                  </a:tcPr>
                </a:tc>
                <a:tc>
                  <a:txBody>
                    <a:bodyPr/>
                    <a:lstStyle/>
                    <a:p>
                      <a:pPr indent="0" algn="ctr">
                        <a:buNone/>
                      </a:pPr>
                      <a:r>
                        <a:rPr lang="en-US" altLang="zh-CN" sz="1600" b="0">
                          <a:latin typeface="微软雅黑" panose="020B0503020204020204" charset="-122"/>
                          <a:ea typeface="微软雅黑" panose="020B0503020204020204" charset="-122"/>
                          <a:cs typeface="仿宋" panose="02010609060101010101" charset="-122"/>
                        </a:rPr>
                        <a:t>“</a:t>
                      </a:r>
                      <a:r>
                        <a:rPr lang="zh-CN" altLang="en-US" sz="1600">
                          <a:latin typeface="微软雅黑" panose="020B0503020204020204" charset="-122"/>
                          <a:ea typeface="微软雅黑" panose="020B0503020204020204" charset="-122"/>
                          <a:cs typeface="仿宋" panose="02010609060101010101" charset="-122"/>
                          <a:sym typeface="+mn-ea"/>
                        </a:rPr>
                        <a:t>国家优质工程奖</a:t>
                      </a:r>
                      <a:r>
                        <a:rPr lang="en-US" altLang="zh-CN" sz="1600" b="0">
                          <a:latin typeface="微软雅黑" panose="020B0503020204020204" charset="-122"/>
                          <a:ea typeface="微软雅黑" panose="020B0503020204020204" charset="-122"/>
                          <a:cs typeface="仿宋" panose="02010609060101010101" charset="-122"/>
                        </a:rPr>
                        <a:t>”</a:t>
                      </a:r>
                      <a:r>
                        <a:rPr lang="en-US" sz="1600" b="0">
                          <a:latin typeface="微软雅黑" panose="020B0503020204020204" charset="-122"/>
                          <a:ea typeface="微软雅黑" panose="020B0503020204020204" charset="-122"/>
                          <a:cs typeface="仿宋" panose="02010609060101010101" charset="-122"/>
                        </a:rPr>
                        <a:t> </a:t>
                      </a:r>
                      <a:endParaRPr lang="en-US" altLang="en-US" sz="1600" b="0">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FBE5D6"/>
                    </a:solidFill>
                  </a:tcPr>
                </a:tc>
                <a:extLst>
                  <a:ext uri="{0D108BD9-81ED-4DB2-BD59-A6C34878D82A}">
                    <a16:rowId xmlns:a16="http://schemas.microsoft.com/office/drawing/2014/main" val="10002"/>
                  </a:ext>
                </a:extLst>
              </a:tr>
              <a:tr h="587580">
                <a:tc>
                  <a:txBody>
                    <a:bodyPr/>
                    <a:lstStyle/>
                    <a:p>
                      <a:pPr indent="0" algn="ctr">
                        <a:buNone/>
                      </a:pPr>
                      <a:r>
                        <a:rPr lang="en-US" sz="1600" b="0" err="1">
                          <a:solidFill>
                            <a:schemeClr val="tx1"/>
                          </a:solidFill>
                          <a:latin typeface="微软雅黑" panose="020B0503020204020204" charset="-122"/>
                          <a:ea typeface="微软雅黑" panose="020B0503020204020204" charset="-122"/>
                          <a:cs typeface="仿宋" panose="02010609060101010101" charset="-122"/>
                        </a:rPr>
                        <a:t>建设地点</a:t>
                      </a:r>
                      <a:endParaRPr lang="en-US" altLang="en-US" sz="1600" b="0">
                        <a:solidFill>
                          <a:schemeClr val="tx1"/>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98C2E5"/>
                    </a:solidFill>
                  </a:tcPr>
                </a:tc>
                <a:tc>
                  <a:txBody>
                    <a:bodyPr/>
                    <a:lstStyle/>
                    <a:p>
                      <a:pPr indent="0" algn="ctr">
                        <a:buNone/>
                      </a:pPr>
                      <a:r>
                        <a:rPr lang="en-US" sz="1600" b="0">
                          <a:latin typeface="微软雅黑" panose="020B0503020204020204" charset="-122"/>
                          <a:ea typeface="微软雅黑" panose="020B0503020204020204" charset="-122"/>
                          <a:cs typeface="仿宋" panose="02010609060101010101" charset="-122"/>
                        </a:rPr>
                        <a:t>洛阳市新安县庙头乡东南</a:t>
                      </a: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FBE5D6"/>
                    </a:solidFill>
                  </a:tcPr>
                </a:tc>
                <a:extLst>
                  <a:ext uri="{0D108BD9-81ED-4DB2-BD59-A6C34878D82A}">
                    <a16:rowId xmlns:a16="http://schemas.microsoft.com/office/drawing/2014/main" val="10003"/>
                  </a:ext>
                </a:extLst>
              </a:tr>
            </a:tbl>
          </a:graphicData>
        </a:graphic>
      </p:graphicFrame>
      <p:pic>
        <p:nvPicPr>
          <p:cNvPr id="32" name="图片 82" descr="C:/Users/奔奔yyz/Desktop/QC使用图片/点火系统图.png点火系统图"/>
          <p:cNvPicPr/>
          <p:nvPr>
            <p:custDataLst>
              <p:tags r:id="rId6"/>
            </p:custDataLst>
          </p:nvPr>
        </p:nvPicPr>
        <p:blipFill>
          <a:blip r:embed="rId13">
            <a:extLst>
              <a:ext uri="{BEBA8EAE-BF5A-486C-A8C5-ECC9F3942E4B}">
                <a14:imgProps xmlns:a14="http://schemas.microsoft.com/office/drawing/2010/main">
                  <a14:imgLayer r:embed="rId14">
                    <a14:imgEffect>
                      <a14:brightnessContrast bright="10000"/>
                    </a14:imgEffect>
                  </a14:imgLayer>
                </a14:imgProps>
              </a:ext>
            </a:extLst>
          </a:blip>
          <a:srcRect l="12775" r="12775"/>
          <a:stretch>
            <a:fillRect/>
          </a:stretch>
        </p:blipFill>
        <p:spPr>
          <a:xfrm>
            <a:off x="6311900" y="3644900"/>
            <a:ext cx="4752000" cy="2520000"/>
          </a:xfrm>
          <a:prstGeom prst="rect">
            <a:avLst/>
          </a:prstGeom>
        </p:spPr>
      </p:pic>
      <p:sp>
        <p:nvSpPr>
          <p:cNvPr id="33" name="文本框 32"/>
          <p:cNvSpPr txBox="1"/>
          <p:nvPr>
            <p:custDataLst>
              <p:tags r:id="rId7"/>
            </p:custDataLst>
          </p:nvPr>
        </p:nvSpPr>
        <p:spPr>
          <a:xfrm>
            <a:off x="7968895" y="6162436"/>
            <a:ext cx="1725978" cy="245110"/>
          </a:xfrm>
          <a:prstGeom prst="rect">
            <a:avLst/>
          </a:prstGeom>
          <a:noFill/>
          <a:ln w="9525">
            <a:noFill/>
          </a:ln>
        </p:spPr>
        <p:txBody>
          <a:bodyPr wrap="square">
            <a:spAutoFit/>
          </a:bodyPr>
          <a:lstStyle/>
          <a:p>
            <a:pPr algn="ctr"/>
            <a:r>
              <a:rPr lang="zh-CN" sz="1000" b="0">
                <a:latin typeface="微软雅黑" panose="020B0503020204020204" charset="-122"/>
                <a:ea typeface="微软雅黑" panose="020B0503020204020204" charset="-122"/>
                <a:cs typeface="黑体" panose="02010609060101010101" pitchFamily="49" charset="-122"/>
              </a:rPr>
              <a:t>图1-1 锅炉点火系统布置图</a:t>
            </a:r>
          </a:p>
        </p:txBody>
      </p:sp>
      <p:sp>
        <p:nvSpPr>
          <p:cNvPr id="40" name="Inhaltsplatzhalter 4"/>
          <p:cNvSpPr txBox="1"/>
          <p:nvPr>
            <p:custDataLst>
              <p:tags r:id="rId8"/>
            </p:custDataLst>
          </p:nvPr>
        </p:nvSpPr>
        <p:spPr>
          <a:xfrm>
            <a:off x="1154887" y="4101578"/>
            <a:ext cx="2652751" cy="307340"/>
          </a:xfrm>
          <a:prstGeom prst="rect">
            <a:avLst/>
          </a:prstGeom>
        </p:spPr>
        <p:txBody>
          <a:bodyPr wrap="square" lIns="0" tIns="0" rIns="0" b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nSpc>
                <a:spcPct val="100000"/>
              </a:lnSpc>
              <a:spcAft>
                <a:spcPts val="1200"/>
              </a:spcAft>
              <a:buNone/>
            </a:pPr>
            <a:r>
              <a:rPr lang="en-US" altLang="zh-CN" sz="2000" b="1">
                <a:solidFill>
                  <a:srgbClr val="2965AE"/>
                </a:solidFill>
                <a:latin typeface="微软雅黑" panose="020B0503020204020204" charset="-122"/>
                <a:ea typeface="微软雅黑" panose="020B0503020204020204" charset="-122"/>
                <a:cs typeface="+mn-ea"/>
                <a:sym typeface="+mn-lt"/>
              </a:rPr>
              <a:t>02 </a:t>
            </a:r>
            <a:r>
              <a:rPr lang="zh-CN" altLang="en-US" sz="2000" b="1">
                <a:solidFill>
                  <a:srgbClr val="2965AE"/>
                </a:solidFill>
                <a:latin typeface="微软雅黑" panose="020B0503020204020204" charset="-122"/>
                <a:ea typeface="微软雅黑" panose="020B0503020204020204" charset="-122"/>
                <a:cs typeface="+mn-ea"/>
                <a:sym typeface="+mn-lt"/>
              </a:rPr>
              <a:t>锅炉点火系统</a:t>
            </a:r>
            <a:endParaRPr lang="en-US" sz="2000">
              <a:solidFill>
                <a:srgbClr val="2965AE"/>
              </a:solidFill>
              <a:latin typeface="微软雅黑" panose="020B0503020204020204" charset="-122"/>
              <a:ea typeface="微软雅黑" panose="020B0503020204020204" charset="-122"/>
              <a:cs typeface="+mn-ea"/>
              <a:sym typeface="+mn-lt"/>
            </a:endParaRPr>
          </a:p>
        </p:txBody>
      </p:sp>
      <p:sp>
        <p:nvSpPr>
          <p:cNvPr id="41" name="AutoShape 6"/>
          <p:cNvSpPr>
            <a:spLocks noChangeArrowheads="1"/>
          </p:cNvSpPr>
          <p:nvPr>
            <p:custDataLst>
              <p:tags r:id="rId9"/>
            </p:custDataLst>
          </p:nvPr>
        </p:nvSpPr>
        <p:spPr>
          <a:xfrm>
            <a:off x="680085" y="4467860"/>
            <a:ext cx="4984115" cy="1868170"/>
          </a:xfrm>
          <a:prstGeom prst="roundRect">
            <a:avLst>
              <a:gd name="adj" fmla="val 13125"/>
            </a:avLst>
          </a:prstGeom>
          <a:solidFill>
            <a:srgbClr val="C5E0B3">
              <a:alpha val="89804"/>
            </a:srgbClr>
          </a:solidFill>
          <a:ln w="3175">
            <a:solidFill>
              <a:srgbClr val="969696">
                <a:alpha val="67842"/>
              </a:srgbClr>
            </a:solidFill>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1219200" eaLnBrk="1" fontAlgn="auto" latinLnBrk="0" hangingPunct="1">
              <a:lnSpc>
                <a:spcPct val="150000"/>
              </a:lnSpc>
              <a:spcBef>
                <a:spcPct val="0"/>
              </a:spcBef>
              <a:spcAft>
                <a:spcPct val="0"/>
              </a:spcAft>
              <a:buClrTx/>
              <a:buSzTx/>
              <a:buFontTx/>
              <a:buNone/>
              <a:defRPr/>
            </a:pPr>
            <a:r>
              <a:rPr lang="en-US" altLang="zh-CN" sz="1400">
                <a:latin typeface="微软雅黑" panose="020B0503020204020204" charset="-122"/>
                <a:ea typeface="微软雅黑" panose="020B0503020204020204" charset="-122"/>
              </a:rPr>
              <a:t>        </a:t>
            </a:r>
            <a:r>
              <a:rPr lang="zh-CN" altLang="zh-CN" sz="1400">
                <a:latin typeface="微软雅黑" panose="020B0503020204020204" charset="-122"/>
                <a:ea typeface="微软雅黑" panose="020B0503020204020204" charset="-122"/>
              </a:rPr>
              <a:t>锅炉点火过程中，调试人员发现锅炉点火系统的运行故障率偏高。</a:t>
            </a:r>
            <a:r>
              <a:rPr lang="zh-CN" sz="1400">
                <a:latin typeface="微软雅黑" panose="020B0503020204020204" charset="-122"/>
                <a:ea typeface="微软雅黑" panose="020B0503020204020204" charset="-122"/>
              </a:rPr>
              <a:t>锅炉点火系统如果不能稳定投运，将会严重影响机组正常启动</a:t>
            </a:r>
            <a:r>
              <a:rPr lang="zh-CN" altLang="en-US" sz="1400">
                <a:latin typeface="微软雅黑" panose="020B0503020204020204" charset="-122"/>
                <a:ea typeface="微软雅黑" panose="020B0503020204020204" charset="-122"/>
              </a:rPr>
              <a:t>，</a:t>
            </a:r>
            <a:r>
              <a:rPr lang="zh-CN" sz="1400">
                <a:latin typeface="微软雅黑" panose="020B0503020204020204" charset="-122"/>
                <a:ea typeface="微软雅黑" panose="020B0503020204020204" charset="-122"/>
              </a:rPr>
              <a:t>因此保证连续、稳定运行的锅炉点火系统是影响机组正常运行的重要因素</a:t>
            </a:r>
            <a:r>
              <a:rPr lang="zh-CN" altLang="zh-CN" sz="1400">
                <a:latin typeface="微软雅黑" panose="020B0503020204020204" charset="-122"/>
                <a:ea typeface="微软雅黑" panose="020B0503020204020204" charset="-122"/>
              </a:rPr>
              <a:t>。</a:t>
            </a:r>
            <a:r>
              <a:rPr lang="zh-CN" sz="1400">
                <a:latin typeface="微软雅黑" panose="020B0503020204020204" charset="-122"/>
                <a:ea typeface="微软雅黑" panose="020B0503020204020204" charset="-122"/>
              </a:rPr>
              <a:t>锅炉点火系统控制界面如图1-1</a:t>
            </a:r>
            <a:r>
              <a:rPr lang="zh-CN" altLang="en-US" sz="1400">
                <a:latin typeface="微软雅黑" panose="020B0503020204020204" charset="-122"/>
                <a:ea typeface="微软雅黑" panose="020B0503020204020204" charset="-122"/>
              </a:rPr>
              <a:t>：</a:t>
            </a:r>
            <a:endParaRPr lang="en-US" altLang="zh-CN" sz="1400" kern="0">
              <a:solidFill>
                <a:srgbClr val="FFFFFF"/>
              </a:solidFill>
              <a:latin typeface="思源黑体 CN Normal"/>
              <a:ea typeface="微软雅黑" panose="020B0503020204020204" charset="-122"/>
            </a:endParaRP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A0882-5C41-FDF8-9C91-A24224BB64AE}"/>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85A0FE8F-3DBA-3299-54ED-97B40C167FBD}"/>
              </a:ext>
            </a:extLst>
          </p:cNvPr>
          <p:cNvSpPr txBox="1"/>
          <p:nvPr/>
        </p:nvSpPr>
        <p:spPr>
          <a:xfrm>
            <a:off x="2639616" y="335062"/>
            <a:ext cx="6807200" cy="501650"/>
          </a:xfrm>
          <a:prstGeom prst="rect">
            <a:avLst/>
          </a:prstGeom>
          <a:noFill/>
        </p:spPr>
        <p:txBody>
          <a:bodyPr wrap="square" rtlCol="0">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defTabSz="914400" fontAlgn="auto"/>
            <a:r>
              <a:rPr lang="en-US" altLang="zh-CN" sz="2665" b="1" noProof="1">
                <a:solidFill>
                  <a:srgbClr val="0070C0"/>
                </a:solidFill>
                <a:latin typeface="微软雅黑" panose="020B0503020204020204" charset="-122"/>
                <a:ea typeface="微软雅黑" panose="020B0503020204020204" charset="-122"/>
              </a:rPr>
              <a:t>07</a:t>
            </a:r>
            <a:r>
              <a:rPr lang="zh-CN" altLang="en-US" sz="2665" b="1" noProof="1">
                <a:solidFill>
                  <a:srgbClr val="0070C0"/>
                </a:solidFill>
                <a:latin typeface="微软雅黑" panose="020B0503020204020204" charset="-122"/>
                <a:ea typeface="微软雅黑" panose="020B0503020204020204" charset="-122"/>
              </a:rPr>
              <a:t>确定主要原因</a:t>
            </a:r>
            <a:endParaRPr lang="en-US" altLang="zh-CN" sz="2665" b="1" noProof="1">
              <a:solidFill>
                <a:srgbClr val="0070C0"/>
              </a:solidFill>
              <a:latin typeface="微软雅黑" panose="020B0503020204020204" charset="-122"/>
              <a:ea typeface="微软雅黑" panose="020B0503020204020204" charset="-122"/>
            </a:endParaRPr>
          </a:p>
        </p:txBody>
      </p:sp>
      <p:sp>
        <p:nvSpPr>
          <p:cNvPr id="3" name="文本框 99">
            <a:extLst>
              <a:ext uri="{FF2B5EF4-FFF2-40B4-BE49-F238E27FC236}">
                <a16:creationId xmlns:a16="http://schemas.microsoft.com/office/drawing/2014/main" id="{B6498732-3266-9CF8-FB81-A75CAA4B4F36}"/>
              </a:ext>
            </a:extLst>
          </p:cNvPr>
          <p:cNvSpPr txBox="1"/>
          <p:nvPr/>
        </p:nvSpPr>
        <p:spPr>
          <a:xfrm>
            <a:off x="695400" y="1115452"/>
            <a:ext cx="7284026" cy="369332"/>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r>
              <a:rPr lang="zh-CN" altLang="en-US" sz="1800" b="0">
                <a:latin typeface="微软雅黑" panose="020B0503020204020204" charset="-122"/>
                <a:ea typeface="微软雅黑" panose="020B0503020204020204" charset="-122"/>
              </a:rPr>
              <a:t>小组成员根据现场调查情况，绘制症结影响程度检查表</a:t>
            </a:r>
            <a:r>
              <a:rPr lang="zh-CN" sz="1800" b="0">
                <a:latin typeface="微软雅黑" panose="020B0503020204020204" charset="-122"/>
                <a:ea typeface="微软雅黑" panose="020B0503020204020204" charset="-122"/>
              </a:rPr>
              <a:t>：</a:t>
            </a:r>
            <a:endParaRPr lang="zh-CN" altLang="en-US" sz="1800" b="0" dirty="0">
              <a:latin typeface="微软雅黑" panose="020B0503020204020204" charset="-122"/>
              <a:ea typeface="微软雅黑" panose="020B0503020204020204" charset="-122"/>
            </a:endParaRPr>
          </a:p>
        </p:txBody>
      </p:sp>
      <p:sp>
        <p:nvSpPr>
          <p:cNvPr id="4" name="文本框 1">
            <a:extLst>
              <a:ext uri="{FF2B5EF4-FFF2-40B4-BE49-F238E27FC236}">
                <a16:creationId xmlns:a16="http://schemas.microsoft.com/office/drawing/2014/main" id="{50BF0AD2-AE48-1666-0384-430D7D18D828}"/>
              </a:ext>
            </a:extLst>
          </p:cNvPr>
          <p:cNvSpPr txBox="1"/>
          <p:nvPr/>
        </p:nvSpPr>
        <p:spPr>
          <a:xfrm>
            <a:off x="2228824" y="1631539"/>
            <a:ext cx="2817844"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267970" algn="ctr"/>
            <a:r>
              <a:rPr lang="zh-CN" sz="1200">
                <a:latin typeface="微软雅黑" panose="020B0503020204020204" charset="-122"/>
                <a:ea typeface="微软雅黑" panose="020B0503020204020204" charset="-122"/>
              </a:rPr>
              <a:t>表</a:t>
            </a:r>
            <a:r>
              <a:rPr lang="en-US" sz="1200">
                <a:latin typeface="微软雅黑" panose="020B0503020204020204" charset="-122"/>
                <a:ea typeface="微软雅黑" panose="020B0503020204020204" charset="-122"/>
              </a:rPr>
              <a:t>7-</a:t>
            </a:r>
            <a:r>
              <a:rPr lang="en-US" sz="1200">
                <a:latin typeface="微软雅黑" panose="020B0503020204020204" charset="-122"/>
                <a:ea typeface="微软雅黑" panose="020B0503020204020204" charset="-122"/>
                <a:cs typeface="Times New Roman" panose="02020603050405020304" pitchFamily="18" charset="0"/>
              </a:rPr>
              <a:t>16 </a:t>
            </a:r>
            <a:r>
              <a:rPr lang="zh-CN" sz="1200">
                <a:latin typeface="微软雅黑" panose="020B0503020204020204" charset="-122"/>
                <a:ea typeface="微软雅黑" panose="020B0503020204020204" charset="-122"/>
              </a:rPr>
              <a:t>症结</a:t>
            </a:r>
            <a:r>
              <a:rPr lang="zh-CN" sz="1200" dirty="0">
                <a:latin typeface="微软雅黑" panose="020B0503020204020204" charset="-122"/>
                <a:ea typeface="微软雅黑" panose="020B0503020204020204" charset="-122"/>
              </a:rPr>
              <a:t>影响程度检查表</a:t>
            </a:r>
            <a:endParaRPr lang="zh-CN" altLang="en-US" sz="1200" dirty="0">
              <a:latin typeface="微软雅黑" panose="020B0503020204020204" charset="-122"/>
              <a:ea typeface="微软雅黑" panose="020B0503020204020204" charset="-122"/>
            </a:endParaRPr>
          </a:p>
        </p:txBody>
      </p:sp>
      <p:sp>
        <p:nvSpPr>
          <p:cNvPr id="5" name="文本框 3">
            <a:extLst>
              <a:ext uri="{FF2B5EF4-FFF2-40B4-BE49-F238E27FC236}">
                <a16:creationId xmlns:a16="http://schemas.microsoft.com/office/drawing/2014/main" id="{F1A15E19-EF2A-7660-42DE-79FC6BD2EC7A}"/>
              </a:ext>
            </a:extLst>
          </p:cNvPr>
          <p:cNvSpPr txBox="1"/>
          <p:nvPr/>
        </p:nvSpPr>
        <p:spPr>
          <a:xfrm>
            <a:off x="1785230" y="4552802"/>
            <a:ext cx="3705033"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latin typeface="微软雅黑" panose="020B0503020204020204" charset="-122"/>
                <a:ea typeface="微软雅黑" panose="020B0503020204020204" charset="-122"/>
              </a:rPr>
              <a:t>制表：付豪                   日期：</a:t>
            </a:r>
            <a:r>
              <a:rPr lang="en-US" altLang="zh-CN" sz="1200" b="0">
                <a:latin typeface="微软雅黑" panose="020B0503020204020204" charset="-122"/>
                <a:ea typeface="微软雅黑" panose="020B0503020204020204" charset="-122"/>
              </a:rPr>
              <a:t>2023</a:t>
            </a:r>
            <a:r>
              <a:rPr lang="zh-CN" altLang="en-US" sz="1200" b="0">
                <a:latin typeface="微软雅黑" panose="020B0503020204020204" charset="-122"/>
                <a:ea typeface="微软雅黑" panose="020B0503020204020204" charset="-122"/>
              </a:rPr>
              <a:t>年</a:t>
            </a:r>
            <a:r>
              <a:rPr lang="en-US" altLang="zh-CN" sz="1200" b="0">
                <a:latin typeface="微软雅黑" panose="020B0503020204020204" charset="-122"/>
                <a:ea typeface="微软雅黑" panose="020B0503020204020204" charset="-122"/>
              </a:rPr>
              <a:t>07</a:t>
            </a:r>
            <a:r>
              <a:rPr lang="zh-CN" altLang="en-US" sz="1200" b="0">
                <a:latin typeface="微软雅黑" panose="020B0503020204020204" charset="-122"/>
                <a:ea typeface="微软雅黑" panose="020B0503020204020204" charset="-122"/>
              </a:rPr>
              <a:t>月</a:t>
            </a:r>
            <a:r>
              <a:rPr lang="en-US" altLang="zh-CN" sz="1200" b="0">
                <a:latin typeface="微软雅黑" panose="020B0503020204020204" charset="-122"/>
                <a:ea typeface="微软雅黑" panose="020B0503020204020204" charset="-122"/>
              </a:rPr>
              <a:t>05</a:t>
            </a:r>
            <a:r>
              <a:rPr lang="zh-CN" altLang="en-US" sz="1200" b="0">
                <a:latin typeface="微软雅黑" panose="020B0503020204020204" charset="-122"/>
                <a:ea typeface="微软雅黑" panose="020B0503020204020204" charset="-122"/>
              </a:rPr>
              <a:t>日</a:t>
            </a:r>
            <a:endParaRPr lang="zh-CN" altLang="en-US" sz="1200" b="0" dirty="0">
              <a:latin typeface="微软雅黑" panose="020B0503020204020204" charset="-122"/>
              <a:ea typeface="微软雅黑" panose="020B0503020204020204" charset="-122"/>
            </a:endParaRPr>
          </a:p>
        </p:txBody>
      </p:sp>
      <p:sp>
        <p:nvSpPr>
          <p:cNvPr id="6" name="文本框 6">
            <a:extLst>
              <a:ext uri="{FF2B5EF4-FFF2-40B4-BE49-F238E27FC236}">
                <a16:creationId xmlns:a16="http://schemas.microsoft.com/office/drawing/2014/main" id="{6BCF0DB7-5C18-CAC2-9105-967C7C4B8629}"/>
              </a:ext>
            </a:extLst>
          </p:cNvPr>
          <p:cNvSpPr txBox="1"/>
          <p:nvPr/>
        </p:nvSpPr>
        <p:spPr>
          <a:xfrm>
            <a:off x="6549310" y="4726301"/>
            <a:ext cx="5307330"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304800" algn="ctr"/>
            <a:r>
              <a:rPr lang="zh-CN" altLang="en-US" sz="1200" b="0">
                <a:latin typeface="微软雅黑" panose="020B0503020204020204" charset="-122"/>
                <a:ea typeface="微软雅黑" panose="020B0503020204020204" charset="-122"/>
              </a:rPr>
              <a:t>制图：付豪         日期：</a:t>
            </a:r>
            <a:r>
              <a:rPr lang="en-US" altLang="zh-CN" sz="1200" b="0">
                <a:latin typeface="微软雅黑" panose="020B0503020204020204" charset="-122"/>
                <a:ea typeface="微软雅黑" panose="020B0503020204020204" charset="-122"/>
              </a:rPr>
              <a:t>2023</a:t>
            </a:r>
            <a:r>
              <a:rPr lang="zh-CN" altLang="en-US" sz="1200" b="0">
                <a:latin typeface="微软雅黑" panose="020B0503020204020204" charset="-122"/>
                <a:ea typeface="微软雅黑" panose="020B0503020204020204" charset="-122"/>
              </a:rPr>
              <a:t>年</a:t>
            </a:r>
            <a:r>
              <a:rPr lang="en-US" altLang="zh-CN" sz="1200" b="0">
                <a:latin typeface="微软雅黑" panose="020B0503020204020204" charset="-122"/>
                <a:ea typeface="微软雅黑" panose="020B0503020204020204" charset="-122"/>
              </a:rPr>
              <a:t>07</a:t>
            </a:r>
            <a:r>
              <a:rPr lang="zh-CN" altLang="en-US" sz="1200" b="0">
                <a:latin typeface="微软雅黑" panose="020B0503020204020204" charset="-122"/>
                <a:ea typeface="微软雅黑" panose="020B0503020204020204" charset="-122"/>
              </a:rPr>
              <a:t>月</a:t>
            </a:r>
            <a:r>
              <a:rPr lang="en-US" altLang="zh-CN" sz="1200" b="0">
                <a:latin typeface="微软雅黑" panose="020B0503020204020204" charset="-122"/>
                <a:ea typeface="微软雅黑" panose="020B0503020204020204" charset="-122"/>
              </a:rPr>
              <a:t>05</a:t>
            </a:r>
            <a:r>
              <a:rPr lang="zh-CN" altLang="en-US" sz="1200" b="0">
                <a:latin typeface="微软雅黑" panose="020B0503020204020204" charset="-122"/>
                <a:ea typeface="微软雅黑" panose="020B0503020204020204" charset="-122"/>
              </a:rPr>
              <a:t>日</a:t>
            </a:r>
            <a:endParaRPr lang="zh-CN" altLang="en-US" sz="1200" b="0" dirty="0">
              <a:latin typeface="微软雅黑" panose="020B0503020204020204" charset="-122"/>
              <a:ea typeface="微软雅黑" panose="020B0503020204020204" charset="-122"/>
            </a:endParaRPr>
          </a:p>
        </p:txBody>
      </p:sp>
      <p:sp>
        <p:nvSpPr>
          <p:cNvPr id="7" name="文本框 7">
            <a:extLst>
              <a:ext uri="{FF2B5EF4-FFF2-40B4-BE49-F238E27FC236}">
                <a16:creationId xmlns:a16="http://schemas.microsoft.com/office/drawing/2014/main" id="{134121C7-1CF6-91EE-83D3-04AF4F8A407D}"/>
              </a:ext>
            </a:extLst>
          </p:cNvPr>
          <p:cNvSpPr txBox="1"/>
          <p:nvPr/>
        </p:nvSpPr>
        <p:spPr>
          <a:xfrm>
            <a:off x="732035" y="4993424"/>
            <a:ext cx="11125635" cy="874407"/>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306070">
              <a:lnSpc>
                <a:spcPct val="150000"/>
              </a:lnSpc>
            </a:pPr>
            <a:r>
              <a:rPr lang="zh-CN" sz="1800" b="1" dirty="0">
                <a:latin typeface="微软雅黑" panose="020B0503020204020204" pitchFamily="34" charset="-122"/>
                <a:ea typeface="微软雅黑" panose="020B0503020204020204" pitchFamily="34" charset="-122"/>
              </a:rPr>
              <a:t>影响程度分析：</a:t>
            </a:r>
            <a:r>
              <a:rPr lang="zh-CN" altLang="zh-CN" sz="1800" kern="100" dirty="0">
                <a:effectLst/>
                <a:latin typeface="微软雅黑" panose="020B0503020204020204" pitchFamily="34" charset="-122"/>
                <a:ea typeface="微软雅黑" panose="020B0503020204020204" pitchFamily="34" charset="-122"/>
                <a:cs typeface="宋体" panose="02010600030101010101" pitchFamily="2" charset="-122"/>
              </a:rPr>
              <a:t>经过小组成员调查发现，系统运行振动大和停运振动小两种情况下症结出现的概率差值</a:t>
            </a:r>
            <a:r>
              <a:rPr lang="zh-CN" altLang="en-US" sz="1800" kern="100" dirty="0">
                <a:effectLst/>
                <a:latin typeface="微软雅黑" panose="020B0503020204020204" pitchFamily="34" charset="-122"/>
                <a:ea typeface="微软雅黑" panose="020B0503020204020204" pitchFamily="34" charset="-122"/>
                <a:cs typeface="宋体" panose="02010600030101010101" pitchFamily="2" charset="-122"/>
              </a:rPr>
              <a:t>不大</a:t>
            </a:r>
            <a:r>
              <a:rPr lang="zh-CN" altLang="zh-CN" sz="1800" kern="100" dirty="0">
                <a:effectLst/>
                <a:latin typeface="微软雅黑" panose="020B0503020204020204" pitchFamily="34" charset="-122"/>
                <a:ea typeface="微软雅黑" panose="020B0503020204020204" pitchFamily="34" charset="-122"/>
                <a:cs typeface="宋体" panose="02010600030101010101" pitchFamily="2" charset="-122"/>
              </a:rPr>
              <a:t>，</a:t>
            </a:r>
            <a:r>
              <a:rPr lang="zh-CN" altLang="zh-CN" sz="1800" kern="100" dirty="0">
                <a:effectLst/>
                <a:highlight>
                  <a:srgbClr val="00FFFF"/>
                </a:highlight>
                <a:latin typeface="微软雅黑" panose="020B0503020204020204" pitchFamily="34" charset="-122"/>
                <a:ea typeface="微软雅黑" panose="020B0503020204020204" pitchFamily="34" charset="-122"/>
                <a:cs typeface="宋体" panose="02010600030101010101" pitchFamily="2" charset="-122"/>
              </a:rPr>
              <a:t>对症结影响程度很小</a:t>
            </a:r>
            <a:r>
              <a:rPr lang="zh-CN" altLang="en-US" sz="1800" dirty="0">
                <a:latin typeface="微软雅黑" panose="020B0503020204020204" pitchFamily="34" charset="-122"/>
                <a:ea typeface="微软雅黑" panose="020B0503020204020204" pitchFamily="34" charset="-122"/>
              </a:rPr>
              <a:t>。</a:t>
            </a:r>
            <a:endParaRPr lang="en-US" altLang="zh-CN" sz="1800" dirty="0">
              <a:latin typeface="微软雅黑" panose="020B0503020204020204" pitchFamily="34" charset="-122"/>
              <a:ea typeface="微软雅黑" panose="020B0503020204020204" pitchFamily="34" charset="-122"/>
            </a:endParaRPr>
          </a:p>
        </p:txBody>
      </p:sp>
      <p:sp>
        <p:nvSpPr>
          <p:cNvPr id="8" name="文本框 2">
            <a:extLst>
              <a:ext uri="{FF2B5EF4-FFF2-40B4-BE49-F238E27FC236}">
                <a16:creationId xmlns:a16="http://schemas.microsoft.com/office/drawing/2014/main" id="{AD44D486-A332-9885-8592-4FC16EF1DC39}"/>
              </a:ext>
            </a:extLst>
          </p:cNvPr>
          <p:cNvSpPr txBox="1"/>
          <p:nvPr/>
        </p:nvSpPr>
        <p:spPr>
          <a:xfrm>
            <a:off x="732035" y="5867831"/>
            <a:ext cx="6988206" cy="369332"/>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306070"/>
            <a:r>
              <a:rPr lang="zh-CN" altLang="en-US" sz="1800" b="1">
                <a:latin typeface="微软雅黑" panose="020B0503020204020204" charset="-122"/>
                <a:ea typeface="微软雅黑" panose="020B0503020204020204" charset="-122"/>
              </a:rPr>
              <a:t>结论：</a:t>
            </a:r>
            <a:endParaRPr lang="zh-CN" sz="1800" b="1" dirty="0">
              <a:latin typeface="微软雅黑" panose="020B0503020204020204" charset="-122"/>
              <a:ea typeface="微软雅黑" panose="020B0503020204020204" charset="-122"/>
            </a:endParaRPr>
          </a:p>
        </p:txBody>
      </p:sp>
      <p:graphicFrame>
        <p:nvGraphicFramePr>
          <p:cNvPr id="13" name="表格 12">
            <a:extLst>
              <a:ext uri="{FF2B5EF4-FFF2-40B4-BE49-F238E27FC236}">
                <a16:creationId xmlns:a16="http://schemas.microsoft.com/office/drawing/2014/main" id="{5A060AA5-1E90-F745-DEB9-FB59974F0F48}"/>
              </a:ext>
            </a:extLst>
          </p:cNvPr>
          <p:cNvGraphicFramePr>
            <a:graphicFrameLocks noGrp="1"/>
          </p:cNvGraphicFramePr>
          <p:nvPr>
            <p:extLst>
              <p:ext uri="{D42A27DB-BD31-4B8C-83A1-F6EECF244321}">
                <p14:modId xmlns:p14="http://schemas.microsoft.com/office/powerpoint/2010/main" val="3253313788"/>
              </p:ext>
            </p:extLst>
          </p:nvPr>
        </p:nvGraphicFramePr>
        <p:xfrm>
          <a:off x="894853" y="1997846"/>
          <a:ext cx="5399999" cy="2520000"/>
        </p:xfrm>
        <a:graphic>
          <a:graphicData uri="http://schemas.openxmlformats.org/drawingml/2006/table">
            <a:tbl>
              <a:tblPr firstRow="1" firstCol="1" bandRow="1"/>
              <a:tblGrid>
                <a:gridCol w="1314362">
                  <a:extLst>
                    <a:ext uri="{9D8B030D-6E8A-4147-A177-3AD203B41FA5}">
                      <a16:colId xmlns:a16="http://schemas.microsoft.com/office/drawing/2014/main" val="1494448101"/>
                    </a:ext>
                  </a:extLst>
                </a:gridCol>
                <a:gridCol w="1002446">
                  <a:extLst>
                    <a:ext uri="{9D8B030D-6E8A-4147-A177-3AD203B41FA5}">
                      <a16:colId xmlns:a16="http://schemas.microsoft.com/office/drawing/2014/main" val="3519334095"/>
                    </a:ext>
                  </a:extLst>
                </a:gridCol>
                <a:gridCol w="853354">
                  <a:extLst>
                    <a:ext uri="{9D8B030D-6E8A-4147-A177-3AD203B41FA5}">
                      <a16:colId xmlns:a16="http://schemas.microsoft.com/office/drawing/2014/main" val="432420820"/>
                    </a:ext>
                  </a:extLst>
                </a:gridCol>
                <a:gridCol w="839622">
                  <a:extLst>
                    <a:ext uri="{9D8B030D-6E8A-4147-A177-3AD203B41FA5}">
                      <a16:colId xmlns:a16="http://schemas.microsoft.com/office/drawing/2014/main" val="2899323241"/>
                    </a:ext>
                  </a:extLst>
                </a:gridCol>
                <a:gridCol w="1390215">
                  <a:extLst>
                    <a:ext uri="{9D8B030D-6E8A-4147-A177-3AD203B41FA5}">
                      <a16:colId xmlns:a16="http://schemas.microsoft.com/office/drawing/2014/main" val="4228883551"/>
                    </a:ext>
                  </a:extLst>
                </a:gridCol>
              </a:tblGrid>
              <a:tr h="840000">
                <a:tc>
                  <a:txBody>
                    <a:bodyPr/>
                    <a:lstStyle/>
                    <a:p>
                      <a:pPr algn="ctr">
                        <a:tabLst>
                          <a:tab pos="228600" algn="l"/>
                        </a:tabLst>
                      </a:pP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系统运行情况</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tabLst>
                          <a:tab pos="228600" algn="l"/>
                        </a:tabLst>
                      </a:pP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开关误动次数</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tabLst>
                          <a:tab pos="228600" algn="l"/>
                        </a:tabLst>
                      </a:pP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影响率</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tabLst>
                          <a:tab pos="228600" algn="l"/>
                        </a:tabLst>
                      </a:pP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差值</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tabLst>
                          <a:tab pos="228600" algn="l"/>
                        </a:tabLst>
                      </a:pP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对症结影响程度</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extLst>
                  <a:ext uri="{0D108BD9-81ED-4DB2-BD59-A6C34878D82A}">
                    <a16:rowId xmlns:a16="http://schemas.microsoft.com/office/drawing/2014/main" val="1344986161"/>
                  </a:ext>
                </a:extLst>
              </a:tr>
              <a:tr h="840000">
                <a:tc>
                  <a:txBody>
                    <a:bodyPr/>
                    <a:lstStyle/>
                    <a:p>
                      <a:pPr algn="ctr">
                        <a:tabLst>
                          <a:tab pos="228600" algn="l"/>
                        </a:tabLst>
                      </a:pP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运行振动大</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tabLst>
                          <a:tab pos="228600" algn="l"/>
                        </a:tabLst>
                      </a:pP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9</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tabLst>
                          <a:tab pos="228600" algn="l"/>
                        </a:tabLst>
                      </a:pP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52.9%</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rowSpan="2">
                  <a:txBody>
                    <a:bodyPr/>
                    <a:lstStyle/>
                    <a:p>
                      <a:pPr algn="ctr">
                        <a:tabLst>
                          <a:tab pos="228600" algn="l"/>
                        </a:tabLst>
                      </a:pPr>
                      <a:r>
                        <a:rPr lang="en-US" sz="1400" b="1" kern="100">
                          <a:solidFill>
                            <a:srgbClr val="FF0000"/>
                          </a:solidFill>
                          <a:effectLst/>
                          <a:latin typeface="微软雅黑" panose="020B0503020204020204" pitchFamily="34" charset="-122"/>
                          <a:ea typeface="微软雅黑" panose="020B0503020204020204" pitchFamily="34" charset="-122"/>
                          <a:cs typeface="宋体" panose="02010600030101010101" pitchFamily="2" charset="-122"/>
                        </a:rPr>
                        <a:t>5.8%</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2EFD9"/>
                    </a:solidFill>
                  </a:tcPr>
                </a:tc>
                <a:tc rowSpan="2">
                  <a:txBody>
                    <a:bodyPr/>
                    <a:lstStyle/>
                    <a:p>
                      <a:pPr algn="ctr">
                        <a:tabLst>
                          <a:tab pos="228600" algn="l"/>
                        </a:tabLst>
                      </a:pPr>
                      <a:r>
                        <a:rPr lang="zh-CN" sz="1400" b="1" kern="100">
                          <a:solidFill>
                            <a:srgbClr val="FF0000"/>
                          </a:solidFill>
                          <a:effectLst/>
                          <a:latin typeface="微软雅黑" panose="020B0503020204020204" pitchFamily="34" charset="-122"/>
                          <a:ea typeface="微软雅黑" panose="020B0503020204020204" pitchFamily="34" charset="-122"/>
                          <a:cs typeface="宋体" panose="02010600030101010101" pitchFamily="2" charset="-122"/>
                        </a:rPr>
                        <a:t>很小</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2EFD9"/>
                    </a:solidFill>
                  </a:tcPr>
                </a:tc>
                <a:extLst>
                  <a:ext uri="{0D108BD9-81ED-4DB2-BD59-A6C34878D82A}">
                    <a16:rowId xmlns:a16="http://schemas.microsoft.com/office/drawing/2014/main" val="3443913654"/>
                  </a:ext>
                </a:extLst>
              </a:tr>
              <a:tr h="840000">
                <a:tc>
                  <a:txBody>
                    <a:bodyPr/>
                    <a:lstStyle/>
                    <a:p>
                      <a:pPr algn="ctr">
                        <a:tabLst>
                          <a:tab pos="228600" algn="l"/>
                        </a:tabLst>
                      </a:pP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停运振动小</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tabLst>
                          <a:tab pos="228600" algn="l"/>
                        </a:tabLst>
                      </a:pP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8</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tabLst>
                          <a:tab pos="228600" algn="l"/>
                        </a:tabLst>
                      </a:pP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47.1%</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1976630593"/>
                  </a:ext>
                </a:extLst>
              </a:tr>
            </a:tbl>
          </a:graphicData>
        </a:graphic>
      </p:graphicFrame>
      <p:graphicFrame>
        <p:nvGraphicFramePr>
          <p:cNvPr id="14" name="图表 13">
            <a:extLst>
              <a:ext uri="{FF2B5EF4-FFF2-40B4-BE49-F238E27FC236}">
                <a16:creationId xmlns:a16="http://schemas.microsoft.com/office/drawing/2014/main" id="{C499C9A9-420D-379F-8AE9-982853F8AD8D}"/>
              </a:ext>
            </a:extLst>
          </p:cNvPr>
          <p:cNvGraphicFramePr/>
          <p:nvPr>
            <p:extLst>
              <p:ext uri="{D42A27DB-BD31-4B8C-83A1-F6EECF244321}">
                <p14:modId xmlns:p14="http://schemas.microsoft.com/office/powerpoint/2010/main" val="4201202552"/>
              </p:ext>
            </p:extLst>
          </p:nvPr>
        </p:nvGraphicFramePr>
        <p:xfrm>
          <a:off x="7042975" y="1091301"/>
          <a:ext cx="4320000" cy="3600000"/>
        </p:xfrm>
        <a:graphic>
          <a:graphicData uri="http://schemas.openxmlformats.org/drawingml/2006/chart">
            <c:chart xmlns:c="http://schemas.openxmlformats.org/drawingml/2006/chart" xmlns:r="http://schemas.openxmlformats.org/officeDocument/2006/relationships" r:id="rId2"/>
          </a:graphicData>
        </a:graphic>
      </p:graphicFrame>
      <p:sp>
        <p:nvSpPr>
          <p:cNvPr id="15" name="云形 14">
            <a:extLst>
              <a:ext uri="{FF2B5EF4-FFF2-40B4-BE49-F238E27FC236}">
                <a16:creationId xmlns:a16="http://schemas.microsoft.com/office/drawing/2014/main" id="{6F3CA51D-4C2F-0679-79D8-55144E72B9B6}"/>
              </a:ext>
            </a:extLst>
          </p:cNvPr>
          <p:cNvSpPr/>
          <p:nvPr/>
        </p:nvSpPr>
        <p:spPr>
          <a:xfrm>
            <a:off x="3258044" y="4473815"/>
            <a:ext cx="3220800" cy="2331880"/>
          </a:xfrm>
          <a:prstGeom prst="cloud">
            <a:avLst/>
          </a:prstGeom>
          <a:solidFill>
            <a:srgbClr val="FF0000"/>
          </a:solidFill>
          <a:ln w="76200" cap="flat" cmpd="sng" algn="ctr">
            <a:noFill/>
            <a:prstDash val="solid"/>
            <a:miter lim="800000"/>
          </a:ln>
        </p:spPr>
        <p:txBody>
          <a:bodyPr rtlCol="0" anchor="ct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marL="0" marR="0" indent="0" algn="ctr" defTabSz="914400" eaLnBrk="1" fontAlgn="auto" latinLnBrk="0" hangingPunct="1">
              <a:lnSpc>
                <a:spcPct val="100000"/>
              </a:lnSpc>
              <a:spcBef>
                <a:spcPts val="0"/>
              </a:spcBef>
              <a:spcAft>
                <a:spcPts val="0"/>
              </a:spcAft>
              <a:buClrTx/>
              <a:buSzTx/>
              <a:buFontTx/>
              <a:buNone/>
            </a:pPr>
            <a:r>
              <a:rPr lang="zh-CN" altLang="en-US" sz="4800" kern="0">
                <a:solidFill>
                  <a:prstClr val="white"/>
                </a:solidFill>
                <a:latin typeface="Arial" panose="020B0604020202020204"/>
                <a:ea typeface="微软雅黑" panose="020B0503020204020204" charset="-122"/>
              </a:rPr>
              <a:t>非要</a:t>
            </a:r>
            <a:r>
              <a:rPr lang="zh-CN" altLang="en-US" sz="4800" kern="0" dirty="0">
                <a:solidFill>
                  <a:prstClr val="white"/>
                </a:solidFill>
                <a:latin typeface="Arial" panose="020B0604020202020204"/>
                <a:ea typeface="微软雅黑" panose="020B0503020204020204" charset="-122"/>
              </a:rPr>
              <a:t>因</a:t>
            </a:r>
            <a:endParaRPr kumimoji="0" lang="zh-CN" altLang="en-US" sz="4800" b="0" i="0" u="none" strike="noStrike" kern="0" cap="none" spc="0" normalizeH="0" baseline="0" noProof="0" dirty="0">
              <a:ln>
                <a:noFill/>
              </a:ln>
              <a:solidFill>
                <a:prstClr val="white"/>
              </a:solidFill>
              <a:effectLst/>
              <a:uLnTx/>
              <a:uFillTx/>
              <a:latin typeface="Arial" panose="020B0604020202020204"/>
              <a:ea typeface="微软雅黑" panose="020B0503020204020204" charset="-122"/>
            </a:endParaRPr>
          </a:p>
        </p:txBody>
      </p:sp>
    </p:spTree>
    <p:extLst>
      <p:ext uri="{BB962C8B-B14F-4D97-AF65-F5344CB8AC3E}">
        <p14:creationId xmlns:p14="http://schemas.microsoft.com/office/powerpoint/2010/main" val="38413200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C62EAC9C-A39D-7696-EBA6-2AFF954CE20D}"/>
              </a:ext>
            </a:extLst>
          </p:cNvPr>
          <p:cNvSpPr txBox="1"/>
          <p:nvPr/>
        </p:nvSpPr>
        <p:spPr>
          <a:xfrm>
            <a:off x="2639616" y="335062"/>
            <a:ext cx="6807200" cy="501650"/>
          </a:xfrm>
          <a:prstGeom prst="rect">
            <a:avLst/>
          </a:prstGeom>
          <a:noFill/>
        </p:spPr>
        <p:txBody>
          <a:bodyPr wrap="square" rtlCol="0">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defTabSz="914400" fontAlgn="auto"/>
            <a:r>
              <a:rPr lang="en-US" altLang="zh-CN" sz="2665" b="1" noProof="1">
                <a:solidFill>
                  <a:srgbClr val="0070C0"/>
                </a:solidFill>
                <a:latin typeface="微软雅黑" panose="020B0503020204020204" charset="-122"/>
                <a:ea typeface="微软雅黑" panose="020B0503020204020204" charset="-122"/>
              </a:rPr>
              <a:t>07</a:t>
            </a:r>
            <a:r>
              <a:rPr lang="zh-CN" altLang="en-US" sz="2665" b="1" noProof="1">
                <a:solidFill>
                  <a:srgbClr val="0070C0"/>
                </a:solidFill>
                <a:latin typeface="微软雅黑" panose="020B0503020204020204" charset="-122"/>
                <a:ea typeface="微软雅黑" panose="020B0503020204020204" charset="-122"/>
              </a:rPr>
              <a:t>确定主要原因</a:t>
            </a:r>
            <a:endParaRPr lang="en-US" altLang="zh-CN" sz="2665" b="1" noProof="1">
              <a:solidFill>
                <a:srgbClr val="0070C0"/>
              </a:solidFill>
              <a:latin typeface="微软雅黑" panose="020B0503020204020204" charset="-122"/>
              <a:ea typeface="微软雅黑" panose="020B0503020204020204" charset="-122"/>
            </a:endParaRPr>
          </a:p>
        </p:txBody>
      </p:sp>
      <p:sp>
        <p:nvSpPr>
          <p:cNvPr id="3" name="文本框 7">
            <a:extLst>
              <a:ext uri="{FF2B5EF4-FFF2-40B4-BE49-F238E27FC236}">
                <a16:creationId xmlns:a16="http://schemas.microsoft.com/office/drawing/2014/main" id="{6BCDC04F-9001-F68D-B6C2-3E322CD2AB66}"/>
              </a:ext>
            </a:extLst>
          </p:cNvPr>
          <p:cNvSpPr txBox="1"/>
          <p:nvPr/>
        </p:nvSpPr>
        <p:spPr>
          <a:xfrm>
            <a:off x="932904" y="2742380"/>
            <a:ext cx="3591749" cy="3606885"/>
          </a:xfrm>
          <a:prstGeom prst="rect">
            <a:avLst/>
          </a:prstGeom>
          <a:solidFill>
            <a:srgbClr val="FFFF99"/>
          </a:solidFill>
          <a:ln/>
        </p:spPr>
        <p:style>
          <a:lnRef idx="2">
            <a:schemeClr val="accent1"/>
          </a:lnRef>
          <a:fillRef idx="1">
            <a:schemeClr val="lt1"/>
          </a:fillRef>
          <a:effectRef idx="0">
            <a:schemeClr val="accent1"/>
          </a:effectRef>
          <a:fontRef idx="minor">
            <a:schemeClr val="dk1"/>
          </a:fontRef>
        </p:style>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304800" algn="just">
              <a:lnSpc>
                <a:spcPts val="2300"/>
              </a:lnSpc>
            </a:pPr>
            <a:r>
              <a:rPr lang="en-US" altLang="zh-CN" sz="1600" b="1" dirty="0">
                <a:latin typeface="微软雅黑" panose="020B0503020204020204" charset="-122"/>
                <a:ea typeface="微软雅黑" panose="020B0503020204020204" charset="-122"/>
              </a:rPr>
              <a:t>    </a:t>
            </a:r>
            <a:r>
              <a:rPr lang="zh-CN" sz="1600" b="1" dirty="0">
                <a:latin typeface="微软雅黑" panose="020B0503020204020204" charset="-122"/>
                <a:ea typeface="微软雅黑" panose="020B0503020204020204" charset="-122"/>
              </a:rPr>
              <a:t>确认过程：</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小组成员郭浩于</a:t>
            </a: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2023</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年</a:t>
            </a: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07</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月</a:t>
            </a: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07</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日～</a:t>
            </a: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07</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月</a:t>
            </a: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11</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日的</a:t>
            </a: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5</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天时间内带领成员马奔、邱枫、宋光蕾、曹政伟，对二次风门的控制线盘柜屏蔽接线进行检查，发现部分屏蔽线有漏接现象或未按要求连接，可能会出现信号干扰导致风门</a:t>
            </a:r>
            <a:r>
              <a:rPr lang="zh-CN" altLang="en-US" sz="1600" kern="100" dirty="0">
                <a:latin typeface="微软雅黑" panose="020B0503020204020204" pitchFamily="34" charset="-122"/>
                <a:ea typeface="微软雅黑" panose="020B0503020204020204" pitchFamily="34" charset="-122"/>
                <a:cs typeface="宋体" panose="02010600030101010101" pitchFamily="2" charset="-122"/>
              </a:rPr>
              <a:t>开度</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出问题。通过整改后，检查</a:t>
            </a: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DCS</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二次风门反馈信号，反馈信号无异常波动现象，没有明显干扰源。并对整改前后两种情况下进行调查统计二次风门的控制不当次数</a:t>
            </a:r>
            <a:r>
              <a:rPr lang="zh-CN"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a:t>
            </a:r>
            <a:endParaRPr lang="zh-CN" altLang="zh-CN" sz="1600" kern="100" dirty="0">
              <a:effectLst/>
              <a:latin typeface="微软雅黑" panose="020B0503020204020204" pitchFamily="34" charset="-122"/>
              <a:ea typeface="微软雅黑" panose="020B0503020204020204" pitchFamily="34" charset="-122"/>
            </a:endParaRPr>
          </a:p>
        </p:txBody>
      </p:sp>
      <p:graphicFrame>
        <p:nvGraphicFramePr>
          <p:cNvPr id="4" name="表格 3">
            <a:extLst>
              <a:ext uri="{FF2B5EF4-FFF2-40B4-BE49-F238E27FC236}">
                <a16:creationId xmlns:a16="http://schemas.microsoft.com/office/drawing/2014/main" id="{1CA9990C-D700-2EEE-02A5-53949472AA76}"/>
              </a:ext>
            </a:extLst>
          </p:cNvPr>
          <p:cNvGraphicFramePr>
            <a:graphicFrameLocks noGrp="1"/>
          </p:cNvGraphicFramePr>
          <p:nvPr>
            <p:extLst>
              <p:ext uri="{D42A27DB-BD31-4B8C-83A1-F6EECF244321}">
                <p14:modId xmlns:p14="http://schemas.microsoft.com/office/powerpoint/2010/main" val="80947106"/>
              </p:ext>
            </p:extLst>
          </p:nvPr>
        </p:nvGraphicFramePr>
        <p:xfrm>
          <a:off x="963736" y="1277019"/>
          <a:ext cx="10202621" cy="1154902"/>
        </p:xfrm>
        <a:graphic>
          <a:graphicData uri="http://schemas.openxmlformats.org/drawingml/2006/table">
            <a:tbl>
              <a:tblPr firstRow="1" firstCol="1" bandRow="1"/>
              <a:tblGrid>
                <a:gridCol w="1398257">
                  <a:extLst>
                    <a:ext uri="{9D8B030D-6E8A-4147-A177-3AD203B41FA5}">
                      <a16:colId xmlns:a16="http://schemas.microsoft.com/office/drawing/2014/main" val="1755791662"/>
                    </a:ext>
                  </a:extLst>
                </a:gridCol>
                <a:gridCol w="5934873">
                  <a:extLst>
                    <a:ext uri="{9D8B030D-6E8A-4147-A177-3AD203B41FA5}">
                      <a16:colId xmlns:a16="http://schemas.microsoft.com/office/drawing/2014/main" val="2706635973"/>
                    </a:ext>
                  </a:extLst>
                </a:gridCol>
                <a:gridCol w="1218920">
                  <a:extLst>
                    <a:ext uri="{9D8B030D-6E8A-4147-A177-3AD203B41FA5}">
                      <a16:colId xmlns:a16="http://schemas.microsoft.com/office/drawing/2014/main" val="2223153210"/>
                    </a:ext>
                  </a:extLst>
                </a:gridCol>
                <a:gridCol w="1650571">
                  <a:extLst>
                    <a:ext uri="{9D8B030D-6E8A-4147-A177-3AD203B41FA5}">
                      <a16:colId xmlns:a16="http://schemas.microsoft.com/office/drawing/2014/main" val="3368744350"/>
                    </a:ext>
                  </a:extLst>
                </a:gridCol>
              </a:tblGrid>
              <a:tr h="329972">
                <a:tc>
                  <a:txBody>
                    <a:bodyPr/>
                    <a:lstStyle/>
                    <a:p>
                      <a:pPr algn="ctr"/>
                      <a:r>
                        <a:rPr lang="zh-CN" sz="1400" b="1" kern="100" dirty="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末端原因</a:t>
                      </a:r>
                      <a:endParaRPr lang="zh-CN" sz="1400" kern="100" dirty="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gridSpan="3">
                  <a:txBody>
                    <a:bodyPr/>
                    <a:lstStyle/>
                    <a:p>
                      <a:pPr algn="ctr"/>
                      <a:r>
                        <a:rPr lang="zh-CN" altLang="en-US" sz="1400" b="1" kern="100" dirty="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风门控制电缆屏蔽线漏接</a:t>
                      </a:r>
                      <a:endParaRPr lang="zh-CN" sz="1400" kern="100" dirty="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484970145"/>
                  </a:ext>
                </a:extLst>
              </a:tr>
              <a:tr h="329972">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判定方式</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zh-CN" alt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试验、调查分析</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确认人</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zh-CN" altLang="en-US" sz="1400" kern="100">
                          <a:effectLst/>
                          <a:latin typeface="微软雅黑" panose="020B0503020204020204" pitchFamily="34" charset="-122"/>
                          <a:ea typeface="微软雅黑" panose="020B0503020204020204" pitchFamily="34" charset="-122"/>
                        </a:rPr>
                        <a:t>郭浩</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extLst>
                  <a:ext uri="{0D108BD9-81ED-4DB2-BD59-A6C34878D82A}">
                    <a16:rowId xmlns:a16="http://schemas.microsoft.com/office/drawing/2014/main" val="2325097049"/>
                  </a:ext>
                </a:extLst>
              </a:tr>
              <a:tr h="494958">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确认内容</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zh-CN" altLang="en-US" sz="14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风门控制电缆屏蔽线漏接</a:t>
                      </a:r>
                      <a:r>
                        <a:rPr lang="zh-CN" sz="14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对症结影响程度</a:t>
                      </a:r>
                      <a:endParaRPr lang="zh-CN" sz="1400" kern="100" dirty="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确认时间</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2023</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年</a:t>
                      </a: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07</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月</a:t>
                      </a: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11</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日</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extLst>
                  <a:ext uri="{0D108BD9-81ED-4DB2-BD59-A6C34878D82A}">
                    <a16:rowId xmlns:a16="http://schemas.microsoft.com/office/drawing/2014/main" val="2820540801"/>
                  </a:ext>
                </a:extLst>
              </a:tr>
            </a:tbl>
          </a:graphicData>
        </a:graphic>
      </p:graphicFrame>
      <p:sp>
        <p:nvSpPr>
          <p:cNvPr id="5" name="文本框 2">
            <a:extLst>
              <a:ext uri="{FF2B5EF4-FFF2-40B4-BE49-F238E27FC236}">
                <a16:creationId xmlns:a16="http://schemas.microsoft.com/office/drawing/2014/main" id="{D019340D-3F95-7E9F-63CD-45D6A350543D}"/>
              </a:ext>
            </a:extLst>
          </p:cNvPr>
          <p:cNvSpPr txBox="1"/>
          <p:nvPr/>
        </p:nvSpPr>
        <p:spPr>
          <a:xfrm>
            <a:off x="3863750" y="1000019"/>
            <a:ext cx="4752531"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a:latin typeface="微软雅黑" panose="020B0503020204020204" charset="-122"/>
                <a:ea typeface="微软雅黑" panose="020B0503020204020204" charset="-122"/>
              </a:rPr>
              <a:t>表</a:t>
            </a:r>
            <a:r>
              <a:rPr lang="en-US" altLang="zh-CN" sz="1200">
                <a:latin typeface="微软雅黑" panose="020B0503020204020204" charset="-122"/>
                <a:ea typeface="微软雅黑" panose="020B0503020204020204" charset="-122"/>
              </a:rPr>
              <a:t>7-17  </a:t>
            </a:r>
            <a:r>
              <a:rPr lang="zh-CN" altLang="en-US" sz="1200">
                <a:latin typeface="微软雅黑" panose="020B0503020204020204" charset="-122"/>
                <a:ea typeface="微软雅黑" panose="020B0503020204020204" charset="-122"/>
              </a:rPr>
              <a:t>末端原因确认表</a:t>
            </a:r>
            <a:endParaRPr lang="zh-CN" altLang="en-US" sz="1200" dirty="0">
              <a:latin typeface="微软雅黑" panose="020B0503020204020204" charset="-122"/>
              <a:ea typeface="微软雅黑" panose="020B0503020204020204" charset="-122"/>
            </a:endParaRPr>
          </a:p>
        </p:txBody>
      </p:sp>
      <p:sp>
        <p:nvSpPr>
          <p:cNvPr id="6" name="文本框 1">
            <a:extLst>
              <a:ext uri="{FF2B5EF4-FFF2-40B4-BE49-F238E27FC236}">
                <a16:creationId xmlns:a16="http://schemas.microsoft.com/office/drawing/2014/main" id="{2F428598-2522-07DB-6B09-4ACC7946BE3C}"/>
              </a:ext>
            </a:extLst>
          </p:cNvPr>
          <p:cNvSpPr txBox="1"/>
          <p:nvPr/>
        </p:nvSpPr>
        <p:spPr>
          <a:xfrm>
            <a:off x="981982" y="908720"/>
            <a:ext cx="1297594" cy="368300"/>
          </a:xfrm>
          <a:prstGeom prst="rect">
            <a:avLst/>
          </a:prstGeom>
          <a:solidFill>
            <a:srgbClr val="00FF00"/>
          </a:solid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r>
              <a:rPr lang="zh-CN" sz="1800" b="1" dirty="0">
                <a:solidFill>
                  <a:srgbClr val="000000"/>
                </a:solidFill>
                <a:latin typeface="Adobe 楷体 Std R" panose="02020400000000000000" pitchFamily="18" charset="-122"/>
                <a:ea typeface="Adobe 楷体 Std R" panose="02020400000000000000" pitchFamily="18" charset="-122"/>
              </a:rPr>
              <a:t>要</a:t>
            </a:r>
            <a:r>
              <a:rPr lang="zh-CN" sz="1800" b="1">
                <a:solidFill>
                  <a:srgbClr val="000000"/>
                </a:solidFill>
                <a:latin typeface="Adobe 楷体 Std R" panose="02020400000000000000" pitchFamily="18" charset="-122"/>
                <a:ea typeface="Adobe 楷体 Std R" panose="02020400000000000000" pitchFamily="18" charset="-122"/>
              </a:rPr>
              <a:t>因确认</a:t>
            </a:r>
            <a:r>
              <a:rPr lang="en-US" sz="1800" b="1">
                <a:solidFill>
                  <a:srgbClr val="000000"/>
                </a:solidFill>
                <a:latin typeface="Adobe 楷体 Std R" panose="02020400000000000000" pitchFamily="18" charset="-122"/>
                <a:ea typeface="Adobe 楷体 Std R" panose="02020400000000000000" pitchFamily="18" charset="-122"/>
              </a:rPr>
              <a:t>8</a:t>
            </a:r>
            <a:endParaRPr lang="en-US" altLang="en-US" sz="1800" b="1" dirty="0">
              <a:solidFill>
                <a:srgbClr val="000000"/>
              </a:solidFill>
              <a:latin typeface="Adobe 楷体 Std R" panose="02020400000000000000" pitchFamily="18" charset="-122"/>
              <a:ea typeface="Adobe 楷体 Std R" panose="02020400000000000000" pitchFamily="18" charset="-122"/>
            </a:endParaRPr>
          </a:p>
        </p:txBody>
      </p:sp>
      <p:sp>
        <p:nvSpPr>
          <p:cNvPr id="7" name="文本框 6">
            <a:extLst>
              <a:ext uri="{FF2B5EF4-FFF2-40B4-BE49-F238E27FC236}">
                <a16:creationId xmlns:a16="http://schemas.microsoft.com/office/drawing/2014/main" id="{9A48C6A6-8C80-989F-C362-1232A996366C}"/>
              </a:ext>
            </a:extLst>
          </p:cNvPr>
          <p:cNvSpPr txBox="1"/>
          <p:nvPr/>
        </p:nvSpPr>
        <p:spPr>
          <a:xfrm>
            <a:off x="2495600" y="2448651"/>
            <a:ext cx="7689850"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latin typeface="微软雅黑" panose="020B0503020204020204" charset="-122"/>
                <a:ea typeface="微软雅黑" panose="020B0503020204020204" charset="-122"/>
              </a:rPr>
              <a:t>制表：郭浩                  时间：</a:t>
            </a:r>
            <a:r>
              <a:rPr lang="en-US" altLang="zh-CN" sz="1200" b="0">
                <a:latin typeface="微软雅黑" panose="020B0503020204020204" charset="-122"/>
                <a:ea typeface="微软雅黑" panose="020B0503020204020204" charset="-122"/>
              </a:rPr>
              <a:t>2023</a:t>
            </a:r>
            <a:r>
              <a:rPr lang="zh-CN" altLang="en-US" sz="1200" b="0">
                <a:latin typeface="微软雅黑" panose="020B0503020204020204" charset="-122"/>
                <a:ea typeface="微软雅黑" panose="020B0503020204020204" charset="-122"/>
              </a:rPr>
              <a:t>年</a:t>
            </a:r>
            <a:r>
              <a:rPr lang="en-US" altLang="zh-CN" sz="1200" b="0">
                <a:latin typeface="微软雅黑" panose="020B0503020204020204" charset="-122"/>
                <a:ea typeface="微软雅黑" panose="020B0503020204020204" charset="-122"/>
              </a:rPr>
              <a:t>07</a:t>
            </a:r>
            <a:r>
              <a:rPr lang="zh-CN" altLang="en-US" sz="1200" b="0">
                <a:latin typeface="微软雅黑" panose="020B0503020204020204" charset="-122"/>
                <a:ea typeface="微软雅黑" panose="020B0503020204020204" charset="-122"/>
              </a:rPr>
              <a:t>月</a:t>
            </a:r>
            <a:r>
              <a:rPr lang="en-US" altLang="zh-CN" sz="1200" b="0">
                <a:latin typeface="微软雅黑" panose="020B0503020204020204" charset="-122"/>
                <a:ea typeface="微软雅黑" panose="020B0503020204020204" charset="-122"/>
              </a:rPr>
              <a:t>11</a:t>
            </a:r>
            <a:r>
              <a:rPr lang="zh-CN" altLang="en-US" sz="1200" b="0">
                <a:latin typeface="微软雅黑" panose="020B0503020204020204" charset="-122"/>
                <a:ea typeface="微软雅黑" panose="020B0503020204020204" charset="-122"/>
              </a:rPr>
              <a:t>日</a:t>
            </a:r>
            <a:endParaRPr lang="zh-CN" altLang="en-US" sz="1200" b="0" dirty="0">
              <a:latin typeface="微软雅黑" panose="020B0503020204020204" charset="-122"/>
              <a:ea typeface="微软雅黑" panose="020B0503020204020204" charset="-122"/>
            </a:endParaRPr>
          </a:p>
        </p:txBody>
      </p:sp>
      <p:sp>
        <p:nvSpPr>
          <p:cNvPr id="8" name="文本框 9">
            <a:extLst>
              <a:ext uri="{FF2B5EF4-FFF2-40B4-BE49-F238E27FC236}">
                <a16:creationId xmlns:a16="http://schemas.microsoft.com/office/drawing/2014/main" id="{ED7E4BCB-3B3C-B87E-09F3-CF42940E582C}"/>
              </a:ext>
            </a:extLst>
          </p:cNvPr>
          <p:cNvSpPr txBox="1"/>
          <p:nvPr/>
        </p:nvSpPr>
        <p:spPr>
          <a:xfrm>
            <a:off x="3359696" y="4376137"/>
            <a:ext cx="5080000" cy="276999"/>
          </a:xfrm>
          <a:prstGeom prst="rect">
            <a:avLst/>
          </a:prstGeom>
          <a:noFill/>
          <a:ln w="9525">
            <a:noFill/>
          </a:ln>
        </p:spPr>
        <p:txBody>
          <a:bodyPr>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latin typeface="微软雅黑" panose="020B0503020204020204" charset="-122"/>
                <a:ea typeface="微软雅黑" panose="020B0503020204020204" charset="-122"/>
              </a:rPr>
              <a:t>图</a:t>
            </a:r>
            <a:r>
              <a:rPr lang="en-US" altLang="zh-CN" sz="1200" b="0">
                <a:latin typeface="微软雅黑" panose="020B0503020204020204" charset="-122"/>
                <a:ea typeface="微软雅黑" panose="020B0503020204020204" charset="-122"/>
              </a:rPr>
              <a:t>7-29</a:t>
            </a:r>
            <a:r>
              <a:rPr lang="zh-CN" altLang="en-US" sz="1200" b="0">
                <a:latin typeface="微软雅黑" panose="020B0503020204020204" charset="-122"/>
                <a:ea typeface="微软雅黑" panose="020B0503020204020204" charset="-122"/>
              </a:rPr>
              <a:t>接线柜屏蔽线检查</a:t>
            </a:r>
            <a:endParaRPr lang="zh-CN" altLang="en-US" sz="1200" b="0" dirty="0">
              <a:latin typeface="微软雅黑" panose="020B0503020204020204" charset="-122"/>
              <a:ea typeface="微软雅黑" panose="020B0503020204020204" charset="-122"/>
            </a:endParaRPr>
          </a:p>
        </p:txBody>
      </p:sp>
      <p:sp>
        <p:nvSpPr>
          <p:cNvPr id="9" name="文本框 9">
            <a:extLst>
              <a:ext uri="{FF2B5EF4-FFF2-40B4-BE49-F238E27FC236}">
                <a16:creationId xmlns:a16="http://schemas.microsoft.com/office/drawing/2014/main" id="{DC36F8EC-8E47-6D03-FEE0-B878F0F34A46}"/>
              </a:ext>
            </a:extLst>
          </p:cNvPr>
          <p:cNvSpPr txBox="1"/>
          <p:nvPr/>
        </p:nvSpPr>
        <p:spPr>
          <a:xfrm>
            <a:off x="3399136" y="6165304"/>
            <a:ext cx="5080000" cy="276999"/>
          </a:xfrm>
          <a:prstGeom prst="rect">
            <a:avLst/>
          </a:prstGeom>
          <a:noFill/>
          <a:ln w="9525">
            <a:noFill/>
          </a:ln>
        </p:spPr>
        <p:txBody>
          <a:bodyPr>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latin typeface="微软雅黑" panose="020B0503020204020204" charset="-122"/>
                <a:ea typeface="微软雅黑" panose="020B0503020204020204" charset="-122"/>
              </a:rPr>
              <a:t>图</a:t>
            </a:r>
            <a:r>
              <a:rPr lang="en-US" altLang="zh-CN" sz="1200" b="0">
                <a:latin typeface="微软雅黑" panose="020B0503020204020204" charset="-122"/>
                <a:ea typeface="微软雅黑" panose="020B0503020204020204" charset="-122"/>
              </a:rPr>
              <a:t>7-30</a:t>
            </a:r>
            <a:r>
              <a:rPr lang="zh-CN" altLang="en-US" sz="1200" b="0">
                <a:latin typeface="微软雅黑" panose="020B0503020204020204" charset="-122"/>
                <a:ea typeface="微软雅黑" panose="020B0503020204020204" charset="-122"/>
              </a:rPr>
              <a:t>接线柜屏蔽线未正常连接</a:t>
            </a:r>
            <a:endParaRPr lang="zh-CN" altLang="en-US" sz="1200" b="0" dirty="0">
              <a:latin typeface="微软雅黑" panose="020B0503020204020204" charset="-122"/>
              <a:ea typeface="微软雅黑" panose="020B0503020204020204" charset="-122"/>
            </a:endParaRPr>
          </a:p>
        </p:txBody>
      </p:sp>
      <p:pic>
        <p:nvPicPr>
          <p:cNvPr id="11" name="图片 10">
            <a:extLst>
              <a:ext uri="{FF2B5EF4-FFF2-40B4-BE49-F238E27FC236}">
                <a16:creationId xmlns:a16="http://schemas.microsoft.com/office/drawing/2014/main" id="{921E054D-2EB1-A4A8-4C23-39A5DEB57730}"/>
              </a:ext>
            </a:extLst>
          </p:cNvPr>
          <p:cNvPicPr/>
          <p:nvPr/>
        </p:nvPicPr>
        <p:blipFill>
          <a:blip r:embed="rId2" cstate="print">
            <a:extLst>
              <a:ext uri="{28A0092B-C50C-407E-A947-70E740481C1C}">
                <a14:useLocalDpi xmlns:a14="http://schemas.microsoft.com/office/drawing/2010/main" val="0"/>
              </a:ext>
            </a:extLst>
          </a:blip>
          <a:srcRect/>
          <a:stretch/>
        </p:blipFill>
        <p:spPr>
          <a:xfrm>
            <a:off x="4803552" y="2780928"/>
            <a:ext cx="2340000" cy="1584000"/>
          </a:xfrm>
          <a:prstGeom prst="rect">
            <a:avLst/>
          </a:prstGeom>
        </p:spPr>
      </p:pic>
      <p:pic>
        <p:nvPicPr>
          <p:cNvPr id="12" name="图片 11">
            <a:extLst>
              <a:ext uri="{FF2B5EF4-FFF2-40B4-BE49-F238E27FC236}">
                <a16:creationId xmlns:a16="http://schemas.microsoft.com/office/drawing/2014/main" id="{39063D0B-1E95-187D-A789-75DAFF34742B}"/>
              </a:ext>
            </a:extLst>
          </p:cNvPr>
          <p:cNvPicPr/>
          <p:nvPr/>
        </p:nvPicPr>
        <p:blipFill>
          <a:blip r:embed="rId3" cstate="print">
            <a:extLst>
              <a:ext uri="{28A0092B-C50C-407E-A947-70E740481C1C}">
                <a14:useLocalDpi xmlns:a14="http://schemas.microsoft.com/office/drawing/2010/main" val="0"/>
              </a:ext>
            </a:extLst>
          </a:blip>
          <a:srcRect/>
          <a:stretch/>
        </p:blipFill>
        <p:spPr>
          <a:xfrm>
            <a:off x="4767568" y="4617312"/>
            <a:ext cx="2340000" cy="1584000"/>
          </a:xfrm>
          <a:prstGeom prst="rect">
            <a:avLst/>
          </a:prstGeom>
        </p:spPr>
      </p:pic>
      <p:pic>
        <p:nvPicPr>
          <p:cNvPr id="10" name="图片 9">
            <a:extLst>
              <a:ext uri="{FF2B5EF4-FFF2-40B4-BE49-F238E27FC236}">
                <a16:creationId xmlns:a16="http://schemas.microsoft.com/office/drawing/2014/main" id="{B5179480-B86F-BCDB-648E-9794491B3A7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015153" y="2492896"/>
            <a:ext cx="1195948" cy="1800000"/>
          </a:xfrm>
          <a:prstGeom prst="rect">
            <a:avLst/>
          </a:prstGeom>
        </p:spPr>
      </p:pic>
      <p:pic>
        <p:nvPicPr>
          <p:cNvPr id="13" name="图片 12">
            <a:extLst>
              <a:ext uri="{FF2B5EF4-FFF2-40B4-BE49-F238E27FC236}">
                <a16:creationId xmlns:a16="http://schemas.microsoft.com/office/drawing/2014/main" id="{4C6AA3A1-2408-17A7-D12B-007229D4DDD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264352" y="2493096"/>
            <a:ext cx="1207870" cy="1800000"/>
          </a:xfrm>
          <a:prstGeom prst="rect">
            <a:avLst/>
          </a:prstGeom>
        </p:spPr>
      </p:pic>
      <p:pic>
        <p:nvPicPr>
          <p:cNvPr id="14" name="图片 13">
            <a:extLst>
              <a:ext uri="{FF2B5EF4-FFF2-40B4-BE49-F238E27FC236}">
                <a16:creationId xmlns:a16="http://schemas.microsoft.com/office/drawing/2014/main" id="{56205BF1-E064-82DF-0C49-BF2CEFD99B7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393007" y="4365104"/>
            <a:ext cx="1223273" cy="1800000"/>
          </a:xfrm>
          <a:prstGeom prst="rect">
            <a:avLst/>
          </a:prstGeom>
        </p:spPr>
      </p:pic>
      <p:pic>
        <p:nvPicPr>
          <p:cNvPr id="15" name="图片 14">
            <a:extLst>
              <a:ext uri="{FF2B5EF4-FFF2-40B4-BE49-F238E27FC236}">
                <a16:creationId xmlns:a16="http://schemas.microsoft.com/office/drawing/2014/main" id="{DA6D571C-B069-109E-5303-E453341F98C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8710145" y="4365304"/>
            <a:ext cx="1275458" cy="1800000"/>
          </a:xfrm>
          <a:prstGeom prst="rect">
            <a:avLst/>
          </a:prstGeom>
        </p:spPr>
      </p:pic>
      <p:pic>
        <p:nvPicPr>
          <p:cNvPr id="16" name="图片 15">
            <a:extLst>
              <a:ext uri="{FF2B5EF4-FFF2-40B4-BE49-F238E27FC236}">
                <a16:creationId xmlns:a16="http://schemas.microsoft.com/office/drawing/2014/main" id="{22DD1BF6-7C44-3DDF-1C60-9B17E407AD38}"/>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056440" y="4365104"/>
            <a:ext cx="1254605" cy="1800000"/>
          </a:xfrm>
          <a:prstGeom prst="rect">
            <a:avLst/>
          </a:prstGeom>
        </p:spPr>
      </p:pic>
      <p:sp>
        <p:nvSpPr>
          <p:cNvPr id="17" name="文本框 16">
            <a:extLst>
              <a:ext uri="{FF2B5EF4-FFF2-40B4-BE49-F238E27FC236}">
                <a16:creationId xmlns:a16="http://schemas.microsoft.com/office/drawing/2014/main" id="{94844EC9-4ED9-1530-975A-D96D9D3830E9}"/>
              </a:ext>
            </a:extLst>
          </p:cNvPr>
          <p:cNvSpPr txBox="1"/>
          <p:nvPr/>
        </p:nvSpPr>
        <p:spPr>
          <a:xfrm>
            <a:off x="6704632" y="6165304"/>
            <a:ext cx="5080000" cy="276999"/>
          </a:xfrm>
          <a:prstGeom prst="rect">
            <a:avLst/>
          </a:prstGeom>
          <a:noFill/>
          <a:ln w="9525">
            <a:noFill/>
          </a:ln>
        </p:spPr>
        <p:txBody>
          <a:bodyPr>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dirty="0">
                <a:latin typeface="微软雅黑" panose="020B0503020204020204" charset="-122"/>
                <a:ea typeface="微软雅黑" panose="020B0503020204020204" charset="-122"/>
              </a:rPr>
              <a:t>图</a:t>
            </a:r>
            <a:r>
              <a:rPr lang="en-US" altLang="zh-CN" sz="1200" b="0" dirty="0">
                <a:latin typeface="微软雅黑" panose="020B0503020204020204" charset="-122"/>
                <a:ea typeface="微软雅黑" panose="020B0503020204020204" charset="-122"/>
              </a:rPr>
              <a:t>7-31 </a:t>
            </a:r>
            <a:r>
              <a:rPr lang="zh-CN" altLang="en-US" sz="1200" b="0" dirty="0">
                <a:latin typeface="微软雅黑" panose="020B0503020204020204" charset="-122"/>
                <a:ea typeface="微软雅黑" panose="020B0503020204020204" charset="-122"/>
              </a:rPr>
              <a:t>风门</a:t>
            </a:r>
            <a:r>
              <a:rPr lang="zh-CN" altLang="en-US" sz="1200" dirty="0">
                <a:latin typeface="微软雅黑" panose="020B0503020204020204" charset="-122"/>
                <a:ea typeface="微软雅黑" panose="020B0503020204020204" charset="-122"/>
              </a:rPr>
              <a:t>开度</a:t>
            </a:r>
            <a:r>
              <a:rPr lang="zh-CN" altLang="en-US" sz="1200" b="0" dirty="0">
                <a:latin typeface="微软雅黑" panose="020B0503020204020204" charset="-122"/>
                <a:ea typeface="微软雅黑" panose="020B0503020204020204" charset="-122"/>
              </a:rPr>
              <a:t>不当次数调查表</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79672-4B27-C224-0CFD-E811A3DCA124}"/>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32DC3873-6E1D-938A-66DA-715276FA9557}"/>
              </a:ext>
            </a:extLst>
          </p:cNvPr>
          <p:cNvSpPr txBox="1"/>
          <p:nvPr/>
        </p:nvSpPr>
        <p:spPr>
          <a:xfrm>
            <a:off x="2639616" y="335062"/>
            <a:ext cx="6807200" cy="501650"/>
          </a:xfrm>
          <a:prstGeom prst="rect">
            <a:avLst/>
          </a:prstGeom>
          <a:noFill/>
        </p:spPr>
        <p:txBody>
          <a:bodyPr wrap="square" rtlCol="0">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defTabSz="914400" fontAlgn="auto"/>
            <a:r>
              <a:rPr lang="en-US" altLang="zh-CN" sz="2665" b="1" noProof="1">
                <a:solidFill>
                  <a:srgbClr val="0070C0"/>
                </a:solidFill>
                <a:latin typeface="微软雅黑" panose="020B0503020204020204" charset="-122"/>
                <a:ea typeface="微软雅黑" panose="020B0503020204020204" charset="-122"/>
              </a:rPr>
              <a:t>07</a:t>
            </a:r>
            <a:r>
              <a:rPr lang="zh-CN" altLang="en-US" sz="2665" b="1" noProof="1">
                <a:solidFill>
                  <a:srgbClr val="0070C0"/>
                </a:solidFill>
                <a:latin typeface="微软雅黑" panose="020B0503020204020204" charset="-122"/>
                <a:ea typeface="微软雅黑" panose="020B0503020204020204" charset="-122"/>
              </a:rPr>
              <a:t>确定主要原因</a:t>
            </a:r>
            <a:endParaRPr lang="en-US" altLang="zh-CN" sz="2665" b="1" noProof="1">
              <a:solidFill>
                <a:srgbClr val="0070C0"/>
              </a:solidFill>
              <a:latin typeface="微软雅黑" panose="020B0503020204020204" charset="-122"/>
              <a:ea typeface="微软雅黑" panose="020B0503020204020204" charset="-122"/>
            </a:endParaRPr>
          </a:p>
        </p:txBody>
      </p:sp>
      <p:sp>
        <p:nvSpPr>
          <p:cNvPr id="3" name="文本框 99">
            <a:extLst>
              <a:ext uri="{FF2B5EF4-FFF2-40B4-BE49-F238E27FC236}">
                <a16:creationId xmlns:a16="http://schemas.microsoft.com/office/drawing/2014/main" id="{CD492D10-3074-FA2D-4D74-06CB95E0AE1C}"/>
              </a:ext>
            </a:extLst>
          </p:cNvPr>
          <p:cNvSpPr txBox="1"/>
          <p:nvPr/>
        </p:nvSpPr>
        <p:spPr>
          <a:xfrm>
            <a:off x="695400" y="1115452"/>
            <a:ext cx="7284026" cy="369332"/>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r>
              <a:rPr lang="zh-CN" altLang="en-US" sz="1800" b="0">
                <a:latin typeface="微软雅黑" panose="020B0503020204020204" charset="-122"/>
                <a:ea typeface="微软雅黑" panose="020B0503020204020204" charset="-122"/>
              </a:rPr>
              <a:t>小组成员根据现场调查情况，绘制症结影响程度检查表</a:t>
            </a:r>
            <a:r>
              <a:rPr lang="zh-CN" sz="1800" b="0">
                <a:latin typeface="微软雅黑" panose="020B0503020204020204" charset="-122"/>
                <a:ea typeface="微软雅黑" panose="020B0503020204020204" charset="-122"/>
              </a:rPr>
              <a:t>：</a:t>
            </a:r>
            <a:endParaRPr lang="zh-CN" altLang="en-US" sz="1800" b="0" dirty="0">
              <a:latin typeface="微软雅黑" panose="020B0503020204020204" charset="-122"/>
              <a:ea typeface="微软雅黑" panose="020B0503020204020204" charset="-122"/>
            </a:endParaRPr>
          </a:p>
        </p:txBody>
      </p:sp>
      <p:sp>
        <p:nvSpPr>
          <p:cNvPr id="4" name="文本框 1">
            <a:extLst>
              <a:ext uri="{FF2B5EF4-FFF2-40B4-BE49-F238E27FC236}">
                <a16:creationId xmlns:a16="http://schemas.microsoft.com/office/drawing/2014/main" id="{14C2D4DE-C7D4-C7D5-205A-B35453CE4068}"/>
              </a:ext>
            </a:extLst>
          </p:cNvPr>
          <p:cNvSpPr txBox="1"/>
          <p:nvPr/>
        </p:nvSpPr>
        <p:spPr>
          <a:xfrm>
            <a:off x="2228824" y="1631539"/>
            <a:ext cx="2817844"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267970" algn="ctr"/>
            <a:r>
              <a:rPr lang="zh-CN" sz="1200">
                <a:latin typeface="微软雅黑" panose="020B0503020204020204" charset="-122"/>
                <a:ea typeface="微软雅黑" panose="020B0503020204020204" charset="-122"/>
              </a:rPr>
              <a:t>表</a:t>
            </a:r>
            <a:r>
              <a:rPr lang="en-US" sz="1200">
                <a:latin typeface="微软雅黑" panose="020B0503020204020204" charset="-122"/>
                <a:ea typeface="微软雅黑" panose="020B0503020204020204" charset="-122"/>
              </a:rPr>
              <a:t>7-</a:t>
            </a:r>
            <a:r>
              <a:rPr lang="en-US" sz="1200">
                <a:latin typeface="微软雅黑" panose="020B0503020204020204" charset="-122"/>
                <a:ea typeface="微软雅黑" panose="020B0503020204020204" charset="-122"/>
                <a:cs typeface="Times New Roman" panose="02020603050405020304" pitchFamily="18" charset="0"/>
              </a:rPr>
              <a:t>18 </a:t>
            </a:r>
            <a:r>
              <a:rPr lang="zh-CN" sz="1200">
                <a:latin typeface="微软雅黑" panose="020B0503020204020204" charset="-122"/>
                <a:ea typeface="微软雅黑" panose="020B0503020204020204" charset="-122"/>
              </a:rPr>
              <a:t>症结</a:t>
            </a:r>
            <a:r>
              <a:rPr lang="zh-CN" sz="1200" dirty="0">
                <a:latin typeface="微软雅黑" panose="020B0503020204020204" charset="-122"/>
                <a:ea typeface="微软雅黑" panose="020B0503020204020204" charset="-122"/>
              </a:rPr>
              <a:t>影响程度检查表</a:t>
            </a:r>
            <a:endParaRPr lang="zh-CN" altLang="en-US" sz="1200" dirty="0">
              <a:latin typeface="微软雅黑" panose="020B0503020204020204" charset="-122"/>
              <a:ea typeface="微软雅黑" panose="020B0503020204020204" charset="-122"/>
            </a:endParaRPr>
          </a:p>
        </p:txBody>
      </p:sp>
      <p:sp>
        <p:nvSpPr>
          <p:cNvPr id="5" name="文本框 3">
            <a:extLst>
              <a:ext uri="{FF2B5EF4-FFF2-40B4-BE49-F238E27FC236}">
                <a16:creationId xmlns:a16="http://schemas.microsoft.com/office/drawing/2014/main" id="{1A2EB267-77E3-87DE-438D-6C07FA952B3A}"/>
              </a:ext>
            </a:extLst>
          </p:cNvPr>
          <p:cNvSpPr txBox="1"/>
          <p:nvPr/>
        </p:nvSpPr>
        <p:spPr>
          <a:xfrm>
            <a:off x="1785230" y="4552802"/>
            <a:ext cx="3705033"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latin typeface="微软雅黑" panose="020B0503020204020204" charset="-122"/>
                <a:ea typeface="微软雅黑" panose="020B0503020204020204" charset="-122"/>
              </a:rPr>
              <a:t>制表：郭浩                   日期：</a:t>
            </a:r>
            <a:r>
              <a:rPr lang="en-US" altLang="zh-CN" sz="1200" b="0">
                <a:latin typeface="微软雅黑" panose="020B0503020204020204" charset="-122"/>
                <a:ea typeface="微软雅黑" panose="020B0503020204020204" charset="-122"/>
              </a:rPr>
              <a:t>2023</a:t>
            </a:r>
            <a:r>
              <a:rPr lang="zh-CN" altLang="en-US" sz="1200" b="0">
                <a:latin typeface="微软雅黑" panose="020B0503020204020204" charset="-122"/>
                <a:ea typeface="微软雅黑" panose="020B0503020204020204" charset="-122"/>
              </a:rPr>
              <a:t>年</a:t>
            </a:r>
            <a:r>
              <a:rPr lang="en-US" altLang="zh-CN" sz="1200" b="0">
                <a:latin typeface="微软雅黑" panose="020B0503020204020204" charset="-122"/>
                <a:ea typeface="微软雅黑" panose="020B0503020204020204" charset="-122"/>
              </a:rPr>
              <a:t>07</a:t>
            </a:r>
            <a:r>
              <a:rPr lang="zh-CN" altLang="en-US" sz="1200" b="0">
                <a:latin typeface="微软雅黑" panose="020B0503020204020204" charset="-122"/>
                <a:ea typeface="微软雅黑" panose="020B0503020204020204" charset="-122"/>
              </a:rPr>
              <a:t>月</a:t>
            </a:r>
            <a:r>
              <a:rPr lang="en-US" altLang="zh-CN" sz="1200">
                <a:latin typeface="微软雅黑" panose="020B0503020204020204" charset="-122"/>
                <a:ea typeface="微软雅黑" panose="020B0503020204020204" charset="-122"/>
              </a:rPr>
              <a:t>11</a:t>
            </a:r>
            <a:r>
              <a:rPr lang="zh-CN" altLang="en-US" sz="1200" b="0">
                <a:latin typeface="微软雅黑" panose="020B0503020204020204" charset="-122"/>
                <a:ea typeface="微软雅黑" panose="020B0503020204020204" charset="-122"/>
              </a:rPr>
              <a:t>日</a:t>
            </a:r>
            <a:endParaRPr lang="zh-CN" altLang="en-US" sz="1200" b="0" dirty="0">
              <a:latin typeface="微软雅黑" panose="020B0503020204020204" charset="-122"/>
              <a:ea typeface="微软雅黑" panose="020B0503020204020204" charset="-122"/>
            </a:endParaRPr>
          </a:p>
        </p:txBody>
      </p:sp>
      <p:sp>
        <p:nvSpPr>
          <p:cNvPr id="6" name="文本框 6">
            <a:extLst>
              <a:ext uri="{FF2B5EF4-FFF2-40B4-BE49-F238E27FC236}">
                <a16:creationId xmlns:a16="http://schemas.microsoft.com/office/drawing/2014/main" id="{6B6CBD4D-550E-FE21-EF22-7351A8121EE5}"/>
              </a:ext>
            </a:extLst>
          </p:cNvPr>
          <p:cNvSpPr txBox="1"/>
          <p:nvPr/>
        </p:nvSpPr>
        <p:spPr>
          <a:xfrm>
            <a:off x="6549310" y="4726301"/>
            <a:ext cx="5307330"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304800" algn="ctr"/>
            <a:r>
              <a:rPr lang="zh-CN" altLang="en-US" sz="1200" b="0">
                <a:latin typeface="微软雅黑" panose="020B0503020204020204" charset="-122"/>
                <a:ea typeface="微软雅黑" panose="020B0503020204020204" charset="-122"/>
              </a:rPr>
              <a:t>制图：郭浩            日期：</a:t>
            </a:r>
            <a:r>
              <a:rPr lang="en-US" altLang="zh-CN" sz="1200" b="0">
                <a:latin typeface="微软雅黑" panose="020B0503020204020204" charset="-122"/>
                <a:ea typeface="微软雅黑" panose="020B0503020204020204" charset="-122"/>
              </a:rPr>
              <a:t>2023</a:t>
            </a:r>
            <a:r>
              <a:rPr lang="zh-CN" altLang="en-US" sz="1200" b="0">
                <a:latin typeface="微软雅黑" panose="020B0503020204020204" charset="-122"/>
                <a:ea typeface="微软雅黑" panose="020B0503020204020204" charset="-122"/>
              </a:rPr>
              <a:t>年</a:t>
            </a:r>
            <a:r>
              <a:rPr lang="en-US" altLang="zh-CN" sz="1200" b="0">
                <a:latin typeface="微软雅黑" panose="020B0503020204020204" charset="-122"/>
                <a:ea typeface="微软雅黑" panose="020B0503020204020204" charset="-122"/>
              </a:rPr>
              <a:t>07</a:t>
            </a:r>
            <a:r>
              <a:rPr lang="zh-CN" altLang="en-US" sz="1200" b="0">
                <a:latin typeface="微软雅黑" panose="020B0503020204020204" charset="-122"/>
                <a:ea typeface="微软雅黑" panose="020B0503020204020204" charset="-122"/>
              </a:rPr>
              <a:t>月</a:t>
            </a:r>
            <a:r>
              <a:rPr lang="en-US" altLang="zh-CN" sz="1200" b="0">
                <a:latin typeface="微软雅黑" panose="020B0503020204020204" charset="-122"/>
                <a:ea typeface="微软雅黑" panose="020B0503020204020204" charset="-122"/>
              </a:rPr>
              <a:t>11</a:t>
            </a:r>
            <a:r>
              <a:rPr lang="zh-CN" altLang="en-US" sz="1200" b="0">
                <a:latin typeface="微软雅黑" panose="020B0503020204020204" charset="-122"/>
                <a:ea typeface="微软雅黑" panose="020B0503020204020204" charset="-122"/>
              </a:rPr>
              <a:t>日</a:t>
            </a:r>
            <a:endParaRPr lang="zh-CN" altLang="en-US" sz="1200" b="0" dirty="0">
              <a:latin typeface="微软雅黑" panose="020B0503020204020204" charset="-122"/>
              <a:ea typeface="微软雅黑" panose="020B0503020204020204" charset="-122"/>
            </a:endParaRPr>
          </a:p>
        </p:txBody>
      </p:sp>
      <p:sp>
        <p:nvSpPr>
          <p:cNvPr id="7" name="文本框 7">
            <a:extLst>
              <a:ext uri="{FF2B5EF4-FFF2-40B4-BE49-F238E27FC236}">
                <a16:creationId xmlns:a16="http://schemas.microsoft.com/office/drawing/2014/main" id="{A5316557-FEBD-6F08-DE4D-0C9B42AF1975}"/>
              </a:ext>
            </a:extLst>
          </p:cNvPr>
          <p:cNvSpPr txBox="1"/>
          <p:nvPr/>
        </p:nvSpPr>
        <p:spPr>
          <a:xfrm>
            <a:off x="732035" y="4993424"/>
            <a:ext cx="11125635" cy="874407"/>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306070">
              <a:lnSpc>
                <a:spcPct val="150000"/>
              </a:lnSpc>
            </a:pPr>
            <a:r>
              <a:rPr lang="zh-CN" sz="1800" b="1" dirty="0">
                <a:latin typeface="微软雅黑" panose="020B0503020204020204" pitchFamily="34" charset="-122"/>
                <a:ea typeface="微软雅黑" panose="020B0503020204020204" pitchFamily="34" charset="-122"/>
              </a:rPr>
              <a:t>影响程度分析：</a:t>
            </a:r>
            <a:r>
              <a:rPr lang="zh-CN" altLang="zh-CN" sz="1800" kern="100" dirty="0">
                <a:effectLst/>
                <a:latin typeface="微软雅黑" panose="020B0503020204020204" pitchFamily="34" charset="-122"/>
                <a:ea typeface="微软雅黑" panose="020B0503020204020204" pitchFamily="34" charset="-122"/>
                <a:cs typeface="宋体" panose="02010600030101010101" pitchFamily="2" charset="-122"/>
              </a:rPr>
              <a:t>经过小组成员调查发现，</a:t>
            </a:r>
            <a:r>
              <a:rPr lang="zh-CN" altLang="en-US" sz="1800" kern="100" dirty="0">
                <a:effectLst/>
                <a:latin typeface="微软雅黑" panose="020B0503020204020204" pitchFamily="34" charset="-122"/>
                <a:ea typeface="微软雅黑" panose="020B0503020204020204" pitchFamily="34" charset="-122"/>
                <a:cs typeface="宋体" panose="02010600030101010101" pitchFamily="2" charset="-122"/>
              </a:rPr>
              <a:t>风门控制电缆屏蔽线漏接</a:t>
            </a:r>
            <a:r>
              <a:rPr lang="zh-CN" altLang="zh-CN" sz="1800" kern="100" dirty="0">
                <a:effectLst/>
                <a:latin typeface="微软雅黑" panose="020B0503020204020204" pitchFamily="34" charset="-122"/>
                <a:ea typeface="微软雅黑" panose="020B0503020204020204" pitchFamily="34" charset="-122"/>
                <a:cs typeface="宋体" panose="02010600030101010101" pitchFamily="2" charset="-122"/>
              </a:rPr>
              <a:t>通过检查屏蔽线正常连接前、后两种情况下症结出现的概率差值</a:t>
            </a:r>
            <a:r>
              <a:rPr lang="zh-CN" altLang="en-US" sz="1800" kern="100" dirty="0">
                <a:effectLst/>
                <a:latin typeface="微软雅黑" panose="020B0503020204020204" pitchFamily="34" charset="-122"/>
                <a:ea typeface="微软雅黑" panose="020B0503020204020204" pitchFamily="34" charset="-122"/>
                <a:cs typeface="宋体" panose="02010600030101010101" pitchFamily="2" charset="-122"/>
              </a:rPr>
              <a:t>不大</a:t>
            </a:r>
            <a:r>
              <a:rPr lang="zh-CN" altLang="zh-CN" sz="1800" kern="100" dirty="0">
                <a:effectLst/>
                <a:latin typeface="微软雅黑" panose="020B0503020204020204" pitchFamily="34" charset="-122"/>
                <a:ea typeface="微软雅黑" panose="020B0503020204020204" pitchFamily="34" charset="-122"/>
                <a:cs typeface="宋体" panose="02010600030101010101" pitchFamily="2" charset="-122"/>
              </a:rPr>
              <a:t>，</a:t>
            </a:r>
            <a:r>
              <a:rPr lang="zh-CN" altLang="zh-CN" sz="1800" kern="100" dirty="0">
                <a:effectLst/>
                <a:highlight>
                  <a:srgbClr val="00FFFF"/>
                </a:highlight>
                <a:latin typeface="微软雅黑" panose="020B0503020204020204" pitchFamily="34" charset="-122"/>
                <a:ea typeface="微软雅黑" panose="020B0503020204020204" pitchFamily="34" charset="-122"/>
                <a:cs typeface="宋体" panose="02010600030101010101" pitchFamily="2" charset="-122"/>
              </a:rPr>
              <a:t>对症结影响程度很小</a:t>
            </a:r>
            <a:r>
              <a:rPr lang="zh-CN" altLang="en-US" sz="1800" dirty="0">
                <a:latin typeface="微软雅黑" panose="020B0503020204020204" pitchFamily="34" charset="-122"/>
                <a:ea typeface="微软雅黑" panose="020B0503020204020204" pitchFamily="34" charset="-122"/>
              </a:rPr>
              <a:t>。</a:t>
            </a:r>
            <a:endParaRPr lang="en-US" altLang="zh-CN" sz="1800" dirty="0">
              <a:latin typeface="微软雅黑" panose="020B0503020204020204" pitchFamily="34" charset="-122"/>
              <a:ea typeface="微软雅黑" panose="020B0503020204020204" pitchFamily="34" charset="-122"/>
            </a:endParaRPr>
          </a:p>
        </p:txBody>
      </p:sp>
      <p:sp>
        <p:nvSpPr>
          <p:cNvPr id="8" name="文本框 2">
            <a:extLst>
              <a:ext uri="{FF2B5EF4-FFF2-40B4-BE49-F238E27FC236}">
                <a16:creationId xmlns:a16="http://schemas.microsoft.com/office/drawing/2014/main" id="{9F6A2888-77CB-8F9D-4005-385CE045BED5}"/>
              </a:ext>
            </a:extLst>
          </p:cNvPr>
          <p:cNvSpPr txBox="1"/>
          <p:nvPr/>
        </p:nvSpPr>
        <p:spPr>
          <a:xfrm>
            <a:off x="732035" y="5867831"/>
            <a:ext cx="6988206" cy="369332"/>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306070"/>
            <a:r>
              <a:rPr lang="zh-CN" altLang="en-US" sz="1800" b="1">
                <a:latin typeface="微软雅黑" panose="020B0503020204020204" charset="-122"/>
                <a:ea typeface="微软雅黑" panose="020B0503020204020204" charset="-122"/>
              </a:rPr>
              <a:t>结论：</a:t>
            </a:r>
            <a:endParaRPr lang="zh-CN" sz="1800" b="1" dirty="0">
              <a:latin typeface="微软雅黑" panose="020B0503020204020204" charset="-122"/>
              <a:ea typeface="微软雅黑" panose="020B0503020204020204" charset="-122"/>
            </a:endParaRPr>
          </a:p>
        </p:txBody>
      </p:sp>
      <p:graphicFrame>
        <p:nvGraphicFramePr>
          <p:cNvPr id="13" name="表格 12">
            <a:extLst>
              <a:ext uri="{FF2B5EF4-FFF2-40B4-BE49-F238E27FC236}">
                <a16:creationId xmlns:a16="http://schemas.microsoft.com/office/drawing/2014/main" id="{D1CB82BC-2B20-DEB2-BC0C-B348482C9A31}"/>
              </a:ext>
            </a:extLst>
          </p:cNvPr>
          <p:cNvGraphicFramePr>
            <a:graphicFrameLocks noGrp="1"/>
          </p:cNvGraphicFramePr>
          <p:nvPr>
            <p:extLst>
              <p:ext uri="{D42A27DB-BD31-4B8C-83A1-F6EECF244321}">
                <p14:modId xmlns:p14="http://schemas.microsoft.com/office/powerpoint/2010/main" val="590127195"/>
              </p:ext>
            </p:extLst>
          </p:nvPr>
        </p:nvGraphicFramePr>
        <p:xfrm>
          <a:off x="937746" y="1935998"/>
          <a:ext cx="5400000" cy="2520000"/>
        </p:xfrm>
        <a:graphic>
          <a:graphicData uri="http://schemas.openxmlformats.org/drawingml/2006/table">
            <a:tbl>
              <a:tblPr firstRow="1" firstCol="1" bandRow="1"/>
              <a:tblGrid>
                <a:gridCol w="1288630">
                  <a:extLst>
                    <a:ext uri="{9D8B030D-6E8A-4147-A177-3AD203B41FA5}">
                      <a16:colId xmlns:a16="http://schemas.microsoft.com/office/drawing/2014/main" val="3292034037"/>
                    </a:ext>
                  </a:extLst>
                </a:gridCol>
                <a:gridCol w="920107">
                  <a:extLst>
                    <a:ext uri="{9D8B030D-6E8A-4147-A177-3AD203B41FA5}">
                      <a16:colId xmlns:a16="http://schemas.microsoft.com/office/drawing/2014/main" val="1784582769"/>
                    </a:ext>
                  </a:extLst>
                </a:gridCol>
                <a:gridCol w="783261">
                  <a:extLst>
                    <a:ext uri="{9D8B030D-6E8A-4147-A177-3AD203B41FA5}">
                      <a16:colId xmlns:a16="http://schemas.microsoft.com/office/drawing/2014/main" val="1776088005"/>
                    </a:ext>
                  </a:extLst>
                </a:gridCol>
                <a:gridCol w="906302">
                  <a:extLst>
                    <a:ext uri="{9D8B030D-6E8A-4147-A177-3AD203B41FA5}">
                      <a16:colId xmlns:a16="http://schemas.microsoft.com/office/drawing/2014/main" val="3580400025"/>
                    </a:ext>
                  </a:extLst>
                </a:gridCol>
                <a:gridCol w="1501700">
                  <a:extLst>
                    <a:ext uri="{9D8B030D-6E8A-4147-A177-3AD203B41FA5}">
                      <a16:colId xmlns:a16="http://schemas.microsoft.com/office/drawing/2014/main" val="2882711130"/>
                    </a:ext>
                  </a:extLst>
                </a:gridCol>
              </a:tblGrid>
              <a:tr h="840000">
                <a:tc>
                  <a:txBody>
                    <a:bodyPr/>
                    <a:lstStyle/>
                    <a:p>
                      <a:pPr algn="ctr">
                        <a:tabLst>
                          <a:tab pos="228600" algn="l"/>
                        </a:tabLst>
                      </a:pP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屏蔽线漏接情况</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tabLst>
                          <a:tab pos="228600" algn="l"/>
                        </a:tabLst>
                      </a:pPr>
                      <a:r>
                        <a:rPr lang="zh-CN" sz="1400" b="1" kern="100" dirty="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风</a:t>
                      </a:r>
                      <a:r>
                        <a:rPr lang="zh-CN" altLang="en-US" sz="1400" b="1" kern="100" dirty="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门开度</a:t>
                      </a:r>
                      <a:r>
                        <a:rPr lang="zh-CN" sz="1400" b="1" kern="100" dirty="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不当次数</a:t>
                      </a:r>
                      <a:endParaRPr lang="zh-CN" sz="1400" kern="100" dirty="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tabLst>
                          <a:tab pos="228600" algn="l"/>
                        </a:tabLst>
                      </a:pP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影响率</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tabLst>
                          <a:tab pos="228600" algn="l"/>
                        </a:tabLst>
                      </a:pP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差值</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tabLst>
                          <a:tab pos="228600" algn="l"/>
                        </a:tabLst>
                      </a:pP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对症结影响程度</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extLst>
                  <a:ext uri="{0D108BD9-81ED-4DB2-BD59-A6C34878D82A}">
                    <a16:rowId xmlns:a16="http://schemas.microsoft.com/office/drawing/2014/main" val="1198433285"/>
                  </a:ext>
                </a:extLst>
              </a:tr>
              <a:tr h="840000">
                <a:tc>
                  <a:txBody>
                    <a:bodyPr/>
                    <a:lstStyle/>
                    <a:p>
                      <a:pPr algn="ctr">
                        <a:tabLst>
                          <a:tab pos="228600" algn="l"/>
                        </a:tabLst>
                      </a:pP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屏蔽线漏接</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tabLst>
                          <a:tab pos="228600" algn="l"/>
                        </a:tabLst>
                      </a:pP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12</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tabLst>
                          <a:tab pos="228600" algn="l"/>
                        </a:tabLst>
                      </a:pP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52.2%</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rowSpan="2">
                  <a:txBody>
                    <a:bodyPr/>
                    <a:lstStyle/>
                    <a:p>
                      <a:pPr algn="ctr">
                        <a:tabLst>
                          <a:tab pos="228600" algn="l"/>
                        </a:tabLst>
                      </a:pPr>
                      <a:r>
                        <a:rPr lang="en-US" sz="1400" b="1" kern="100">
                          <a:solidFill>
                            <a:srgbClr val="FF0000"/>
                          </a:solidFill>
                          <a:effectLst/>
                          <a:latin typeface="微软雅黑" panose="020B0503020204020204" pitchFamily="34" charset="-122"/>
                          <a:ea typeface="微软雅黑" panose="020B0503020204020204" pitchFamily="34" charset="-122"/>
                          <a:cs typeface="宋体" panose="02010600030101010101" pitchFamily="2" charset="-122"/>
                        </a:rPr>
                        <a:t>4.4 %</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2EFD9"/>
                    </a:solidFill>
                  </a:tcPr>
                </a:tc>
                <a:tc rowSpan="2">
                  <a:txBody>
                    <a:bodyPr/>
                    <a:lstStyle/>
                    <a:p>
                      <a:pPr algn="ctr">
                        <a:tabLst>
                          <a:tab pos="228600" algn="l"/>
                        </a:tabLst>
                      </a:pPr>
                      <a:r>
                        <a:rPr lang="zh-CN" sz="1400" b="1" kern="100">
                          <a:solidFill>
                            <a:srgbClr val="FF0000"/>
                          </a:solidFill>
                          <a:effectLst/>
                          <a:latin typeface="微软雅黑" panose="020B0503020204020204" pitchFamily="34" charset="-122"/>
                          <a:ea typeface="微软雅黑" panose="020B0503020204020204" pitchFamily="34" charset="-122"/>
                          <a:cs typeface="宋体" panose="02010600030101010101" pitchFamily="2" charset="-122"/>
                        </a:rPr>
                        <a:t>很小</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2EFD9"/>
                    </a:solidFill>
                  </a:tcPr>
                </a:tc>
                <a:extLst>
                  <a:ext uri="{0D108BD9-81ED-4DB2-BD59-A6C34878D82A}">
                    <a16:rowId xmlns:a16="http://schemas.microsoft.com/office/drawing/2014/main" val="4236111153"/>
                  </a:ext>
                </a:extLst>
              </a:tr>
              <a:tr h="840000">
                <a:tc>
                  <a:txBody>
                    <a:bodyPr/>
                    <a:lstStyle/>
                    <a:p>
                      <a:pPr algn="ctr">
                        <a:tabLst>
                          <a:tab pos="228600" algn="l"/>
                        </a:tabLst>
                      </a:pP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屏蔽线正常连接</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tabLst>
                          <a:tab pos="228600" algn="l"/>
                        </a:tabLst>
                      </a:pP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11</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tabLst>
                          <a:tab pos="228600" algn="l"/>
                        </a:tabLst>
                      </a:pPr>
                      <a:r>
                        <a:rPr lang="en-US" sz="14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47.8%</a:t>
                      </a:r>
                      <a:endParaRPr lang="zh-CN" sz="1400" kern="100" dirty="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280542517"/>
                  </a:ext>
                </a:extLst>
              </a:tr>
            </a:tbl>
          </a:graphicData>
        </a:graphic>
      </p:graphicFrame>
      <p:graphicFrame>
        <p:nvGraphicFramePr>
          <p:cNvPr id="14" name="图表 13">
            <a:extLst>
              <a:ext uri="{FF2B5EF4-FFF2-40B4-BE49-F238E27FC236}">
                <a16:creationId xmlns:a16="http://schemas.microsoft.com/office/drawing/2014/main" id="{31850D09-DB31-E31A-B739-8BFC72ED1ED9}"/>
              </a:ext>
            </a:extLst>
          </p:cNvPr>
          <p:cNvGraphicFramePr/>
          <p:nvPr>
            <p:extLst>
              <p:ext uri="{D42A27DB-BD31-4B8C-83A1-F6EECF244321}">
                <p14:modId xmlns:p14="http://schemas.microsoft.com/office/powerpoint/2010/main" val="3191052963"/>
              </p:ext>
            </p:extLst>
          </p:nvPr>
        </p:nvGraphicFramePr>
        <p:xfrm>
          <a:off x="7176600" y="1126301"/>
          <a:ext cx="4320000" cy="3600000"/>
        </p:xfrm>
        <a:graphic>
          <a:graphicData uri="http://schemas.openxmlformats.org/drawingml/2006/chart">
            <c:chart xmlns:c="http://schemas.openxmlformats.org/drawingml/2006/chart" xmlns:r="http://schemas.openxmlformats.org/officeDocument/2006/relationships" r:id="rId2"/>
          </a:graphicData>
        </a:graphic>
      </p:graphicFrame>
      <p:sp>
        <p:nvSpPr>
          <p:cNvPr id="15" name="云形 14">
            <a:extLst>
              <a:ext uri="{FF2B5EF4-FFF2-40B4-BE49-F238E27FC236}">
                <a16:creationId xmlns:a16="http://schemas.microsoft.com/office/drawing/2014/main" id="{11EE1211-3108-5E75-8DC6-F67C200D532F}"/>
              </a:ext>
            </a:extLst>
          </p:cNvPr>
          <p:cNvSpPr/>
          <p:nvPr/>
        </p:nvSpPr>
        <p:spPr>
          <a:xfrm>
            <a:off x="2302538" y="4508705"/>
            <a:ext cx="3220800" cy="2331880"/>
          </a:xfrm>
          <a:prstGeom prst="cloud">
            <a:avLst/>
          </a:prstGeom>
          <a:solidFill>
            <a:srgbClr val="FF0000"/>
          </a:solidFill>
          <a:ln w="76200" cap="flat" cmpd="sng" algn="ctr">
            <a:noFill/>
            <a:prstDash val="solid"/>
            <a:miter lim="800000"/>
          </a:ln>
        </p:spPr>
        <p:txBody>
          <a:bodyPr rtlCol="0" anchor="ct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marL="0" marR="0" indent="0" algn="ctr" defTabSz="914400" eaLnBrk="1" fontAlgn="auto" latinLnBrk="0" hangingPunct="1">
              <a:lnSpc>
                <a:spcPct val="100000"/>
              </a:lnSpc>
              <a:spcBef>
                <a:spcPts val="0"/>
              </a:spcBef>
              <a:spcAft>
                <a:spcPts val="0"/>
              </a:spcAft>
              <a:buClrTx/>
              <a:buSzTx/>
              <a:buFontTx/>
              <a:buNone/>
            </a:pPr>
            <a:r>
              <a:rPr lang="zh-CN" altLang="en-US" sz="4800" kern="0">
                <a:solidFill>
                  <a:prstClr val="white"/>
                </a:solidFill>
                <a:latin typeface="Arial" panose="020B0604020202020204"/>
                <a:ea typeface="微软雅黑" panose="020B0503020204020204" charset="-122"/>
              </a:rPr>
              <a:t>非要</a:t>
            </a:r>
            <a:r>
              <a:rPr lang="zh-CN" altLang="en-US" sz="4800" kern="0" dirty="0">
                <a:solidFill>
                  <a:prstClr val="white"/>
                </a:solidFill>
                <a:latin typeface="Arial" panose="020B0604020202020204"/>
                <a:ea typeface="微软雅黑" panose="020B0503020204020204" charset="-122"/>
              </a:rPr>
              <a:t>因</a:t>
            </a:r>
            <a:endParaRPr kumimoji="0" lang="zh-CN" altLang="en-US" sz="4800" b="0" i="0" u="none" strike="noStrike" kern="0" cap="none" spc="0" normalizeH="0" baseline="0" noProof="0" dirty="0">
              <a:ln>
                <a:noFill/>
              </a:ln>
              <a:solidFill>
                <a:prstClr val="white"/>
              </a:solidFill>
              <a:effectLst/>
              <a:uLnTx/>
              <a:uFillTx/>
              <a:latin typeface="Arial" panose="020B0604020202020204"/>
              <a:ea typeface="微软雅黑" panose="020B0503020204020204" charset="-122"/>
            </a:endParaRPr>
          </a:p>
        </p:txBody>
      </p:sp>
    </p:spTree>
    <p:extLst>
      <p:ext uri="{BB962C8B-B14F-4D97-AF65-F5344CB8AC3E}">
        <p14:creationId xmlns:p14="http://schemas.microsoft.com/office/powerpoint/2010/main" val="29407082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F345D-5711-CF3D-2D24-61FF69E80C58}"/>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3E435920-9925-305D-EEA1-110E3A7EBEBC}"/>
              </a:ext>
            </a:extLst>
          </p:cNvPr>
          <p:cNvSpPr txBox="1"/>
          <p:nvPr/>
        </p:nvSpPr>
        <p:spPr>
          <a:xfrm>
            <a:off x="2639616" y="335062"/>
            <a:ext cx="6807200" cy="501650"/>
          </a:xfrm>
          <a:prstGeom prst="rect">
            <a:avLst/>
          </a:prstGeom>
          <a:noFill/>
        </p:spPr>
        <p:txBody>
          <a:bodyPr wrap="square" rtlCol="0">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defTabSz="914400" fontAlgn="auto"/>
            <a:r>
              <a:rPr lang="en-US" altLang="zh-CN" sz="2665" b="1" noProof="1">
                <a:solidFill>
                  <a:srgbClr val="0070C0"/>
                </a:solidFill>
                <a:latin typeface="微软雅黑" panose="020B0503020204020204" charset="-122"/>
                <a:ea typeface="微软雅黑" panose="020B0503020204020204" charset="-122"/>
              </a:rPr>
              <a:t>07</a:t>
            </a:r>
            <a:r>
              <a:rPr lang="zh-CN" altLang="en-US" sz="2665" b="1" noProof="1">
                <a:solidFill>
                  <a:srgbClr val="0070C0"/>
                </a:solidFill>
                <a:latin typeface="微软雅黑" panose="020B0503020204020204" charset="-122"/>
                <a:ea typeface="微软雅黑" panose="020B0503020204020204" charset="-122"/>
              </a:rPr>
              <a:t>确定主要原因</a:t>
            </a:r>
            <a:endParaRPr lang="en-US" altLang="zh-CN" sz="2665" b="1" noProof="1">
              <a:solidFill>
                <a:srgbClr val="0070C0"/>
              </a:solidFill>
              <a:latin typeface="微软雅黑" panose="020B0503020204020204" charset="-122"/>
              <a:ea typeface="微软雅黑" panose="020B0503020204020204" charset="-122"/>
            </a:endParaRPr>
          </a:p>
        </p:txBody>
      </p:sp>
      <p:sp>
        <p:nvSpPr>
          <p:cNvPr id="3" name="文本框 7">
            <a:extLst>
              <a:ext uri="{FF2B5EF4-FFF2-40B4-BE49-F238E27FC236}">
                <a16:creationId xmlns:a16="http://schemas.microsoft.com/office/drawing/2014/main" id="{EF4DD8C9-D1C4-2179-B689-9FD7C83E3FBA}"/>
              </a:ext>
            </a:extLst>
          </p:cNvPr>
          <p:cNvSpPr txBox="1"/>
          <p:nvPr/>
        </p:nvSpPr>
        <p:spPr>
          <a:xfrm>
            <a:off x="695400" y="2725650"/>
            <a:ext cx="4311829" cy="3606885"/>
          </a:xfrm>
          <a:prstGeom prst="rect">
            <a:avLst/>
          </a:prstGeom>
          <a:solidFill>
            <a:srgbClr val="FFFF99"/>
          </a:solidFill>
          <a:ln/>
        </p:spPr>
        <p:style>
          <a:lnRef idx="2">
            <a:schemeClr val="accent1"/>
          </a:lnRef>
          <a:fillRef idx="1">
            <a:schemeClr val="lt1"/>
          </a:fillRef>
          <a:effectRef idx="0">
            <a:schemeClr val="accent1"/>
          </a:effectRef>
          <a:fontRef idx="minor">
            <a:schemeClr val="dk1"/>
          </a:fontRef>
        </p:style>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304800" algn="just">
              <a:lnSpc>
                <a:spcPts val="2300"/>
              </a:lnSpc>
            </a:pPr>
            <a:r>
              <a:rPr lang="en-US" altLang="zh-CN" sz="1600" b="1" dirty="0">
                <a:latin typeface="微软雅黑" panose="020B0503020204020204" charset="-122"/>
                <a:ea typeface="微软雅黑" panose="020B0503020204020204" charset="-122"/>
              </a:rPr>
              <a:t>    </a:t>
            </a:r>
            <a:r>
              <a:rPr lang="zh-CN" sz="1600" b="1" dirty="0">
                <a:latin typeface="微软雅黑" panose="020B0503020204020204" charset="-122"/>
                <a:ea typeface="微软雅黑" panose="020B0503020204020204" charset="-122"/>
              </a:rPr>
              <a:t>确认过程：</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小组成员路万里于</a:t>
            </a: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2023</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年</a:t>
            </a: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07</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月</a:t>
            </a: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12</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日～</a:t>
            </a: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07</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月</a:t>
            </a: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16</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日的</a:t>
            </a:r>
            <a:r>
              <a:rPr lang="en-US"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5</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天时间内带领成员付豪、曹政伟、宋汪洋、马奔，对现场单体调试人员的测量仪器进行调查，检查测量</a:t>
            </a:r>
            <a:r>
              <a:rPr lang="zh-CN" altLang="en-US" sz="1600" kern="100">
                <a:effectLst/>
                <a:latin typeface="微软雅黑" panose="020B0503020204020204" pitchFamily="34" charset="-122"/>
                <a:ea typeface="微软雅黑" panose="020B0503020204020204" pitchFamily="34" charset="-122"/>
                <a:cs typeface="宋体" panose="02010600030101010101" pitchFamily="2" charset="-122"/>
              </a:rPr>
              <a:t>仪器是否符合</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现场校验要求。小组查看了测量仪器的检测报告，并检查了校验报告，此时均合格。为防止</a:t>
            </a:r>
            <a:r>
              <a:rPr lang="zh-CN" altLang="en-US" sz="1600" kern="100">
                <a:effectLst/>
                <a:latin typeface="微软雅黑" panose="020B0503020204020204" pitchFamily="34" charset="-122"/>
                <a:ea typeface="微软雅黑" panose="020B0503020204020204" pitchFamily="34" charset="-122"/>
                <a:cs typeface="宋体" panose="02010600030101010101" pitchFamily="2" charset="-122"/>
              </a:rPr>
              <a:t>测量仪器测量使用误差</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增大，将所使用的</a:t>
            </a:r>
            <a:r>
              <a:rPr lang="zh-CN" altLang="en-US" sz="1600" kern="100">
                <a:effectLst/>
                <a:latin typeface="微软雅黑" panose="020B0503020204020204" pitchFamily="34" charset="-122"/>
                <a:ea typeface="微软雅黑" panose="020B0503020204020204" pitchFamily="34" charset="-122"/>
                <a:cs typeface="宋体" panose="02010600030101010101" pitchFamily="2" charset="-122"/>
              </a:rPr>
              <a:t>测量仪器进行复检，经检查，复检后的测量仪器符合规定要求，送检</a:t>
            </a:r>
            <a:r>
              <a:rPr lang="zh-CN" altLang="en-US" sz="1600" kern="100" dirty="0">
                <a:effectLst/>
                <a:latin typeface="微软雅黑" panose="020B0503020204020204" pitchFamily="34" charset="-122"/>
                <a:ea typeface="微软雅黑" panose="020B0503020204020204" pitchFamily="34" charset="-122"/>
                <a:cs typeface="宋体" panose="02010600030101010101" pitchFamily="2" charset="-122"/>
              </a:rPr>
              <a:t>合格后的测量仪器再次对风量变送器进行校验检查。在锅炉点火系统运行风量控制过程中，小组成员对复检前后二次风门开度不当次数进行统计</a:t>
            </a:r>
            <a:r>
              <a:rPr lang="zh-CN" altLang="zh-CN" sz="1600" kern="100" dirty="0">
                <a:effectLst/>
                <a:latin typeface="微软雅黑" panose="020B0503020204020204" pitchFamily="34" charset="-122"/>
                <a:ea typeface="微软雅黑" panose="020B0503020204020204" pitchFamily="34" charset="-122"/>
                <a:cs typeface="宋体" panose="02010600030101010101" pitchFamily="2" charset="-122"/>
              </a:rPr>
              <a:t>。</a:t>
            </a:r>
            <a:endParaRPr lang="zh-CN" altLang="zh-CN" sz="1600" kern="100" dirty="0">
              <a:effectLst/>
              <a:latin typeface="微软雅黑" panose="020B0503020204020204" pitchFamily="34" charset="-122"/>
              <a:ea typeface="微软雅黑" panose="020B0503020204020204" pitchFamily="34" charset="-122"/>
            </a:endParaRPr>
          </a:p>
        </p:txBody>
      </p:sp>
      <p:graphicFrame>
        <p:nvGraphicFramePr>
          <p:cNvPr id="4" name="表格 3">
            <a:extLst>
              <a:ext uri="{FF2B5EF4-FFF2-40B4-BE49-F238E27FC236}">
                <a16:creationId xmlns:a16="http://schemas.microsoft.com/office/drawing/2014/main" id="{BF741AC0-18C9-BD50-2E68-03188E6ED816}"/>
              </a:ext>
            </a:extLst>
          </p:cNvPr>
          <p:cNvGraphicFramePr>
            <a:graphicFrameLocks noGrp="1"/>
          </p:cNvGraphicFramePr>
          <p:nvPr>
            <p:extLst>
              <p:ext uri="{D42A27DB-BD31-4B8C-83A1-F6EECF244321}">
                <p14:modId xmlns:p14="http://schemas.microsoft.com/office/powerpoint/2010/main" val="1670342241"/>
              </p:ext>
            </p:extLst>
          </p:nvPr>
        </p:nvGraphicFramePr>
        <p:xfrm>
          <a:off x="963736" y="1277019"/>
          <a:ext cx="10202621" cy="1154902"/>
        </p:xfrm>
        <a:graphic>
          <a:graphicData uri="http://schemas.openxmlformats.org/drawingml/2006/table">
            <a:tbl>
              <a:tblPr firstRow="1" firstCol="1" bandRow="1"/>
              <a:tblGrid>
                <a:gridCol w="1398257">
                  <a:extLst>
                    <a:ext uri="{9D8B030D-6E8A-4147-A177-3AD203B41FA5}">
                      <a16:colId xmlns:a16="http://schemas.microsoft.com/office/drawing/2014/main" val="1755791662"/>
                    </a:ext>
                  </a:extLst>
                </a:gridCol>
                <a:gridCol w="5934873">
                  <a:extLst>
                    <a:ext uri="{9D8B030D-6E8A-4147-A177-3AD203B41FA5}">
                      <a16:colId xmlns:a16="http://schemas.microsoft.com/office/drawing/2014/main" val="2706635973"/>
                    </a:ext>
                  </a:extLst>
                </a:gridCol>
                <a:gridCol w="1218920">
                  <a:extLst>
                    <a:ext uri="{9D8B030D-6E8A-4147-A177-3AD203B41FA5}">
                      <a16:colId xmlns:a16="http://schemas.microsoft.com/office/drawing/2014/main" val="2223153210"/>
                    </a:ext>
                  </a:extLst>
                </a:gridCol>
                <a:gridCol w="1650571">
                  <a:extLst>
                    <a:ext uri="{9D8B030D-6E8A-4147-A177-3AD203B41FA5}">
                      <a16:colId xmlns:a16="http://schemas.microsoft.com/office/drawing/2014/main" val="3368744350"/>
                    </a:ext>
                  </a:extLst>
                </a:gridCol>
              </a:tblGrid>
              <a:tr h="329972">
                <a:tc>
                  <a:txBody>
                    <a:bodyPr/>
                    <a:lstStyle/>
                    <a:p>
                      <a:pPr algn="ct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末端原因</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gridSpan="3">
                  <a:txBody>
                    <a:bodyPr/>
                    <a:lstStyle/>
                    <a:p>
                      <a:pPr algn="ctr"/>
                      <a:r>
                        <a:rPr lang="zh-CN" altLang="en-US"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测量仪器缺少复检</a:t>
                      </a:r>
                      <a:endParaRPr lang="zh-CN" altLang="en-US" sz="1400" b="1" kern="100">
                        <a:solidFill>
                          <a:srgbClr val="FFFFFF"/>
                        </a:solidFill>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484970145"/>
                  </a:ext>
                </a:extLst>
              </a:tr>
              <a:tr h="329972">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判定方式</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zh-CN" alt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现场测量、试验</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确认人</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zh-CN" altLang="en-US" sz="1400" kern="100">
                          <a:effectLst/>
                          <a:latin typeface="微软雅黑" panose="020B0503020204020204" pitchFamily="34" charset="-122"/>
                          <a:ea typeface="微软雅黑" panose="020B0503020204020204" pitchFamily="34" charset="-122"/>
                        </a:rPr>
                        <a:t>路万里</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extLst>
                  <a:ext uri="{0D108BD9-81ED-4DB2-BD59-A6C34878D82A}">
                    <a16:rowId xmlns:a16="http://schemas.microsoft.com/office/drawing/2014/main" val="2325097049"/>
                  </a:ext>
                </a:extLst>
              </a:tr>
              <a:tr h="494958">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确认内容</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zh-CN" alt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测量仪器缺少复检</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对症结影响程度</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确认时间</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2023</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年</a:t>
                      </a: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07</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月</a:t>
                      </a: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16</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日</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extLst>
                  <a:ext uri="{0D108BD9-81ED-4DB2-BD59-A6C34878D82A}">
                    <a16:rowId xmlns:a16="http://schemas.microsoft.com/office/drawing/2014/main" val="2820540801"/>
                  </a:ext>
                </a:extLst>
              </a:tr>
            </a:tbl>
          </a:graphicData>
        </a:graphic>
      </p:graphicFrame>
      <p:sp>
        <p:nvSpPr>
          <p:cNvPr id="5" name="文本框 2">
            <a:extLst>
              <a:ext uri="{FF2B5EF4-FFF2-40B4-BE49-F238E27FC236}">
                <a16:creationId xmlns:a16="http://schemas.microsoft.com/office/drawing/2014/main" id="{88BE0EAA-6360-771A-43BC-9D234D47BEC6}"/>
              </a:ext>
            </a:extLst>
          </p:cNvPr>
          <p:cNvSpPr txBox="1"/>
          <p:nvPr/>
        </p:nvSpPr>
        <p:spPr>
          <a:xfrm>
            <a:off x="3863750" y="1000019"/>
            <a:ext cx="4752531"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a:latin typeface="微软雅黑" panose="020B0503020204020204" charset="-122"/>
                <a:ea typeface="微软雅黑" panose="020B0503020204020204" charset="-122"/>
              </a:rPr>
              <a:t>表</a:t>
            </a:r>
            <a:r>
              <a:rPr lang="en-US" altLang="zh-CN" sz="1200">
                <a:latin typeface="微软雅黑" panose="020B0503020204020204" charset="-122"/>
                <a:ea typeface="微软雅黑" panose="020B0503020204020204" charset="-122"/>
              </a:rPr>
              <a:t>7-19  </a:t>
            </a:r>
            <a:r>
              <a:rPr lang="zh-CN" altLang="en-US" sz="1200">
                <a:latin typeface="微软雅黑" panose="020B0503020204020204" charset="-122"/>
                <a:ea typeface="微软雅黑" panose="020B0503020204020204" charset="-122"/>
              </a:rPr>
              <a:t>末端原因确认表</a:t>
            </a:r>
            <a:endParaRPr lang="zh-CN" altLang="en-US" sz="1200" dirty="0">
              <a:latin typeface="微软雅黑" panose="020B0503020204020204" charset="-122"/>
              <a:ea typeface="微软雅黑" panose="020B0503020204020204" charset="-122"/>
            </a:endParaRPr>
          </a:p>
        </p:txBody>
      </p:sp>
      <p:sp>
        <p:nvSpPr>
          <p:cNvPr id="6" name="文本框 1">
            <a:extLst>
              <a:ext uri="{FF2B5EF4-FFF2-40B4-BE49-F238E27FC236}">
                <a16:creationId xmlns:a16="http://schemas.microsoft.com/office/drawing/2014/main" id="{3610FC09-3308-E6F4-77CC-88B88163262D}"/>
              </a:ext>
            </a:extLst>
          </p:cNvPr>
          <p:cNvSpPr txBox="1"/>
          <p:nvPr/>
        </p:nvSpPr>
        <p:spPr>
          <a:xfrm>
            <a:off x="981982" y="908720"/>
            <a:ext cx="1297594" cy="368300"/>
          </a:xfrm>
          <a:prstGeom prst="rect">
            <a:avLst/>
          </a:prstGeom>
          <a:solidFill>
            <a:srgbClr val="00FF00"/>
          </a:solid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r>
              <a:rPr lang="zh-CN" sz="1800" b="1" dirty="0">
                <a:solidFill>
                  <a:srgbClr val="000000"/>
                </a:solidFill>
                <a:latin typeface="Adobe 楷体 Std R" panose="02020400000000000000" pitchFamily="18" charset="-122"/>
                <a:ea typeface="Adobe 楷体 Std R" panose="02020400000000000000" pitchFamily="18" charset="-122"/>
              </a:rPr>
              <a:t>要</a:t>
            </a:r>
            <a:r>
              <a:rPr lang="zh-CN" sz="1800" b="1">
                <a:solidFill>
                  <a:srgbClr val="000000"/>
                </a:solidFill>
                <a:latin typeface="Adobe 楷体 Std R" panose="02020400000000000000" pitchFamily="18" charset="-122"/>
                <a:ea typeface="Adobe 楷体 Std R" panose="02020400000000000000" pitchFamily="18" charset="-122"/>
              </a:rPr>
              <a:t>因确认</a:t>
            </a:r>
            <a:r>
              <a:rPr lang="en-US" sz="1800" b="1">
                <a:solidFill>
                  <a:srgbClr val="000000"/>
                </a:solidFill>
                <a:latin typeface="Adobe 楷体 Std R" panose="02020400000000000000" pitchFamily="18" charset="-122"/>
                <a:ea typeface="Adobe 楷体 Std R" panose="02020400000000000000" pitchFamily="18" charset="-122"/>
              </a:rPr>
              <a:t>9</a:t>
            </a:r>
            <a:endParaRPr lang="en-US" altLang="en-US" sz="1800" b="1" dirty="0">
              <a:solidFill>
                <a:srgbClr val="000000"/>
              </a:solidFill>
              <a:latin typeface="Adobe 楷体 Std R" panose="02020400000000000000" pitchFamily="18" charset="-122"/>
              <a:ea typeface="Adobe 楷体 Std R" panose="02020400000000000000" pitchFamily="18" charset="-122"/>
            </a:endParaRPr>
          </a:p>
        </p:txBody>
      </p:sp>
      <p:sp>
        <p:nvSpPr>
          <p:cNvPr id="7" name="文本框 6">
            <a:extLst>
              <a:ext uri="{FF2B5EF4-FFF2-40B4-BE49-F238E27FC236}">
                <a16:creationId xmlns:a16="http://schemas.microsoft.com/office/drawing/2014/main" id="{363668A1-CCB4-5BC5-C890-DCD3B84D5CF8}"/>
              </a:ext>
            </a:extLst>
          </p:cNvPr>
          <p:cNvSpPr txBox="1"/>
          <p:nvPr/>
        </p:nvSpPr>
        <p:spPr>
          <a:xfrm>
            <a:off x="2495600" y="2448651"/>
            <a:ext cx="7689850"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latin typeface="微软雅黑" panose="020B0503020204020204" charset="-122"/>
                <a:ea typeface="微软雅黑" panose="020B0503020204020204" charset="-122"/>
              </a:rPr>
              <a:t>制表：路万里                  时间：</a:t>
            </a:r>
            <a:r>
              <a:rPr lang="en-US" altLang="zh-CN" sz="1200" b="0">
                <a:latin typeface="微软雅黑" panose="020B0503020204020204" charset="-122"/>
                <a:ea typeface="微软雅黑" panose="020B0503020204020204" charset="-122"/>
              </a:rPr>
              <a:t>2023</a:t>
            </a:r>
            <a:r>
              <a:rPr lang="zh-CN" altLang="en-US" sz="1200" b="0">
                <a:latin typeface="微软雅黑" panose="020B0503020204020204" charset="-122"/>
                <a:ea typeface="微软雅黑" panose="020B0503020204020204" charset="-122"/>
              </a:rPr>
              <a:t>年</a:t>
            </a:r>
            <a:r>
              <a:rPr lang="en-US" altLang="zh-CN" sz="1200" b="0">
                <a:latin typeface="微软雅黑" panose="020B0503020204020204" charset="-122"/>
                <a:ea typeface="微软雅黑" panose="020B0503020204020204" charset="-122"/>
              </a:rPr>
              <a:t>07</a:t>
            </a:r>
            <a:r>
              <a:rPr lang="zh-CN" altLang="en-US" sz="1200" b="0">
                <a:latin typeface="微软雅黑" panose="020B0503020204020204" charset="-122"/>
                <a:ea typeface="微软雅黑" panose="020B0503020204020204" charset="-122"/>
              </a:rPr>
              <a:t>月</a:t>
            </a:r>
            <a:r>
              <a:rPr lang="en-US" altLang="zh-CN" sz="1200" b="0">
                <a:latin typeface="微软雅黑" panose="020B0503020204020204" charset="-122"/>
                <a:ea typeface="微软雅黑" panose="020B0503020204020204" charset="-122"/>
              </a:rPr>
              <a:t>16</a:t>
            </a:r>
            <a:r>
              <a:rPr lang="zh-CN" altLang="en-US" sz="1200" b="0">
                <a:latin typeface="微软雅黑" panose="020B0503020204020204" charset="-122"/>
                <a:ea typeface="微软雅黑" panose="020B0503020204020204" charset="-122"/>
              </a:rPr>
              <a:t>日</a:t>
            </a:r>
            <a:endParaRPr lang="zh-CN" altLang="en-US" sz="1200" b="0" dirty="0">
              <a:latin typeface="微软雅黑" panose="020B0503020204020204" charset="-122"/>
              <a:ea typeface="微软雅黑" panose="020B0503020204020204" charset="-122"/>
            </a:endParaRPr>
          </a:p>
        </p:txBody>
      </p:sp>
      <p:pic>
        <p:nvPicPr>
          <p:cNvPr id="8" name="图片 7">
            <a:extLst>
              <a:ext uri="{FF2B5EF4-FFF2-40B4-BE49-F238E27FC236}">
                <a16:creationId xmlns:a16="http://schemas.microsoft.com/office/drawing/2014/main" id="{0776FEEE-BA10-AC50-3FD1-751F238077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7888" y="3004198"/>
            <a:ext cx="2042400" cy="1332000"/>
          </a:xfrm>
          <a:prstGeom prst="rect">
            <a:avLst/>
          </a:prstGeom>
        </p:spPr>
      </p:pic>
      <p:pic>
        <p:nvPicPr>
          <p:cNvPr id="9" name="图片 8">
            <a:extLst>
              <a:ext uri="{FF2B5EF4-FFF2-40B4-BE49-F238E27FC236}">
                <a16:creationId xmlns:a16="http://schemas.microsoft.com/office/drawing/2014/main" id="{356DB1C9-9631-2792-EA3E-085522BA2B2C}"/>
              </a:ext>
            </a:extLst>
          </p:cNvPr>
          <p:cNvPicPr>
            <a:picLocks noChangeAspect="1"/>
          </p:cNvPicPr>
          <p:nvPr/>
        </p:nvPicPr>
        <p:blipFill>
          <a:blip r:embed="rId3"/>
          <a:srcRect t="9000" b="9000"/>
          <a:stretch>
            <a:fillRect/>
          </a:stretch>
        </p:blipFill>
        <p:spPr>
          <a:xfrm>
            <a:off x="7221952" y="3004198"/>
            <a:ext cx="2042400" cy="1332000"/>
          </a:xfrm>
          <a:prstGeom prst="rect">
            <a:avLst/>
          </a:prstGeom>
        </p:spPr>
      </p:pic>
      <p:pic>
        <p:nvPicPr>
          <p:cNvPr id="10" name="图片 9" descr="变送器1">
            <a:extLst>
              <a:ext uri="{FF2B5EF4-FFF2-40B4-BE49-F238E27FC236}">
                <a16:creationId xmlns:a16="http://schemas.microsoft.com/office/drawing/2014/main" id="{2966AF7F-5671-5EF9-B7B9-5B5D2869BC76}"/>
              </a:ext>
            </a:extLst>
          </p:cNvPr>
          <p:cNvPicPr>
            <a:picLocks noChangeAspect="1"/>
          </p:cNvPicPr>
          <p:nvPr/>
        </p:nvPicPr>
        <p:blipFill>
          <a:blip r:embed="rId4"/>
          <a:stretch>
            <a:fillRect/>
          </a:stretch>
        </p:blipFill>
        <p:spPr>
          <a:xfrm>
            <a:off x="5101621" y="4628313"/>
            <a:ext cx="2042400" cy="1332000"/>
          </a:xfrm>
          <a:prstGeom prst="rect">
            <a:avLst/>
          </a:prstGeom>
        </p:spPr>
      </p:pic>
      <p:pic>
        <p:nvPicPr>
          <p:cNvPr id="11" name="图片 10" descr="变送器2">
            <a:extLst>
              <a:ext uri="{FF2B5EF4-FFF2-40B4-BE49-F238E27FC236}">
                <a16:creationId xmlns:a16="http://schemas.microsoft.com/office/drawing/2014/main" id="{688269CD-5811-3648-DC0C-88653F3EB735}"/>
              </a:ext>
            </a:extLst>
          </p:cNvPr>
          <p:cNvPicPr>
            <a:picLocks noChangeAspect="1"/>
          </p:cNvPicPr>
          <p:nvPr/>
        </p:nvPicPr>
        <p:blipFill>
          <a:blip r:embed="rId5"/>
          <a:stretch>
            <a:fillRect/>
          </a:stretch>
        </p:blipFill>
        <p:spPr>
          <a:xfrm>
            <a:off x="7221952" y="4638444"/>
            <a:ext cx="2042400" cy="1332000"/>
          </a:xfrm>
          <a:prstGeom prst="rect">
            <a:avLst/>
          </a:prstGeom>
        </p:spPr>
      </p:pic>
      <p:sp>
        <p:nvSpPr>
          <p:cNvPr id="12" name="文本框 9">
            <a:extLst>
              <a:ext uri="{FF2B5EF4-FFF2-40B4-BE49-F238E27FC236}">
                <a16:creationId xmlns:a16="http://schemas.microsoft.com/office/drawing/2014/main" id="{300DA318-7F29-37F1-2253-3AF20B1E5B68}"/>
              </a:ext>
            </a:extLst>
          </p:cNvPr>
          <p:cNvSpPr txBox="1"/>
          <p:nvPr/>
        </p:nvSpPr>
        <p:spPr>
          <a:xfrm>
            <a:off x="4439816" y="5960313"/>
            <a:ext cx="5080000" cy="276999"/>
          </a:xfrm>
          <a:prstGeom prst="rect">
            <a:avLst/>
          </a:prstGeom>
          <a:noFill/>
          <a:ln w="9525">
            <a:noFill/>
          </a:ln>
        </p:spPr>
        <p:txBody>
          <a:bodyPr>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latin typeface="微软雅黑" panose="020B0503020204020204" charset="-122"/>
                <a:ea typeface="微软雅黑" panose="020B0503020204020204" charset="-122"/>
              </a:rPr>
              <a:t>图</a:t>
            </a:r>
            <a:r>
              <a:rPr lang="en-US" altLang="zh-CN" sz="1200" b="0">
                <a:latin typeface="微软雅黑" panose="020B0503020204020204" charset="-122"/>
                <a:ea typeface="微软雅黑" panose="020B0503020204020204" charset="-122"/>
              </a:rPr>
              <a:t>7-34 </a:t>
            </a:r>
            <a:r>
              <a:rPr lang="zh-CN" altLang="en-US" sz="1200" b="0">
                <a:latin typeface="微软雅黑" panose="020B0503020204020204" charset="-122"/>
                <a:ea typeface="微软雅黑" panose="020B0503020204020204" charset="-122"/>
              </a:rPr>
              <a:t>风量测点变送器现场安装</a:t>
            </a:r>
            <a:endParaRPr lang="zh-CN" altLang="en-US" sz="1200" b="0" dirty="0">
              <a:latin typeface="微软雅黑" panose="020B0503020204020204" charset="-122"/>
              <a:ea typeface="微软雅黑" panose="020B0503020204020204" charset="-122"/>
            </a:endParaRPr>
          </a:p>
        </p:txBody>
      </p:sp>
      <p:sp>
        <p:nvSpPr>
          <p:cNvPr id="13" name="文本框 9">
            <a:extLst>
              <a:ext uri="{FF2B5EF4-FFF2-40B4-BE49-F238E27FC236}">
                <a16:creationId xmlns:a16="http://schemas.microsoft.com/office/drawing/2014/main" id="{564EC4B9-BFA5-B7F1-C2C6-3FB29E9F9640}"/>
              </a:ext>
            </a:extLst>
          </p:cNvPr>
          <p:cNvSpPr txBox="1"/>
          <p:nvPr/>
        </p:nvSpPr>
        <p:spPr>
          <a:xfrm>
            <a:off x="4544392" y="4356779"/>
            <a:ext cx="5080000" cy="276999"/>
          </a:xfrm>
          <a:prstGeom prst="rect">
            <a:avLst/>
          </a:prstGeom>
          <a:noFill/>
          <a:ln w="9525">
            <a:noFill/>
          </a:ln>
        </p:spPr>
        <p:txBody>
          <a:bodyPr>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latin typeface="微软雅黑" panose="020B0503020204020204" charset="-122"/>
                <a:ea typeface="微软雅黑" panose="020B0503020204020204" charset="-122"/>
              </a:rPr>
              <a:t>图</a:t>
            </a:r>
            <a:r>
              <a:rPr lang="en-US" altLang="zh-CN" sz="1200" b="0">
                <a:latin typeface="微软雅黑" panose="020B0503020204020204" charset="-122"/>
                <a:ea typeface="微软雅黑" panose="020B0503020204020204" charset="-122"/>
              </a:rPr>
              <a:t>7-33 </a:t>
            </a:r>
            <a:r>
              <a:rPr lang="zh-CN" altLang="en-US" sz="1200" b="0">
                <a:latin typeface="微软雅黑" panose="020B0503020204020204" charset="-122"/>
                <a:ea typeface="微软雅黑" panose="020B0503020204020204" charset="-122"/>
              </a:rPr>
              <a:t>风量测点变送器校验</a:t>
            </a:r>
            <a:endParaRPr lang="zh-CN" altLang="en-US" sz="1200" b="0" dirty="0">
              <a:latin typeface="微软雅黑" panose="020B0503020204020204" charset="-122"/>
              <a:ea typeface="微软雅黑" panose="020B0503020204020204" charset="-122"/>
            </a:endParaRPr>
          </a:p>
        </p:txBody>
      </p:sp>
      <p:pic>
        <p:nvPicPr>
          <p:cNvPr id="14" name="图片 13">
            <a:extLst>
              <a:ext uri="{FF2B5EF4-FFF2-40B4-BE49-F238E27FC236}">
                <a16:creationId xmlns:a16="http://schemas.microsoft.com/office/drawing/2014/main" id="{31152F9D-36FC-A731-5A5B-34CAA8B20E95}"/>
              </a:ext>
            </a:extLst>
          </p:cNvPr>
          <p:cNvPicPr>
            <a:picLocks/>
          </p:cNvPicPr>
          <p:nvPr/>
        </p:nvPicPr>
        <p:blipFill>
          <a:blip r:embed="rId6" cstate="print">
            <a:extLst>
              <a:ext uri="{28A0092B-C50C-407E-A947-70E740481C1C}">
                <a14:useLocalDpi xmlns:a14="http://schemas.microsoft.com/office/drawing/2010/main" val="0"/>
              </a:ext>
            </a:extLst>
          </a:blip>
          <a:srcRect l="821" r="821"/>
          <a:stretch/>
        </p:blipFill>
        <p:spPr>
          <a:xfrm>
            <a:off x="9768408" y="2484779"/>
            <a:ext cx="1354470" cy="1728000"/>
          </a:xfrm>
          <a:prstGeom prst="rect">
            <a:avLst/>
          </a:prstGeom>
        </p:spPr>
      </p:pic>
      <p:pic>
        <p:nvPicPr>
          <p:cNvPr id="15" name="图片 14">
            <a:extLst>
              <a:ext uri="{FF2B5EF4-FFF2-40B4-BE49-F238E27FC236}">
                <a16:creationId xmlns:a16="http://schemas.microsoft.com/office/drawing/2014/main" id="{A362FE83-26C7-8DDB-0C18-1199086DE2F8}"/>
              </a:ext>
            </a:extLst>
          </p:cNvPr>
          <p:cNvPicPr>
            <a:picLocks/>
          </p:cNvPicPr>
          <p:nvPr/>
        </p:nvPicPr>
        <p:blipFill>
          <a:blip r:embed="rId7" cstate="print">
            <a:extLst>
              <a:ext uri="{28A0092B-C50C-407E-A947-70E740481C1C}">
                <a14:useLocalDpi xmlns:a14="http://schemas.microsoft.com/office/drawing/2010/main" val="0"/>
              </a:ext>
            </a:extLst>
          </a:blip>
          <a:srcRect l="2381" r="2381"/>
          <a:stretch/>
        </p:blipFill>
        <p:spPr>
          <a:xfrm>
            <a:off x="9768408" y="4277559"/>
            <a:ext cx="1316320" cy="1728000"/>
          </a:xfrm>
          <a:prstGeom prst="rect">
            <a:avLst/>
          </a:prstGeom>
          <a:noFill/>
          <a:ln>
            <a:noFill/>
          </a:ln>
        </p:spPr>
      </p:pic>
      <p:sp>
        <p:nvSpPr>
          <p:cNvPr id="16" name="文本框 15">
            <a:extLst>
              <a:ext uri="{FF2B5EF4-FFF2-40B4-BE49-F238E27FC236}">
                <a16:creationId xmlns:a16="http://schemas.microsoft.com/office/drawing/2014/main" id="{79E6FC17-0273-008C-2E6C-522893BF3108}"/>
              </a:ext>
            </a:extLst>
          </p:cNvPr>
          <p:cNvSpPr txBox="1"/>
          <p:nvPr/>
        </p:nvSpPr>
        <p:spPr>
          <a:xfrm>
            <a:off x="7896200" y="5990934"/>
            <a:ext cx="5080000" cy="276999"/>
          </a:xfrm>
          <a:prstGeom prst="rect">
            <a:avLst/>
          </a:prstGeom>
          <a:noFill/>
          <a:ln w="9525">
            <a:noFill/>
          </a:ln>
        </p:spPr>
        <p:txBody>
          <a:bodyPr>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latin typeface="微软雅黑" panose="020B0503020204020204" charset="-122"/>
                <a:ea typeface="微软雅黑" panose="020B0503020204020204" charset="-122"/>
              </a:rPr>
              <a:t>图</a:t>
            </a:r>
            <a:r>
              <a:rPr lang="en-US" altLang="zh-CN" sz="1200" b="0">
                <a:latin typeface="微软雅黑" panose="020B0503020204020204" charset="-122"/>
                <a:ea typeface="微软雅黑" panose="020B0503020204020204" charset="-122"/>
              </a:rPr>
              <a:t>7-35  </a:t>
            </a:r>
            <a:r>
              <a:rPr lang="zh-CN" altLang="en-US" sz="1200" b="0">
                <a:latin typeface="微软雅黑" panose="020B0503020204020204" charset="-122"/>
                <a:ea typeface="微软雅黑" panose="020B0503020204020204" charset="-122"/>
              </a:rPr>
              <a:t>测量仪器复检前、后校准证书</a:t>
            </a:r>
            <a:endParaRPr lang="zh-CN" altLang="en-US" sz="1200" b="0" dirty="0">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244702029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9E447-536E-BFA4-A688-14FA0F1EE5D2}"/>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45CB2284-7837-E9EE-6475-2BBF8A914839}"/>
              </a:ext>
            </a:extLst>
          </p:cNvPr>
          <p:cNvSpPr txBox="1"/>
          <p:nvPr/>
        </p:nvSpPr>
        <p:spPr>
          <a:xfrm>
            <a:off x="2639616" y="335062"/>
            <a:ext cx="6807200" cy="501650"/>
          </a:xfrm>
          <a:prstGeom prst="rect">
            <a:avLst/>
          </a:prstGeom>
          <a:noFill/>
        </p:spPr>
        <p:txBody>
          <a:bodyPr wrap="square" rtlCol="0">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defTabSz="914400" fontAlgn="auto"/>
            <a:r>
              <a:rPr lang="en-US" altLang="zh-CN" sz="2665" b="1" noProof="1">
                <a:solidFill>
                  <a:srgbClr val="0070C0"/>
                </a:solidFill>
                <a:latin typeface="微软雅黑" panose="020B0503020204020204" charset="-122"/>
                <a:ea typeface="微软雅黑" panose="020B0503020204020204" charset="-122"/>
              </a:rPr>
              <a:t>07</a:t>
            </a:r>
            <a:r>
              <a:rPr lang="zh-CN" altLang="en-US" sz="2665" b="1" noProof="1">
                <a:solidFill>
                  <a:srgbClr val="0070C0"/>
                </a:solidFill>
                <a:latin typeface="微软雅黑" panose="020B0503020204020204" charset="-122"/>
                <a:ea typeface="微软雅黑" panose="020B0503020204020204" charset="-122"/>
              </a:rPr>
              <a:t>确定主要原因</a:t>
            </a:r>
            <a:endParaRPr lang="en-US" altLang="zh-CN" sz="2665" b="1" noProof="1">
              <a:solidFill>
                <a:srgbClr val="0070C0"/>
              </a:solidFill>
              <a:latin typeface="微软雅黑" panose="020B0503020204020204" charset="-122"/>
              <a:ea typeface="微软雅黑" panose="020B0503020204020204" charset="-122"/>
            </a:endParaRPr>
          </a:p>
        </p:txBody>
      </p:sp>
      <p:sp>
        <p:nvSpPr>
          <p:cNvPr id="3" name="文本框 99">
            <a:extLst>
              <a:ext uri="{FF2B5EF4-FFF2-40B4-BE49-F238E27FC236}">
                <a16:creationId xmlns:a16="http://schemas.microsoft.com/office/drawing/2014/main" id="{31EBB585-2ADF-B910-8EB6-4A2E03DCF562}"/>
              </a:ext>
            </a:extLst>
          </p:cNvPr>
          <p:cNvSpPr txBox="1"/>
          <p:nvPr/>
        </p:nvSpPr>
        <p:spPr>
          <a:xfrm>
            <a:off x="693570" y="3995777"/>
            <a:ext cx="6266526" cy="65735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nSpc>
                <a:spcPts val="2300"/>
              </a:lnSpc>
            </a:pPr>
            <a:r>
              <a:rPr lang="zh-CN" altLang="en-US" sz="1600" b="0">
                <a:latin typeface="微软雅黑" panose="020B0503020204020204" charset="-122"/>
                <a:ea typeface="微软雅黑" panose="020B0503020204020204" charset="-122"/>
              </a:rPr>
              <a:t>       小组成员路万里于</a:t>
            </a:r>
            <a:r>
              <a:rPr lang="en-US" altLang="zh-CN" sz="1600" b="0">
                <a:latin typeface="微软雅黑" panose="020B0503020204020204" charset="-122"/>
                <a:ea typeface="微软雅黑" panose="020B0503020204020204" charset="-122"/>
              </a:rPr>
              <a:t>2023</a:t>
            </a:r>
            <a:r>
              <a:rPr lang="zh-CN" altLang="en-US" sz="1600" b="0">
                <a:latin typeface="微软雅黑" panose="020B0503020204020204" charset="-122"/>
                <a:ea typeface="微软雅黑" panose="020B0503020204020204" charset="-122"/>
              </a:rPr>
              <a:t>年</a:t>
            </a:r>
            <a:r>
              <a:rPr lang="en-US" altLang="zh-CN" sz="1600" b="0">
                <a:latin typeface="微软雅黑" panose="020B0503020204020204" charset="-122"/>
                <a:ea typeface="微软雅黑" panose="020B0503020204020204" charset="-122"/>
              </a:rPr>
              <a:t>07</a:t>
            </a:r>
            <a:r>
              <a:rPr lang="zh-CN" altLang="en-US" sz="1600" b="0">
                <a:latin typeface="微软雅黑" panose="020B0503020204020204" charset="-122"/>
                <a:ea typeface="微软雅黑" panose="020B0503020204020204" charset="-122"/>
              </a:rPr>
              <a:t>月</a:t>
            </a:r>
            <a:r>
              <a:rPr lang="en-US" altLang="zh-CN" sz="1600" b="0">
                <a:latin typeface="微软雅黑" panose="020B0503020204020204" charset="-122"/>
                <a:ea typeface="微软雅黑" panose="020B0503020204020204" charset="-122"/>
              </a:rPr>
              <a:t>16</a:t>
            </a:r>
            <a:r>
              <a:rPr lang="zh-CN" altLang="en-US" sz="1600" b="0">
                <a:latin typeface="微软雅黑" panose="020B0503020204020204" charset="-122"/>
                <a:ea typeface="微软雅黑" panose="020B0503020204020204" charset="-122"/>
              </a:rPr>
              <a:t>日根据现场调查情况，绘制症结影响程度检查表</a:t>
            </a:r>
            <a:r>
              <a:rPr lang="zh-CN" sz="1600" b="0">
                <a:latin typeface="微软雅黑" panose="020B0503020204020204" charset="-122"/>
                <a:ea typeface="微软雅黑" panose="020B0503020204020204" charset="-122"/>
              </a:rPr>
              <a:t>：</a:t>
            </a:r>
            <a:endParaRPr lang="zh-CN" altLang="en-US" sz="1600" b="0" dirty="0">
              <a:latin typeface="微软雅黑" panose="020B0503020204020204" charset="-122"/>
              <a:ea typeface="微软雅黑" panose="020B0503020204020204" charset="-122"/>
            </a:endParaRPr>
          </a:p>
        </p:txBody>
      </p:sp>
      <p:sp>
        <p:nvSpPr>
          <p:cNvPr id="4" name="文本框 1">
            <a:extLst>
              <a:ext uri="{FF2B5EF4-FFF2-40B4-BE49-F238E27FC236}">
                <a16:creationId xmlns:a16="http://schemas.microsoft.com/office/drawing/2014/main" id="{F02AC902-901F-E6B6-CA0F-16F283CFC158}"/>
              </a:ext>
            </a:extLst>
          </p:cNvPr>
          <p:cNvSpPr txBox="1"/>
          <p:nvPr/>
        </p:nvSpPr>
        <p:spPr>
          <a:xfrm>
            <a:off x="2311114" y="4448145"/>
            <a:ext cx="2817844"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267970" algn="ctr"/>
            <a:r>
              <a:rPr lang="zh-CN" sz="1200">
                <a:latin typeface="微软雅黑" panose="020B0503020204020204" charset="-122"/>
                <a:ea typeface="微软雅黑" panose="020B0503020204020204" charset="-122"/>
              </a:rPr>
              <a:t>表</a:t>
            </a:r>
            <a:r>
              <a:rPr lang="en-US" sz="1200">
                <a:latin typeface="微软雅黑" panose="020B0503020204020204" charset="-122"/>
                <a:ea typeface="微软雅黑" panose="020B0503020204020204" charset="-122"/>
              </a:rPr>
              <a:t>7-</a:t>
            </a:r>
            <a:r>
              <a:rPr lang="en-US" sz="1200">
                <a:latin typeface="微软雅黑" panose="020B0503020204020204" charset="-122"/>
                <a:ea typeface="微软雅黑" panose="020B0503020204020204" charset="-122"/>
                <a:cs typeface="Times New Roman" panose="02020603050405020304" pitchFamily="18" charset="0"/>
              </a:rPr>
              <a:t>20 </a:t>
            </a:r>
            <a:r>
              <a:rPr lang="zh-CN" sz="1200">
                <a:latin typeface="微软雅黑" panose="020B0503020204020204" charset="-122"/>
                <a:ea typeface="微软雅黑" panose="020B0503020204020204" charset="-122"/>
              </a:rPr>
              <a:t>症结</a:t>
            </a:r>
            <a:r>
              <a:rPr lang="zh-CN" sz="1200" dirty="0">
                <a:latin typeface="微软雅黑" panose="020B0503020204020204" charset="-122"/>
                <a:ea typeface="微软雅黑" panose="020B0503020204020204" charset="-122"/>
              </a:rPr>
              <a:t>影响程度检查表</a:t>
            </a:r>
            <a:endParaRPr lang="zh-CN" altLang="en-US" sz="1200" dirty="0">
              <a:latin typeface="微软雅黑" panose="020B0503020204020204" charset="-122"/>
              <a:ea typeface="微软雅黑" panose="020B0503020204020204" charset="-122"/>
            </a:endParaRPr>
          </a:p>
        </p:txBody>
      </p:sp>
      <p:sp>
        <p:nvSpPr>
          <p:cNvPr id="5" name="文本框 3">
            <a:extLst>
              <a:ext uri="{FF2B5EF4-FFF2-40B4-BE49-F238E27FC236}">
                <a16:creationId xmlns:a16="http://schemas.microsoft.com/office/drawing/2014/main" id="{C6413505-BCC4-9AEC-C630-3A48B80C1794}"/>
              </a:ext>
            </a:extLst>
          </p:cNvPr>
          <p:cNvSpPr txBox="1"/>
          <p:nvPr/>
        </p:nvSpPr>
        <p:spPr>
          <a:xfrm>
            <a:off x="1903524" y="5744289"/>
            <a:ext cx="3705033"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latin typeface="微软雅黑" panose="020B0503020204020204" charset="-122"/>
                <a:ea typeface="微软雅黑" panose="020B0503020204020204" charset="-122"/>
              </a:rPr>
              <a:t>制表：路万里                   日期：</a:t>
            </a:r>
            <a:r>
              <a:rPr lang="en-US" altLang="zh-CN" sz="1200" b="0">
                <a:latin typeface="微软雅黑" panose="020B0503020204020204" charset="-122"/>
                <a:ea typeface="微软雅黑" panose="020B0503020204020204" charset="-122"/>
              </a:rPr>
              <a:t>2023</a:t>
            </a:r>
            <a:r>
              <a:rPr lang="zh-CN" altLang="en-US" sz="1200" b="0">
                <a:latin typeface="微软雅黑" panose="020B0503020204020204" charset="-122"/>
                <a:ea typeface="微软雅黑" panose="020B0503020204020204" charset="-122"/>
              </a:rPr>
              <a:t>年</a:t>
            </a:r>
            <a:r>
              <a:rPr lang="en-US" altLang="zh-CN" sz="1200" b="0">
                <a:latin typeface="微软雅黑" panose="020B0503020204020204" charset="-122"/>
                <a:ea typeface="微软雅黑" panose="020B0503020204020204" charset="-122"/>
              </a:rPr>
              <a:t>07</a:t>
            </a:r>
            <a:r>
              <a:rPr lang="zh-CN" altLang="en-US" sz="1200" b="0">
                <a:latin typeface="微软雅黑" panose="020B0503020204020204" charset="-122"/>
                <a:ea typeface="微软雅黑" panose="020B0503020204020204" charset="-122"/>
              </a:rPr>
              <a:t>月</a:t>
            </a:r>
            <a:r>
              <a:rPr lang="en-US" altLang="zh-CN" sz="1200">
                <a:latin typeface="微软雅黑" panose="020B0503020204020204" charset="-122"/>
                <a:ea typeface="微软雅黑" panose="020B0503020204020204" charset="-122"/>
              </a:rPr>
              <a:t>16</a:t>
            </a:r>
            <a:r>
              <a:rPr lang="zh-CN" altLang="en-US" sz="1200" b="0">
                <a:latin typeface="微软雅黑" panose="020B0503020204020204" charset="-122"/>
                <a:ea typeface="微软雅黑" panose="020B0503020204020204" charset="-122"/>
              </a:rPr>
              <a:t>日</a:t>
            </a:r>
            <a:endParaRPr lang="zh-CN" altLang="en-US" sz="1200" b="0" dirty="0">
              <a:latin typeface="微软雅黑" panose="020B0503020204020204" charset="-122"/>
              <a:ea typeface="微软雅黑" panose="020B0503020204020204" charset="-122"/>
            </a:endParaRPr>
          </a:p>
        </p:txBody>
      </p:sp>
      <p:sp>
        <p:nvSpPr>
          <p:cNvPr id="6" name="文本框 6">
            <a:extLst>
              <a:ext uri="{FF2B5EF4-FFF2-40B4-BE49-F238E27FC236}">
                <a16:creationId xmlns:a16="http://schemas.microsoft.com/office/drawing/2014/main" id="{4E650CAD-4B3C-7387-466D-FB90545A4975}"/>
              </a:ext>
            </a:extLst>
          </p:cNvPr>
          <p:cNvSpPr txBox="1"/>
          <p:nvPr/>
        </p:nvSpPr>
        <p:spPr>
          <a:xfrm>
            <a:off x="6549310" y="4726301"/>
            <a:ext cx="5307330"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304800" algn="ctr"/>
            <a:r>
              <a:rPr lang="zh-CN" altLang="en-US" sz="1200" b="0">
                <a:latin typeface="微软雅黑" panose="020B0503020204020204" charset="-122"/>
                <a:ea typeface="微软雅黑" panose="020B0503020204020204" charset="-122"/>
              </a:rPr>
              <a:t>制图：路万里            日期：</a:t>
            </a:r>
            <a:r>
              <a:rPr lang="en-US" altLang="zh-CN" sz="1200" b="0">
                <a:latin typeface="微软雅黑" panose="020B0503020204020204" charset="-122"/>
                <a:ea typeface="微软雅黑" panose="020B0503020204020204" charset="-122"/>
              </a:rPr>
              <a:t>2023</a:t>
            </a:r>
            <a:r>
              <a:rPr lang="zh-CN" altLang="en-US" sz="1200" b="0">
                <a:latin typeface="微软雅黑" panose="020B0503020204020204" charset="-122"/>
                <a:ea typeface="微软雅黑" panose="020B0503020204020204" charset="-122"/>
              </a:rPr>
              <a:t>年</a:t>
            </a:r>
            <a:r>
              <a:rPr lang="en-US" altLang="zh-CN" sz="1200" b="0">
                <a:latin typeface="微软雅黑" panose="020B0503020204020204" charset="-122"/>
                <a:ea typeface="微软雅黑" panose="020B0503020204020204" charset="-122"/>
              </a:rPr>
              <a:t>07</a:t>
            </a:r>
            <a:r>
              <a:rPr lang="zh-CN" altLang="en-US" sz="1200" b="0">
                <a:latin typeface="微软雅黑" panose="020B0503020204020204" charset="-122"/>
                <a:ea typeface="微软雅黑" panose="020B0503020204020204" charset="-122"/>
              </a:rPr>
              <a:t>月</a:t>
            </a:r>
            <a:r>
              <a:rPr lang="en-US" altLang="zh-CN" sz="1200" b="0">
                <a:latin typeface="微软雅黑" panose="020B0503020204020204" charset="-122"/>
                <a:ea typeface="微软雅黑" panose="020B0503020204020204" charset="-122"/>
              </a:rPr>
              <a:t>16</a:t>
            </a:r>
            <a:r>
              <a:rPr lang="zh-CN" altLang="en-US" sz="1200" b="0">
                <a:latin typeface="微软雅黑" panose="020B0503020204020204" charset="-122"/>
                <a:ea typeface="微软雅黑" panose="020B0503020204020204" charset="-122"/>
              </a:rPr>
              <a:t>日</a:t>
            </a:r>
            <a:endParaRPr lang="zh-CN" altLang="en-US" sz="1200" b="0" dirty="0">
              <a:latin typeface="微软雅黑" panose="020B0503020204020204" charset="-122"/>
              <a:ea typeface="微软雅黑" panose="020B0503020204020204" charset="-122"/>
            </a:endParaRPr>
          </a:p>
        </p:txBody>
      </p:sp>
      <p:sp>
        <p:nvSpPr>
          <p:cNvPr id="7" name="文本框 7">
            <a:extLst>
              <a:ext uri="{FF2B5EF4-FFF2-40B4-BE49-F238E27FC236}">
                <a16:creationId xmlns:a16="http://schemas.microsoft.com/office/drawing/2014/main" id="{B0E455C5-0414-1AAC-4208-E2112A2601F2}"/>
              </a:ext>
            </a:extLst>
          </p:cNvPr>
          <p:cNvSpPr txBox="1"/>
          <p:nvPr/>
        </p:nvSpPr>
        <p:spPr>
          <a:xfrm>
            <a:off x="6960096" y="5019415"/>
            <a:ext cx="4897574" cy="1289905"/>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306070">
              <a:lnSpc>
                <a:spcPct val="150000"/>
              </a:lnSpc>
            </a:pPr>
            <a:r>
              <a:rPr lang="zh-CN" sz="1800" b="1" dirty="0">
                <a:latin typeface="微软雅黑" panose="020B0503020204020204" pitchFamily="34" charset="-122"/>
                <a:ea typeface="微软雅黑" panose="020B0503020204020204" pitchFamily="34" charset="-122"/>
              </a:rPr>
              <a:t>影响程度分析：</a:t>
            </a:r>
            <a:r>
              <a:rPr lang="zh-CN" altLang="zh-CN" sz="1800" kern="100" dirty="0">
                <a:effectLst/>
                <a:latin typeface="微软雅黑" panose="020B0503020204020204" pitchFamily="34" charset="-122"/>
                <a:ea typeface="微软雅黑" panose="020B0503020204020204" pitchFamily="34" charset="-122"/>
                <a:cs typeface="宋体" panose="02010600030101010101" pitchFamily="2" charset="-122"/>
              </a:rPr>
              <a:t>经过小组成员路万里调查发现，测量仪器复检前后症结出现的概率差值</a:t>
            </a:r>
            <a:r>
              <a:rPr lang="zh-CN" altLang="en-US" sz="1800" kern="100" dirty="0">
                <a:effectLst/>
                <a:latin typeface="微软雅黑" panose="020B0503020204020204" pitchFamily="34" charset="-122"/>
                <a:ea typeface="微软雅黑" panose="020B0503020204020204" pitchFamily="34" charset="-122"/>
                <a:cs typeface="宋体" panose="02010600030101010101" pitchFamily="2" charset="-122"/>
              </a:rPr>
              <a:t>不大</a:t>
            </a:r>
            <a:r>
              <a:rPr lang="zh-CN" altLang="zh-CN" sz="1800" kern="100" dirty="0">
                <a:effectLst/>
                <a:latin typeface="微软雅黑" panose="020B0503020204020204" pitchFamily="34" charset="-122"/>
                <a:ea typeface="微软雅黑" panose="020B0503020204020204" pitchFamily="34" charset="-122"/>
                <a:cs typeface="宋体" panose="02010600030101010101" pitchFamily="2" charset="-122"/>
              </a:rPr>
              <a:t>，</a:t>
            </a:r>
            <a:r>
              <a:rPr lang="zh-CN" altLang="zh-CN" sz="1800" kern="100" dirty="0">
                <a:effectLst/>
                <a:highlight>
                  <a:srgbClr val="00FFFF"/>
                </a:highlight>
                <a:latin typeface="微软雅黑" panose="020B0503020204020204" pitchFamily="34" charset="-122"/>
                <a:ea typeface="微软雅黑" panose="020B0503020204020204" pitchFamily="34" charset="-122"/>
                <a:cs typeface="宋体" panose="02010600030101010101" pitchFamily="2" charset="-122"/>
              </a:rPr>
              <a:t>对症结影响程度很小</a:t>
            </a:r>
            <a:r>
              <a:rPr lang="zh-CN" altLang="en-US" sz="1800" dirty="0">
                <a:latin typeface="微软雅黑" panose="020B0503020204020204" pitchFamily="34" charset="-122"/>
                <a:ea typeface="微软雅黑" panose="020B0503020204020204" pitchFamily="34" charset="-122"/>
              </a:rPr>
              <a:t>。</a:t>
            </a:r>
            <a:endParaRPr lang="en-US" altLang="zh-CN" sz="1800" dirty="0">
              <a:latin typeface="微软雅黑" panose="020B0503020204020204" pitchFamily="34" charset="-122"/>
              <a:ea typeface="微软雅黑" panose="020B0503020204020204" pitchFamily="34" charset="-122"/>
            </a:endParaRPr>
          </a:p>
        </p:txBody>
      </p:sp>
      <p:sp>
        <p:nvSpPr>
          <p:cNvPr id="8" name="文本框 2">
            <a:extLst>
              <a:ext uri="{FF2B5EF4-FFF2-40B4-BE49-F238E27FC236}">
                <a16:creationId xmlns:a16="http://schemas.microsoft.com/office/drawing/2014/main" id="{23C09A90-88B9-6F6B-FF0C-CCE16B47B4ED}"/>
              </a:ext>
            </a:extLst>
          </p:cNvPr>
          <p:cNvSpPr txBox="1"/>
          <p:nvPr/>
        </p:nvSpPr>
        <p:spPr>
          <a:xfrm>
            <a:off x="665367" y="5878429"/>
            <a:ext cx="1238157" cy="369332"/>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306070"/>
            <a:r>
              <a:rPr lang="zh-CN" altLang="en-US" sz="1800" b="1">
                <a:latin typeface="微软雅黑" panose="020B0503020204020204" charset="-122"/>
                <a:ea typeface="微软雅黑" panose="020B0503020204020204" charset="-122"/>
              </a:rPr>
              <a:t>结论：</a:t>
            </a:r>
            <a:endParaRPr lang="zh-CN" sz="1800" b="1" dirty="0">
              <a:latin typeface="微软雅黑" panose="020B0503020204020204" charset="-122"/>
              <a:ea typeface="微软雅黑" panose="020B0503020204020204" charset="-122"/>
            </a:endParaRPr>
          </a:p>
        </p:txBody>
      </p:sp>
      <p:graphicFrame>
        <p:nvGraphicFramePr>
          <p:cNvPr id="12" name="表格 11">
            <a:extLst>
              <a:ext uri="{FF2B5EF4-FFF2-40B4-BE49-F238E27FC236}">
                <a16:creationId xmlns:a16="http://schemas.microsoft.com/office/drawing/2014/main" id="{0E0BEA67-8670-91C7-B12A-8EAC2E52B461}"/>
              </a:ext>
            </a:extLst>
          </p:cNvPr>
          <p:cNvGraphicFramePr>
            <a:graphicFrameLocks noGrp="1"/>
          </p:cNvGraphicFramePr>
          <p:nvPr>
            <p:extLst>
              <p:ext uri="{D42A27DB-BD31-4B8C-83A1-F6EECF244321}">
                <p14:modId xmlns:p14="http://schemas.microsoft.com/office/powerpoint/2010/main" val="3862029440"/>
              </p:ext>
            </p:extLst>
          </p:nvPr>
        </p:nvGraphicFramePr>
        <p:xfrm>
          <a:off x="1056040" y="4689072"/>
          <a:ext cx="5644622" cy="1043796"/>
        </p:xfrm>
        <a:graphic>
          <a:graphicData uri="http://schemas.openxmlformats.org/drawingml/2006/table">
            <a:tbl>
              <a:tblPr firstRow="1" firstCol="1" bandRow="1"/>
              <a:tblGrid>
                <a:gridCol w="1392265">
                  <a:extLst>
                    <a:ext uri="{9D8B030D-6E8A-4147-A177-3AD203B41FA5}">
                      <a16:colId xmlns:a16="http://schemas.microsoft.com/office/drawing/2014/main" val="1815599098"/>
                    </a:ext>
                  </a:extLst>
                </a:gridCol>
                <a:gridCol w="1422654">
                  <a:extLst>
                    <a:ext uri="{9D8B030D-6E8A-4147-A177-3AD203B41FA5}">
                      <a16:colId xmlns:a16="http://schemas.microsoft.com/office/drawing/2014/main" val="4167102657"/>
                    </a:ext>
                  </a:extLst>
                </a:gridCol>
                <a:gridCol w="843572">
                  <a:extLst>
                    <a:ext uri="{9D8B030D-6E8A-4147-A177-3AD203B41FA5}">
                      <a16:colId xmlns:a16="http://schemas.microsoft.com/office/drawing/2014/main" val="3443473340"/>
                    </a:ext>
                  </a:extLst>
                </a:gridCol>
                <a:gridCol w="872321">
                  <a:extLst>
                    <a:ext uri="{9D8B030D-6E8A-4147-A177-3AD203B41FA5}">
                      <a16:colId xmlns:a16="http://schemas.microsoft.com/office/drawing/2014/main" val="4231174165"/>
                    </a:ext>
                  </a:extLst>
                </a:gridCol>
                <a:gridCol w="1113810">
                  <a:extLst>
                    <a:ext uri="{9D8B030D-6E8A-4147-A177-3AD203B41FA5}">
                      <a16:colId xmlns:a16="http://schemas.microsoft.com/office/drawing/2014/main" val="2479603684"/>
                    </a:ext>
                  </a:extLst>
                </a:gridCol>
              </a:tblGrid>
              <a:tr h="444318">
                <a:tc>
                  <a:txBody>
                    <a:bodyPr/>
                    <a:lstStyle/>
                    <a:p>
                      <a:pPr algn="ctr">
                        <a:tabLst>
                          <a:tab pos="228600" algn="l"/>
                        </a:tabLst>
                      </a:pPr>
                      <a:r>
                        <a:rPr lang="zh-CN" sz="1400" b="1" kern="100" dirty="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测量仪器</a:t>
                      </a:r>
                      <a:endParaRPr lang="zh-CN" sz="1400" kern="100" dirty="0">
                        <a:effectLst/>
                        <a:latin typeface="微软雅黑" panose="020B0503020204020204" pitchFamily="34" charset="-122"/>
                        <a:ea typeface="微软雅黑" panose="020B0503020204020204" pitchFamily="34" charset="-122"/>
                      </a:endParaRPr>
                    </a:p>
                    <a:p>
                      <a:pPr algn="ctr">
                        <a:tabLst>
                          <a:tab pos="228600" algn="l"/>
                        </a:tabLst>
                      </a:pPr>
                      <a:r>
                        <a:rPr lang="zh-CN" sz="1400" b="1" kern="100" dirty="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复检情况</a:t>
                      </a:r>
                      <a:endParaRPr lang="zh-CN" sz="1400" kern="100" dirty="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tabLst>
                          <a:tab pos="228600" algn="l"/>
                        </a:tabLst>
                      </a:pPr>
                      <a:r>
                        <a:rPr lang="zh-CN" sz="1400" b="1" kern="100" dirty="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二次风门</a:t>
                      </a:r>
                      <a:r>
                        <a:rPr lang="zh-CN" altLang="en-US" sz="1400" b="1" kern="100" dirty="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开度</a:t>
                      </a:r>
                      <a:endParaRPr lang="zh-CN" sz="1400" kern="100" dirty="0">
                        <a:effectLst/>
                        <a:latin typeface="微软雅黑" panose="020B0503020204020204" pitchFamily="34" charset="-122"/>
                        <a:ea typeface="微软雅黑" panose="020B0503020204020204" pitchFamily="34" charset="-122"/>
                      </a:endParaRPr>
                    </a:p>
                    <a:p>
                      <a:pPr algn="ctr">
                        <a:tabLst>
                          <a:tab pos="228600" algn="l"/>
                        </a:tabLst>
                      </a:pPr>
                      <a:r>
                        <a:rPr lang="zh-CN" sz="1400" b="1" kern="100" dirty="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不当次数</a:t>
                      </a:r>
                      <a:endParaRPr lang="zh-CN" sz="1400" kern="100" dirty="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tabLst>
                          <a:tab pos="228600" algn="l"/>
                        </a:tabLst>
                      </a:pP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占比率</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tabLst>
                          <a:tab pos="228600" algn="l"/>
                        </a:tabLst>
                      </a:pP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差值</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tabLst>
                          <a:tab pos="228600" algn="l"/>
                        </a:tabLst>
                      </a:pP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对症结影响程度</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extLst>
                  <a:ext uri="{0D108BD9-81ED-4DB2-BD59-A6C34878D82A}">
                    <a16:rowId xmlns:a16="http://schemas.microsoft.com/office/drawing/2014/main" val="3713415346"/>
                  </a:ext>
                </a:extLst>
              </a:tr>
              <a:tr h="299739">
                <a:tc>
                  <a:txBody>
                    <a:bodyPr/>
                    <a:lstStyle/>
                    <a:p>
                      <a:pPr algn="ctr">
                        <a:tabLst>
                          <a:tab pos="228600" algn="l"/>
                        </a:tabLst>
                      </a:pP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复检前</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tabLst>
                          <a:tab pos="228600" algn="l"/>
                        </a:tabLst>
                      </a:pP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12</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tabLst>
                          <a:tab pos="228600" algn="l"/>
                        </a:tabLst>
                      </a:pP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53.8%</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rowSpan="2">
                  <a:txBody>
                    <a:bodyPr/>
                    <a:lstStyle/>
                    <a:p>
                      <a:pPr algn="ctr">
                        <a:tabLst>
                          <a:tab pos="228600" algn="l"/>
                        </a:tabLst>
                      </a:pPr>
                      <a:r>
                        <a:rPr lang="en-US" sz="1400" b="1" kern="100">
                          <a:solidFill>
                            <a:srgbClr val="FF0000"/>
                          </a:solidFill>
                          <a:effectLst/>
                          <a:latin typeface="微软雅黑" panose="020B0503020204020204" pitchFamily="34" charset="-122"/>
                          <a:ea typeface="微软雅黑" panose="020B0503020204020204" pitchFamily="34" charset="-122"/>
                          <a:cs typeface="宋体" panose="02010600030101010101" pitchFamily="2" charset="-122"/>
                        </a:rPr>
                        <a:t>7.6%</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2EFD9"/>
                    </a:solidFill>
                  </a:tcPr>
                </a:tc>
                <a:tc rowSpan="2">
                  <a:txBody>
                    <a:bodyPr/>
                    <a:lstStyle/>
                    <a:p>
                      <a:pPr algn="ctr">
                        <a:tabLst>
                          <a:tab pos="228600" algn="l"/>
                        </a:tabLst>
                      </a:pPr>
                      <a:r>
                        <a:rPr lang="zh-CN" sz="1400" b="1" kern="100">
                          <a:solidFill>
                            <a:srgbClr val="FF0000"/>
                          </a:solidFill>
                          <a:effectLst/>
                          <a:latin typeface="微软雅黑" panose="020B0503020204020204" pitchFamily="34" charset="-122"/>
                          <a:ea typeface="微软雅黑" panose="020B0503020204020204" pitchFamily="34" charset="-122"/>
                          <a:cs typeface="宋体" panose="02010600030101010101" pitchFamily="2" charset="-122"/>
                        </a:rPr>
                        <a:t>很小</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2EFD9"/>
                    </a:solidFill>
                  </a:tcPr>
                </a:tc>
                <a:extLst>
                  <a:ext uri="{0D108BD9-81ED-4DB2-BD59-A6C34878D82A}">
                    <a16:rowId xmlns:a16="http://schemas.microsoft.com/office/drawing/2014/main" val="1889952132"/>
                  </a:ext>
                </a:extLst>
              </a:tr>
              <a:tr h="299739">
                <a:tc>
                  <a:txBody>
                    <a:bodyPr/>
                    <a:lstStyle/>
                    <a:p>
                      <a:pPr algn="ctr">
                        <a:tabLst>
                          <a:tab pos="228600" algn="l"/>
                        </a:tabLst>
                      </a:pP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复检后</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tabLst>
                          <a:tab pos="228600" algn="l"/>
                        </a:tabLst>
                      </a:pP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11</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tabLst>
                          <a:tab pos="228600" algn="l"/>
                        </a:tabLst>
                      </a:pP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46.2%</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1101850927"/>
                  </a:ext>
                </a:extLst>
              </a:tr>
            </a:tbl>
          </a:graphicData>
        </a:graphic>
      </p:graphicFrame>
      <p:graphicFrame>
        <p:nvGraphicFramePr>
          <p:cNvPr id="13" name="图表 12">
            <a:extLst>
              <a:ext uri="{FF2B5EF4-FFF2-40B4-BE49-F238E27FC236}">
                <a16:creationId xmlns:a16="http://schemas.microsoft.com/office/drawing/2014/main" id="{7EC9DF1D-0190-6B89-0CA3-A9B4CDEF815E}"/>
              </a:ext>
            </a:extLst>
          </p:cNvPr>
          <p:cNvGraphicFramePr/>
          <p:nvPr>
            <p:extLst>
              <p:ext uri="{D42A27DB-BD31-4B8C-83A1-F6EECF244321}">
                <p14:modId xmlns:p14="http://schemas.microsoft.com/office/powerpoint/2010/main" val="1763847066"/>
              </p:ext>
            </p:extLst>
          </p:nvPr>
        </p:nvGraphicFramePr>
        <p:xfrm>
          <a:off x="7185031" y="1111475"/>
          <a:ext cx="4320000" cy="3600000"/>
        </p:xfrm>
        <a:graphic>
          <a:graphicData uri="http://schemas.openxmlformats.org/drawingml/2006/chart">
            <c:chart xmlns:c="http://schemas.openxmlformats.org/drawingml/2006/chart" xmlns:r="http://schemas.openxmlformats.org/officeDocument/2006/relationships" r:id="rId2"/>
          </a:graphicData>
        </a:graphic>
      </p:graphicFrame>
      <p:sp>
        <p:nvSpPr>
          <p:cNvPr id="14" name="云形 13">
            <a:extLst>
              <a:ext uri="{FF2B5EF4-FFF2-40B4-BE49-F238E27FC236}">
                <a16:creationId xmlns:a16="http://schemas.microsoft.com/office/drawing/2014/main" id="{AA3E54EF-4AEF-DAA5-FA79-F699F003481D}"/>
              </a:ext>
            </a:extLst>
          </p:cNvPr>
          <p:cNvSpPr/>
          <p:nvPr/>
        </p:nvSpPr>
        <p:spPr>
          <a:xfrm>
            <a:off x="3338797" y="4340099"/>
            <a:ext cx="3220800" cy="2331880"/>
          </a:xfrm>
          <a:prstGeom prst="cloud">
            <a:avLst/>
          </a:prstGeom>
          <a:solidFill>
            <a:srgbClr val="FF0000"/>
          </a:solidFill>
          <a:ln w="76200" cap="flat" cmpd="sng" algn="ctr">
            <a:noFill/>
            <a:prstDash val="solid"/>
            <a:miter lim="800000"/>
          </a:ln>
        </p:spPr>
        <p:txBody>
          <a:bodyPr rtlCol="0" anchor="ct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marL="0" marR="0" indent="0" algn="ctr" defTabSz="914400" eaLnBrk="1" fontAlgn="auto" latinLnBrk="0" hangingPunct="1">
              <a:lnSpc>
                <a:spcPct val="100000"/>
              </a:lnSpc>
              <a:spcBef>
                <a:spcPts val="0"/>
              </a:spcBef>
              <a:spcAft>
                <a:spcPts val="0"/>
              </a:spcAft>
              <a:buClrTx/>
              <a:buSzTx/>
              <a:buFontTx/>
              <a:buNone/>
            </a:pPr>
            <a:r>
              <a:rPr lang="zh-CN" altLang="en-US" sz="4800" kern="0">
                <a:solidFill>
                  <a:prstClr val="white"/>
                </a:solidFill>
                <a:latin typeface="Arial" panose="020B0604020202020204"/>
                <a:ea typeface="微软雅黑" panose="020B0503020204020204" charset="-122"/>
              </a:rPr>
              <a:t>非要</a:t>
            </a:r>
            <a:r>
              <a:rPr lang="zh-CN" altLang="en-US" sz="4800" kern="0" dirty="0">
                <a:solidFill>
                  <a:prstClr val="white"/>
                </a:solidFill>
                <a:latin typeface="Arial" panose="020B0604020202020204"/>
                <a:ea typeface="微软雅黑" panose="020B0503020204020204" charset="-122"/>
              </a:rPr>
              <a:t>因</a:t>
            </a:r>
            <a:endParaRPr kumimoji="0" lang="zh-CN" altLang="en-US" sz="4800" b="0" i="0" u="none" strike="noStrike" kern="0" cap="none" spc="0" normalizeH="0" baseline="0" noProof="0" dirty="0">
              <a:ln>
                <a:noFill/>
              </a:ln>
              <a:solidFill>
                <a:prstClr val="white"/>
              </a:solidFill>
              <a:effectLst/>
              <a:uLnTx/>
              <a:uFillTx/>
              <a:latin typeface="Arial" panose="020B0604020202020204"/>
              <a:ea typeface="微软雅黑" panose="020B0503020204020204" charset="-122"/>
            </a:endParaRPr>
          </a:p>
        </p:txBody>
      </p:sp>
      <p:sp>
        <p:nvSpPr>
          <p:cNvPr id="9" name="文本框 9">
            <a:extLst>
              <a:ext uri="{FF2B5EF4-FFF2-40B4-BE49-F238E27FC236}">
                <a16:creationId xmlns:a16="http://schemas.microsoft.com/office/drawing/2014/main" id="{F546EFB9-E4B6-3015-3890-75D7F755470E}"/>
              </a:ext>
            </a:extLst>
          </p:cNvPr>
          <p:cNvSpPr txBox="1"/>
          <p:nvPr/>
        </p:nvSpPr>
        <p:spPr>
          <a:xfrm>
            <a:off x="-424160" y="3789040"/>
            <a:ext cx="5080000" cy="276999"/>
          </a:xfrm>
          <a:prstGeom prst="rect">
            <a:avLst/>
          </a:prstGeom>
          <a:noFill/>
          <a:ln w="9525">
            <a:noFill/>
          </a:ln>
        </p:spPr>
        <p:txBody>
          <a:bodyPr>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latin typeface="微软雅黑" panose="020B0503020204020204" charset="-122"/>
                <a:ea typeface="微软雅黑" panose="020B0503020204020204" charset="-122"/>
              </a:rPr>
              <a:t>图</a:t>
            </a:r>
            <a:r>
              <a:rPr lang="en-US" altLang="zh-CN" sz="1200" b="0">
                <a:latin typeface="微软雅黑" panose="020B0503020204020204" charset="-122"/>
                <a:ea typeface="微软雅黑" panose="020B0503020204020204" charset="-122"/>
              </a:rPr>
              <a:t>7-36  </a:t>
            </a:r>
            <a:r>
              <a:rPr lang="zh-CN" altLang="en-US" sz="1200" b="0">
                <a:latin typeface="微软雅黑" panose="020B0503020204020204" charset="-122"/>
                <a:ea typeface="微软雅黑" panose="020B0503020204020204" charset="-122"/>
              </a:rPr>
              <a:t>风量变送器复检前、后校验记录</a:t>
            </a:r>
            <a:endParaRPr lang="zh-CN" altLang="en-US" sz="1200" b="0" dirty="0">
              <a:latin typeface="微软雅黑" panose="020B0503020204020204" charset="-122"/>
              <a:ea typeface="微软雅黑" panose="020B0503020204020204" charset="-122"/>
            </a:endParaRPr>
          </a:p>
        </p:txBody>
      </p:sp>
      <p:pic>
        <p:nvPicPr>
          <p:cNvPr id="10" name="图片 9">
            <a:extLst>
              <a:ext uri="{FF2B5EF4-FFF2-40B4-BE49-F238E27FC236}">
                <a16:creationId xmlns:a16="http://schemas.microsoft.com/office/drawing/2014/main" id="{58252F7A-145C-E084-DF9F-A9B6AC1C960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168128" y="1700808"/>
            <a:ext cx="1400180" cy="2052000"/>
          </a:xfrm>
          <a:prstGeom prst="rect">
            <a:avLst/>
          </a:prstGeom>
        </p:spPr>
      </p:pic>
      <p:pic>
        <p:nvPicPr>
          <p:cNvPr id="11" name="图片 10">
            <a:extLst>
              <a:ext uri="{FF2B5EF4-FFF2-40B4-BE49-F238E27FC236}">
                <a16:creationId xmlns:a16="http://schemas.microsoft.com/office/drawing/2014/main" id="{7534426E-581F-B1B0-70D8-5DB6DE74D78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27968" y="1700808"/>
            <a:ext cx="1400180" cy="2052000"/>
          </a:xfrm>
          <a:prstGeom prst="rect">
            <a:avLst/>
          </a:prstGeom>
        </p:spPr>
      </p:pic>
      <p:pic>
        <p:nvPicPr>
          <p:cNvPr id="15" name="图片 14">
            <a:extLst>
              <a:ext uri="{FF2B5EF4-FFF2-40B4-BE49-F238E27FC236}">
                <a16:creationId xmlns:a16="http://schemas.microsoft.com/office/drawing/2014/main" id="{15EF9A81-3985-2E58-B8BC-33A237D1DE4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295800" y="836872"/>
            <a:ext cx="979383" cy="1440000"/>
          </a:xfrm>
          <a:prstGeom prst="rect">
            <a:avLst/>
          </a:prstGeom>
        </p:spPr>
      </p:pic>
      <p:pic>
        <p:nvPicPr>
          <p:cNvPr id="16" name="图片 15">
            <a:extLst>
              <a:ext uri="{FF2B5EF4-FFF2-40B4-BE49-F238E27FC236}">
                <a16:creationId xmlns:a16="http://schemas.microsoft.com/office/drawing/2014/main" id="{966256C0-C17B-6FAE-997F-FD92EAF19C3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375717" y="836872"/>
            <a:ext cx="1008315" cy="1440000"/>
          </a:xfrm>
          <a:prstGeom prst="rect">
            <a:avLst/>
          </a:prstGeom>
        </p:spPr>
      </p:pic>
      <p:pic>
        <p:nvPicPr>
          <p:cNvPr id="17" name="图片 16">
            <a:extLst>
              <a:ext uri="{FF2B5EF4-FFF2-40B4-BE49-F238E27FC236}">
                <a16:creationId xmlns:a16="http://schemas.microsoft.com/office/drawing/2014/main" id="{19666DB1-A617-D8D2-5F9D-C6A968EFB01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722521" y="2349040"/>
            <a:ext cx="1005327" cy="1440000"/>
          </a:xfrm>
          <a:prstGeom prst="rect">
            <a:avLst/>
          </a:prstGeom>
        </p:spPr>
      </p:pic>
      <p:sp>
        <p:nvSpPr>
          <p:cNvPr id="18" name="文本框 9">
            <a:extLst>
              <a:ext uri="{FF2B5EF4-FFF2-40B4-BE49-F238E27FC236}">
                <a16:creationId xmlns:a16="http://schemas.microsoft.com/office/drawing/2014/main" id="{99220DF2-5C2E-9402-241A-319DE509E870}"/>
              </a:ext>
            </a:extLst>
          </p:cNvPr>
          <p:cNvSpPr txBox="1"/>
          <p:nvPr/>
        </p:nvSpPr>
        <p:spPr>
          <a:xfrm>
            <a:off x="2648291" y="3789040"/>
            <a:ext cx="5080000" cy="276999"/>
          </a:xfrm>
          <a:prstGeom prst="rect">
            <a:avLst/>
          </a:prstGeom>
          <a:noFill/>
          <a:ln w="9525">
            <a:noFill/>
          </a:ln>
        </p:spPr>
        <p:txBody>
          <a:bodyPr>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dirty="0">
                <a:latin typeface="微软雅黑" panose="020B0503020204020204" charset="-122"/>
                <a:ea typeface="微软雅黑" panose="020B0503020204020204" charset="-122"/>
              </a:rPr>
              <a:t>图</a:t>
            </a:r>
            <a:r>
              <a:rPr lang="en-US" altLang="zh-CN" sz="1200" b="0" dirty="0">
                <a:latin typeface="微软雅黑" panose="020B0503020204020204" charset="-122"/>
                <a:ea typeface="微软雅黑" panose="020B0503020204020204" charset="-122"/>
              </a:rPr>
              <a:t>7-37</a:t>
            </a:r>
            <a:r>
              <a:rPr lang="zh-CN" altLang="en-US" sz="1200" b="0" dirty="0">
                <a:latin typeface="微软雅黑" panose="020B0503020204020204" charset="-122"/>
                <a:ea typeface="微软雅黑" panose="020B0503020204020204" charset="-122"/>
              </a:rPr>
              <a:t>二次风门</a:t>
            </a:r>
            <a:r>
              <a:rPr lang="zh-CN" altLang="en-US" sz="1200" dirty="0">
                <a:latin typeface="微软雅黑" panose="020B0503020204020204" charset="-122"/>
                <a:ea typeface="微软雅黑" panose="020B0503020204020204" charset="-122"/>
              </a:rPr>
              <a:t>开度</a:t>
            </a:r>
            <a:r>
              <a:rPr lang="zh-CN" altLang="en-US" sz="1200" b="0" dirty="0">
                <a:latin typeface="微软雅黑" panose="020B0503020204020204" charset="-122"/>
                <a:ea typeface="微软雅黑" panose="020B0503020204020204" charset="-122"/>
              </a:rPr>
              <a:t>不当次数调查表</a:t>
            </a:r>
          </a:p>
        </p:txBody>
      </p:sp>
      <p:pic>
        <p:nvPicPr>
          <p:cNvPr id="19" name="图片 18">
            <a:extLst>
              <a:ext uri="{FF2B5EF4-FFF2-40B4-BE49-F238E27FC236}">
                <a16:creationId xmlns:a16="http://schemas.microsoft.com/office/drawing/2014/main" id="{6FAB0E71-6824-CF7C-81DD-F552CDE117EB}"/>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785491" y="2349040"/>
            <a:ext cx="994175" cy="1440000"/>
          </a:xfrm>
          <a:prstGeom prst="rect">
            <a:avLst/>
          </a:prstGeom>
        </p:spPr>
      </p:pic>
      <p:pic>
        <p:nvPicPr>
          <p:cNvPr id="20" name="图片 19">
            <a:extLst>
              <a:ext uri="{FF2B5EF4-FFF2-40B4-BE49-F238E27FC236}">
                <a16:creationId xmlns:a16="http://schemas.microsoft.com/office/drawing/2014/main" id="{DC5AC4D9-ACEA-863B-9921-3E3473C21B49}"/>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5871664" y="2349040"/>
            <a:ext cx="1016424" cy="1440000"/>
          </a:xfrm>
          <a:prstGeom prst="rect">
            <a:avLst/>
          </a:prstGeom>
        </p:spPr>
      </p:pic>
    </p:spTree>
    <p:extLst>
      <p:ext uri="{BB962C8B-B14F-4D97-AF65-F5344CB8AC3E}">
        <p14:creationId xmlns:p14="http://schemas.microsoft.com/office/powerpoint/2010/main" val="33137312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144C2-AD27-3E07-47D7-C7E4106806E2}"/>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2A9477AD-A6B5-83CB-9CAB-E23946EF7082}"/>
              </a:ext>
            </a:extLst>
          </p:cNvPr>
          <p:cNvSpPr txBox="1"/>
          <p:nvPr/>
        </p:nvSpPr>
        <p:spPr>
          <a:xfrm>
            <a:off x="2639616" y="335062"/>
            <a:ext cx="6807200" cy="501650"/>
          </a:xfrm>
          <a:prstGeom prst="rect">
            <a:avLst/>
          </a:prstGeom>
          <a:noFill/>
        </p:spPr>
        <p:txBody>
          <a:bodyPr wrap="square" rtlCol="0">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defTabSz="914400" fontAlgn="auto"/>
            <a:r>
              <a:rPr lang="en-US" altLang="zh-CN" sz="2665" b="1" noProof="1">
                <a:solidFill>
                  <a:srgbClr val="0070C0"/>
                </a:solidFill>
                <a:latin typeface="微软雅黑" panose="020B0503020204020204" charset="-122"/>
                <a:ea typeface="微软雅黑" panose="020B0503020204020204" charset="-122"/>
              </a:rPr>
              <a:t>07</a:t>
            </a:r>
            <a:r>
              <a:rPr lang="zh-CN" altLang="en-US" sz="2665" b="1" noProof="1">
                <a:solidFill>
                  <a:srgbClr val="0070C0"/>
                </a:solidFill>
                <a:latin typeface="微软雅黑" panose="020B0503020204020204" charset="-122"/>
                <a:ea typeface="微软雅黑" panose="020B0503020204020204" charset="-122"/>
              </a:rPr>
              <a:t>确定主要原因</a:t>
            </a:r>
            <a:endParaRPr lang="en-US" altLang="zh-CN" sz="2665" b="1" noProof="1">
              <a:solidFill>
                <a:srgbClr val="0070C0"/>
              </a:solidFill>
              <a:latin typeface="微软雅黑" panose="020B0503020204020204" charset="-122"/>
              <a:ea typeface="微软雅黑" panose="020B0503020204020204" charset="-122"/>
            </a:endParaRPr>
          </a:p>
        </p:txBody>
      </p:sp>
      <p:sp>
        <p:nvSpPr>
          <p:cNvPr id="4" name="TextBox 11">
            <a:extLst>
              <a:ext uri="{FF2B5EF4-FFF2-40B4-BE49-F238E27FC236}">
                <a16:creationId xmlns:a16="http://schemas.microsoft.com/office/drawing/2014/main" id="{16187CDE-F9B3-9B03-AAD9-017479452894}"/>
              </a:ext>
            </a:extLst>
          </p:cNvPr>
          <p:cNvSpPr txBox="1"/>
          <p:nvPr/>
        </p:nvSpPr>
        <p:spPr>
          <a:xfrm>
            <a:off x="5745675" y="1021931"/>
            <a:ext cx="4608512" cy="346698"/>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charset="-122"/>
                <a:ea typeface="微软雅黑" panose="020B0503020204020204" charset="-122"/>
              </a:defRPr>
            </a:lvl1pPr>
          </a:lstStyle>
          <a:p>
            <a:pPr marL="0" marR="0" lvl="0" indent="0" algn="just" defTabSz="914400" rtl="0" eaLnBrk="1" fontAlgn="auto" latinLnBrk="0" hangingPunct="1">
              <a:lnSpc>
                <a:spcPts val="1300"/>
              </a:lnSpc>
              <a:spcBef>
                <a:spcPts val="0"/>
              </a:spcBef>
              <a:spcAft>
                <a:spcPts val="0"/>
              </a:spcAft>
              <a:buClrTx/>
              <a:buSzTx/>
              <a:buFontTx/>
              <a:buNone/>
              <a:defRPr/>
            </a:pPr>
            <a:endParaRPr lang="en-US" altLang="zh-CN" sz="1335" dirty="0">
              <a:solidFill>
                <a:prstClr val="black">
                  <a:lumMod val="65000"/>
                  <a:lumOff val="35000"/>
                </a:prstClr>
              </a:solidFill>
            </a:endParaRPr>
          </a:p>
          <a:p>
            <a:pPr marL="0" marR="0" lvl="0" indent="0" algn="just" defTabSz="914400" rtl="0" eaLnBrk="1" fontAlgn="auto" latinLnBrk="0" hangingPunct="1">
              <a:lnSpc>
                <a:spcPts val="1300"/>
              </a:lnSpc>
              <a:spcBef>
                <a:spcPts val="0"/>
              </a:spcBef>
              <a:spcAft>
                <a:spcPts val="0"/>
              </a:spcAft>
              <a:buClrTx/>
              <a:buSzTx/>
              <a:buFontTx/>
              <a:buNone/>
              <a:defRPr/>
            </a:pPr>
            <a:r>
              <a:rPr lang="zh-CN" altLang="en-US" sz="1800" b="1" dirty="0">
                <a:solidFill>
                  <a:schemeClr val="tx1"/>
                </a:solidFill>
              </a:rPr>
              <a:t>调试人员对运行人员应急问题演练总结不足</a:t>
            </a:r>
            <a:endParaRPr kumimoji="0" lang="en-US" altLang="zh-CN" sz="1800" b="1" i="0" u="none" strike="noStrike" kern="1200" cap="none" spc="0" normalizeH="0" baseline="0" noProof="0" dirty="0">
              <a:ln>
                <a:noFill/>
              </a:ln>
              <a:solidFill>
                <a:schemeClr val="tx1"/>
              </a:solidFill>
              <a:effectLst/>
              <a:uLnTx/>
              <a:uFillTx/>
            </a:endParaRPr>
          </a:p>
        </p:txBody>
      </p:sp>
      <p:cxnSp>
        <p:nvCxnSpPr>
          <p:cNvPr id="5" name="直接连接符 4">
            <a:extLst>
              <a:ext uri="{FF2B5EF4-FFF2-40B4-BE49-F238E27FC236}">
                <a16:creationId xmlns:a16="http://schemas.microsoft.com/office/drawing/2014/main" id="{086B2215-DDF4-144A-7105-7B98E790DEE9}"/>
              </a:ext>
            </a:extLst>
          </p:cNvPr>
          <p:cNvCxnSpPr/>
          <p:nvPr/>
        </p:nvCxnSpPr>
        <p:spPr>
          <a:xfrm>
            <a:off x="4537827" y="1813352"/>
            <a:ext cx="1056117" cy="0"/>
          </a:xfrm>
          <a:prstGeom prst="line">
            <a:avLst/>
          </a:prstGeom>
          <a:ln w="6350">
            <a:solidFill>
              <a:schemeClr val="tx1"/>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6" name="TextBox 14">
            <a:extLst>
              <a:ext uri="{FF2B5EF4-FFF2-40B4-BE49-F238E27FC236}">
                <a16:creationId xmlns:a16="http://schemas.microsoft.com/office/drawing/2014/main" id="{C76D5294-E698-E492-0F10-CC86DCA0A670}"/>
              </a:ext>
            </a:extLst>
          </p:cNvPr>
          <p:cNvSpPr txBox="1"/>
          <p:nvPr/>
        </p:nvSpPr>
        <p:spPr>
          <a:xfrm>
            <a:off x="5745675" y="1628800"/>
            <a:ext cx="4608512" cy="346698"/>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charset="-122"/>
                <a:ea typeface="微软雅黑" panose="020B0503020204020204" charset="-122"/>
              </a:defRPr>
            </a:lvl1pPr>
          </a:lstStyle>
          <a:p>
            <a:pPr marL="0" marR="0" lvl="0" indent="0" algn="just" defTabSz="914400" rtl="0" eaLnBrk="1" fontAlgn="auto" latinLnBrk="0" hangingPunct="1">
              <a:lnSpc>
                <a:spcPts val="1300"/>
              </a:lnSpc>
              <a:spcBef>
                <a:spcPts val="0"/>
              </a:spcBef>
              <a:spcAft>
                <a:spcPts val="0"/>
              </a:spcAft>
              <a:buClrTx/>
              <a:buSzTx/>
              <a:buFontTx/>
              <a:buNone/>
              <a:defRPr/>
            </a:pPr>
            <a:endParaRPr kumimoji="0" lang="en-US" altLang="zh-CN" sz="1335" b="0" i="0" u="none" strike="noStrike" kern="1200" cap="none" spc="0" normalizeH="0" baseline="0" noProof="0" dirty="0">
              <a:ln>
                <a:noFill/>
              </a:ln>
              <a:solidFill>
                <a:schemeClr val="tx1"/>
              </a:solidFill>
              <a:effectLst/>
              <a:uLnTx/>
              <a:uFillTx/>
            </a:endParaRPr>
          </a:p>
          <a:p>
            <a:pPr marL="0" marR="0" lvl="0" indent="0" algn="just" defTabSz="914400" rtl="0" eaLnBrk="1" fontAlgn="auto" latinLnBrk="0" hangingPunct="1">
              <a:lnSpc>
                <a:spcPts val="1300"/>
              </a:lnSpc>
              <a:spcBef>
                <a:spcPts val="0"/>
              </a:spcBef>
              <a:spcAft>
                <a:spcPts val="0"/>
              </a:spcAft>
              <a:buClrTx/>
              <a:buSzTx/>
              <a:buFontTx/>
              <a:buNone/>
              <a:defRPr/>
            </a:pPr>
            <a:r>
              <a:rPr lang="zh-CN" altLang="en-US" sz="1800" b="1">
                <a:solidFill>
                  <a:schemeClr val="tx1"/>
                </a:solidFill>
              </a:rPr>
              <a:t>设备安装精度差</a:t>
            </a:r>
            <a:endParaRPr lang="en-US" altLang="zh-CN" sz="1800" b="1" dirty="0">
              <a:solidFill>
                <a:schemeClr val="tx1"/>
              </a:solidFill>
            </a:endParaRPr>
          </a:p>
        </p:txBody>
      </p:sp>
      <p:cxnSp>
        <p:nvCxnSpPr>
          <p:cNvPr id="7" name="直接连接符 6">
            <a:extLst>
              <a:ext uri="{FF2B5EF4-FFF2-40B4-BE49-F238E27FC236}">
                <a16:creationId xmlns:a16="http://schemas.microsoft.com/office/drawing/2014/main" id="{F288A0D3-0BF9-E868-C537-5E2036BCAD6E}"/>
              </a:ext>
            </a:extLst>
          </p:cNvPr>
          <p:cNvCxnSpPr/>
          <p:nvPr/>
        </p:nvCxnSpPr>
        <p:spPr>
          <a:xfrm>
            <a:off x="4537827" y="2393291"/>
            <a:ext cx="1056117" cy="0"/>
          </a:xfrm>
          <a:prstGeom prst="line">
            <a:avLst/>
          </a:prstGeom>
          <a:ln w="6350">
            <a:solidFill>
              <a:schemeClr val="tx1"/>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8" name="TextBox 17">
            <a:extLst>
              <a:ext uri="{FF2B5EF4-FFF2-40B4-BE49-F238E27FC236}">
                <a16:creationId xmlns:a16="http://schemas.microsoft.com/office/drawing/2014/main" id="{3A48AC62-1F53-275A-50F4-06FC0077B5F8}"/>
              </a:ext>
            </a:extLst>
          </p:cNvPr>
          <p:cNvSpPr txBox="1"/>
          <p:nvPr/>
        </p:nvSpPr>
        <p:spPr>
          <a:xfrm>
            <a:off x="5678267" y="2309935"/>
            <a:ext cx="4608512" cy="179986"/>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charset="-122"/>
                <a:ea typeface="微软雅黑" panose="020B0503020204020204" charset="-122"/>
              </a:defRPr>
            </a:lvl1pPr>
          </a:lstStyle>
          <a:p>
            <a:pPr marL="0" marR="0" lvl="0" indent="0" algn="just" defTabSz="914400" rtl="0" eaLnBrk="1" fontAlgn="auto" latinLnBrk="0" hangingPunct="1">
              <a:lnSpc>
                <a:spcPts val="1300"/>
              </a:lnSpc>
              <a:spcBef>
                <a:spcPts val="0"/>
              </a:spcBef>
              <a:spcAft>
                <a:spcPts val="0"/>
              </a:spcAft>
              <a:buClrTx/>
              <a:buSzTx/>
              <a:buFontTx/>
              <a:buNone/>
              <a:defRPr/>
            </a:pPr>
            <a:r>
              <a:rPr kumimoji="0" lang="zh-CN" altLang="en-US" sz="1800" b="1" i="0" u="none" strike="noStrike" kern="1200" cap="none" spc="0" normalizeH="0" baseline="0" noProof="0" dirty="0">
                <a:ln>
                  <a:noFill/>
                </a:ln>
                <a:solidFill>
                  <a:schemeClr val="tx1"/>
                </a:solidFill>
                <a:effectLst/>
                <a:uLnTx/>
                <a:uFillTx/>
              </a:rPr>
              <a:t>风门指令与反馈跟踪线性差</a:t>
            </a:r>
            <a:endParaRPr kumimoji="0" lang="en-US" altLang="zh-CN" sz="1800" b="1" i="0" u="none" strike="noStrike" kern="1200" cap="none" spc="0" normalizeH="0" baseline="0" noProof="0" dirty="0">
              <a:ln>
                <a:noFill/>
              </a:ln>
              <a:solidFill>
                <a:schemeClr val="tx1"/>
              </a:solidFill>
              <a:effectLst/>
              <a:uLnTx/>
              <a:uFillTx/>
            </a:endParaRPr>
          </a:p>
        </p:txBody>
      </p:sp>
      <p:cxnSp>
        <p:nvCxnSpPr>
          <p:cNvPr id="9" name="直接连接符 8">
            <a:extLst>
              <a:ext uri="{FF2B5EF4-FFF2-40B4-BE49-F238E27FC236}">
                <a16:creationId xmlns:a16="http://schemas.microsoft.com/office/drawing/2014/main" id="{83D70E56-7046-9700-CC72-3DCFAD8C5B79}"/>
              </a:ext>
            </a:extLst>
          </p:cNvPr>
          <p:cNvCxnSpPr/>
          <p:nvPr/>
        </p:nvCxnSpPr>
        <p:spPr>
          <a:xfrm>
            <a:off x="4537827" y="2961490"/>
            <a:ext cx="1056117" cy="0"/>
          </a:xfrm>
          <a:prstGeom prst="line">
            <a:avLst/>
          </a:prstGeom>
          <a:ln w="6350">
            <a:solidFill>
              <a:schemeClr val="tx1"/>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10" name="TextBox 20">
            <a:extLst>
              <a:ext uri="{FF2B5EF4-FFF2-40B4-BE49-F238E27FC236}">
                <a16:creationId xmlns:a16="http://schemas.microsoft.com/office/drawing/2014/main" id="{8F4428AD-CA77-C1AE-87AE-8554D62A09CF}"/>
              </a:ext>
            </a:extLst>
          </p:cNvPr>
          <p:cNvSpPr txBox="1"/>
          <p:nvPr/>
        </p:nvSpPr>
        <p:spPr>
          <a:xfrm>
            <a:off x="5649114" y="2922766"/>
            <a:ext cx="4608512" cy="179986"/>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charset="-122"/>
                <a:ea typeface="微软雅黑" panose="020B0503020204020204" charset="-122"/>
              </a:defRPr>
            </a:lvl1pPr>
          </a:lstStyle>
          <a:p>
            <a:pPr marL="0" marR="0" lvl="0" indent="0" algn="just" defTabSz="914400" rtl="0" eaLnBrk="1" fontAlgn="auto" latinLnBrk="0" hangingPunct="1">
              <a:lnSpc>
                <a:spcPts val="1300"/>
              </a:lnSpc>
              <a:spcBef>
                <a:spcPts val="0"/>
              </a:spcBef>
              <a:spcAft>
                <a:spcPts val="0"/>
              </a:spcAft>
              <a:buClrTx/>
              <a:buSzTx/>
              <a:buFontTx/>
              <a:buNone/>
              <a:defRPr/>
            </a:pPr>
            <a:r>
              <a:rPr lang="zh-CN" altLang="zh-CN" sz="1800" b="1"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风门挡板角度调整有偏差</a:t>
            </a:r>
            <a:endParaRPr kumimoji="0" lang="en-US" altLang="zh-CN" sz="18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endParaRPr>
          </a:p>
        </p:txBody>
      </p:sp>
      <p:sp>
        <p:nvSpPr>
          <p:cNvPr id="12" name="TextBox 23">
            <a:extLst>
              <a:ext uri="{FF2B5EF4-FFF2-40B4-BE49-F238E27FC236}">
                <a16:creationId xmlns:a16="http://schemas.microsoft.com/office/drawing/2014/main" id="{A1BE4C63-8F57-0738-37A0-16AB4DDA04B1}"/>
              </a:ext>
            </a:extLst>
          </p:cNvPr>
          <p:cNvSpPr txBox="1"/>
          <p:nvPr/>
        </p:nvSpPr>
        <p:spPr>
          <a:xfrm>
            <a:off x="5678267" y="3445509"/>
            <a:ext cx="4608512" cy="179986"/>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charset="-122"/>
                <a:ea typeface="微软雅黑" panose="020B0503020204020204" charset="-122"/>
              </a:defRPr>
            </a:lvl1pPr>
          </a:lstStyle>
          <a:p>
            <a:pPr marL="0" marR="0" lvl="0" indent="0" algn="just" defTabSz="914400" rtl="0" eaLnBrk="1" fontAlgn="auto" latinLnBrk="0" hangingPunct="1">
              <a:lnSpc>
                <a:spcPts val="1300"/>
              </a:lnSpc>
              <a:spcBef>
                <a:spcPts val="0"/>
              </a:spcBef>
              <a:spcAft>
                <a:spcPts val="0"/>
              </a:spcAft>
              <a:buClrTx/>
              <a:buSzTx/>
              <a:buFontTx/>
              <a:buNone/>
              <a:defRPr/>
            </a:pPr>
            <a:r>
              <a:rPr kumimoji="0" lang="zh-CN" altLang="en-US" sz="1800" b="1" i="0" u="none" strike="noStrike" kern="1200" cap="none" spc="0" normalizeH="0" baseline="0" noProof="0">
                <a:ln>
                  <a:noFill/>
                </a:ln>
                <a:solidFill>
                  <a:schemeClr val="tx1"/>
                </a:solidFill>
                <a:effectLst/>
                <a:uLnTx/>
                <a:uFillTx/>
              </a:rPr>
              <a:t>执行机构调节偏差大</a:t>
            </a:r>
            <a:endParaRPr kumimoji="0" lang="en-US" altLang="zh-CN" sz="1800" b="1" i="0" u="none" strike="noStrike" kern="1200" cap="none" spc="0" normalizeH="0" baseline="0" noProof="0" dirty="0">
              <a:ln>
                <a:noFill/>
              </a:ln>
              <a:solidFill>
                <a:schemeClr val="tx1"/>
              </a:solidFill>
              <a:effectLst/>
              <a:uLnTx/>
              <a:uFillTx/>
            </a:endParaRPr>
          </a:p>
        </p:txBody>
      </p:sp>
      <p:cxnSp>
        <p:nvCxnSpPr>
          <p:cNvPr id="13" name="直接连接符 12">
            <a:extLst>
              <a:ext uri="{FF2B5EF4-FFF2-40B4-BE49-F238E27FC236}">
                <a16:creationId xmlns:a16="http://schemas.microsoft.com/office/drawing/2014/main" id="{96B790D0-6313-82EA-7FA4-F4760985E449}"/>
              </a:ext>
            </a:extLst>
          </p:cNvPr>
          <p:cNvCxnSpPr/>
          <p:nvPr/>
        </p:nvCxnSpPr>
        <p:spPr>
          <a:xfrm>
            <a:off x="4537827" y="4118639"/>
            <a:ext cx="1056117" cy="0"/>
          </a:xfrm>
          <a:prstGeom prst="line">
            <a:avLst/>
          </a:prstGeom>
          <a:ln w="6350">
            <a:solidFill>
              <a:schemeClr val="tx1"/>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14" name="TextBox 26">
            <a:extLst>
              <a:ext uri="{FF2B5EF4-FFF2-40B4-BE49-F238E27FC236}">
                <a16:creationId xmlns:a16="http://schemas.microsoft.com/office/drawing/2014/main" id="{397417EE-1B67-186C-663E-5787E0A09296}"/>
              </a:ext>
            </a:extLst>
          </p:cNvPr>
          <p:cNvSpPr txBox="1"/>
          <p:nvPr/>
        </p:nvSpPr>
        <p:spPr>
          <a:xfrm>
            <a:off x="5678267" y="4032884"/>
            <a:ext cx="4608512" cy="179986"/>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charset="-122"/>
                <a:ea typeface="微软雅黑" panose="020B0503020204020204" charset="-122"/>
              </a:defRPr>
            </a:lvl1pPr>
          </a:lstStyle>
          <a:p>
            <a:pPr marL="0" marR="0" lvl="0" indent="0" algn="just" defTabSz="914400" rtl="0" eaLnBrk="1" fontAlgn="auto" latinLnBrk="0" hangingPunct="1">
              <a:lnSpc>
                <a:spcPts val="1300"/>
              </a:lnSpc>
              <a:spcBef>
                <a:spcPts val="0"/>
              </a:spcBef>
              <a:spcAft>
                <a:spcPts val="0"/>
              </a:spcAft>
              <a:buClrTx/>
              <a:buSzTx/>
              <a:buFontTx/>
              <a:buNone/>
              <a:defRPr/>
            </a:pPr>
            <a:r>
              <a:rPr kumimoji="0" lang="zh-CN" altLang="en-US" sz="1800" b="1" i="0" u="none" strike="noStrike" kern="1200" cap="none" spc="0" normalizeH="0" baseline="0" noProof="0">
                <a:ln>
                  <a:noFill/>
                </a:ln>
                <a:solidFill>
                  <a:schemeClr val="tx1"/>
                </a:solidFill>
                <a:effectLst/>
                <a:uLnTx/>
                <a:uFillTx/>
              </a:rPr>
              <a:t>执行机构卡涩</a:t>
            </a:r>
            <a:endParaRPr kumimoji="0" lang="en-US" altLang="zh-CN" sz="1800" b="1" i="0" u="none" strike="noStrike" kern="1200" cap="none" spc="0" normalizeH="0" baseline="0" noProof="0" dirty="0">
              <a:ln>
                <a:noFill/>
              </a:ln>
              <a:solidFill>
                <a:schemeClr val="tx1"/>
              </a:solidFill>
              <a:effectLst/>
              <a:uLnTx/>
              <a:uFillTx/>
            </a:endParaRPr>
          </a:p>
        </p:txBody>
      </p:sp>
      <p:cxnSp>
        <p:nvCxnSpPr>
          <p:cNvPr id="15" name="直接连接符 14">
            <a:extLst>
              <a:ext uri="{FF2B5EF4-FFF2-40B4-BE49-F238E27FC236}">
                <a16:creationId xmlns:a16="http://schemas.microsoft.com/office/drawing/2014/main" id="{D0134D1B-911C-161A-2767-938B20D12182}"/>
              </a:ext>
            </a:extLst>
          </p:cNvPr>
          <p:cNvCxnSpPr/>
          <p:nvPr/>
        </p:nvCxnSpPr>
        <p:spPr>
          <a:xfrm>
            <a:off x="4654866" y="5910111"/>
            <a:ext cx="1056117" cy="0"/>
          </a:xfrm>
          <a:prstGeom prst="line">
            <a:avLst/>
          </a:prstGeom>
          <a:ln w="6350">
            <a:solidFill>
              <a:schemeClr val="tx1"/>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16" name="椭圆 15">
            <a:extLst>
              <a:ext uri="{FF2B5EF4-FFF2-40B4-BE49-F238E27FC236}">
                <a16:creationId xmlns:a16="http://schemas.microsoft.com/office/drawing/2014/main" id="{84AB71CA-2AB7-4BDB-F898-9420E1F0ABAB}"/>
              </a:ext>
            </a:extLst>
          </p:cNvPr>
          <p:cNvSpPr/>
          <p:nvPr/>
        </p:nvSpPr>
        <p:spPr>
          <a:xfrm>
            <a:off x="4255721" y="1630166"/>
            <a:ext cx="366369" cy="366369"/>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lvl="0"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dirty="0">
                <a:solidFill>
                  <a:schemeClr val="tx1"/>
                </a:solidFill>
                <a:latin typeface="微软雅黑" panose="020B0503020204020204" charset="-122"/>
                <a:ea typeface="微软雅黑" panose="020B0503020204020204" charset="-122"/>
              </a:rPr>
              <a:t>2</a:t>
            </a:r>
            <a:endParaRPr kumimoji="0" lang="zh-CN" altLang="en-US" sz="18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endParaRPr>
          </a:p>
        </p:txBody>
      </p:sp>
      <p:sp>
        <p:nvSpPr>
          <p:cNvPr id="17" name="椭圆 16">
            <a:extLst>
              <a:ext uri="{FF2B5EF4-FFF2-40B4-BE49-F238E27FC236}">
                <a16:creationId xmlns:a16="http://schemas.microsoft.com/office/drawing/2014/main" id="{47CDDF8B-D834-B504-42AE-298381A1B788}"/>
              </a:ext>
            </a:extLst>
          </p:cNvPr>
          <p:cNvSpPr/>
          <p:nvPr/>
        </p:nvSpPr>
        <p:spPr>
          <a:xfrm>
            <a:off x="4254260" y="2204864"/>
            <a:ext cx="366369" cy="366369"/>
          </a:xfrm>
          <a:prstGeom prst="ellipse">
            <a:avLst/>
          </a:prstGeom>
          <a:solidFill>
            <a:srgbClr val="FFC00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lvl="0"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dirty="0">
                <a:solidFill>
                  <a:prstClr val="white"/>
                </a:solidFill>
                <a:latin typeface="微软雅黑" panose="020B0503020204020204" charset="-122"/>
                <a:ea typeface="微软雅黑" panose="020B0503020204020204" charset="-122"/>
              </a:rPr>
              <a:t>3</a:t>
            </a:r>
            <a:endPar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endParaRPr>
          </a:p>
        </p:txBody>
      </p:sp>
      <p:sp>
        <p:nvSpPr>
          <p:cNvPr id="18" name="椭圆 17">
            <a:extLst>
              <a:ext uri="{FF2B5EF4-FFF2-40B4-BE49-F238E27FC236}">
                <a16:creationId xmlns:a16="http://schemas.microsoft.com/office/drawing/2014/main" id="{4B9276C5-2F8A-5986-9EBA-7226E5FBC4E4}"/>
              </a:ext>
            </a:extLst>
          </p:cNvPr>
          <p:cNvSpPr/>
          <p:nvPr/>
        </p:nvSpPr>
        <p:spPr>
          <a:xfrm>
            <a:off x="4254008" y="2780928"/>
            <a:ext cx="366369" cy="366369"/>
          </a:xfrm>
          <a:prstGeom prst="ellipse">
            <a:avLst/>
          </a:prstGeom>
          <a:solidFill>
            <a:schemeClr val="accent3"/>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lvl="0"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dirty="0">
                <a:solidFill>
                  <a:schemeClr val="tx1"/>
                </a:solidFill>
                <a:latin typeface="微软雅黑" panose="020B0503020204020204" charset="-122"/>
                <a:ea typeface="微软雅黑" panose="020B0503020204020204" charset="-122"/>
              </a:rPr>
              <a:t>4</a:t>
            </a:r>
            <a:endParaRPr kumimoji="0" lang="zh-CN" altLang="en-US" sz="18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endParaRPr>
          </a:p>
        </p:txBody>
      </p:sp>
      <p:sp>
        <p:nvSpPr>
          <p:cNvPr id="20" name="椭圆 19">
            <a:extLst>
              <a:ext uri="{FF2B5EF4-FFF2-40B4-BE49-F238E27FC236}">
                <a16:creationId xmlns:a16="http://schemas.microsoft.com/office/drawing/2014/main" id="{BFF73855-CDA7-D46B-6485-75120E457377}"/>
              </a:ext>
            </a:extLst>
          </p:cNvPr>
          <p:cNvSpPr/>
          <p:nvPr/>
        </p:nvSpPr>
        <p:spPr>
          <a:xfrm>
            <a:off x="4255781" y="3933056"/>
            <a:ext cx="366369" cy="366369"/>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lvl="0"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rPr>
              <a:t>6</a:t>
            </a:r>
            <a:endParaRPr kumimoji="0" lang="zh-CN" altLang="en-US" sz="18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endParaRPr>
          </a:p>
        </p:txBody>
      </p:sp>
      <p:sp>
        <p:nvSpPr>
          <p:cNvPr id="21" name="椭圆 20">
            <a:extLst>
              <a:ext uri="{FF2B5EF4-FFF2-40B4-BE49-F238E27FC236}">
                <a16:creationId xmlns:a16="http://schemas.microsoft.com/office/drawing/2014/main" id="{82CA07C2-B939-AC42-5F7D-01481BD7192E}"/>
              </a:ext>
            </a:extLst>
          </p:cNvPr>
          <p:cNvSpPr/>
          <p:nvPr/>
        </p:nvSpPr>
        <p:spPr>
          <a:xfrm>
            <a:off x="4254320" y="4581128"/>
            <a:ext cx="366369" cy="366369"/>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lvl="0"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rPr>
              <a:t>7</a:t>
            </a:r>
            <a:endPar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endParaRPr>
          </a:p>
        </p:txBody>
      </p:sp>
      <p:sp>
        <p:nvSpPr>
          <p:cNvPr id="23" name="椭圆 22">
            <a:extLst>
              <a:ext uri="{FF2B5EF4-FFF2-40B4-BE49-F238E27FC236}">
                <a16:creationId xmlns:a16="http://schemas.microsoft.com/office/drawing/2014/main" id="{5DF2DA27-5279-CFE7-8B34-12B2699F078D}"/>
              </a:ext>
            </a:extLst>
          </p:cNvPr>
          <p:cNvSpPr/>
          <p:nvPr/>
        </p:nvSpPr>
        <p:spPr>
          <a:xfrm>
            <a:off x="4252012" y="1134477"/>
            <a:ext cx="366369" cy="366369"/>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lvl="0"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dirty="0">
                <a:solidFill>
                  <a:prstClr val="white"/>
                </a:solidFill>
                <a:latin typeface="微软雅黑" panose="020B0503020204020204" charset="-122"/>
                <a:ea typeface="微软雅黑" panose="020B0503020204020204" charset="-122"/>
              </a:rPr>
              <a:t>1</a:t>
            </a:r>
            <a:endPar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endParaRPr>
          </a:p>
        </p:txBody>
      </p:sp>
      <p:sp>
        <p:nvSpPr>
          <p:cNvPr id="24" name="椭圆 23">
            <a:extLst>
              <a:ext uri="{FF2B5EF4-FFF2-40B4-BE49-F238E27FC236}">
                <a16:creationId xmlns:a16="http://schemas.microsoft.com/office/drawing/2014/main" id="{35FA9182-0765-86B5-6375-3DBE2869576D}"/>
              </a:ext>
            </a:extLst>
          </p:cNvPr>
          <p:cNvSpPr/>
          <p:nvPr/>
        </p:nvSpPr>
        <p:spPr>
          <a:xfrm>
            <a:off x="4288497" y="5726927"/>
            <a:ext cx="366369" cy="366369"/>
          </a:xfrm>
          <a:prstGeom prst="ellipse">
            <a:avLst/>
          </a:prstGeom>
          <a:solidFill>
            <a:schemeClr val="accent6">
              <a:lumMod val="40000"/>
              <a:lumOff val="60000"/>
            </a:scheme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lvl="0"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rPr>
              <a:t>9</a:t>
            </a:r>
            <a:endParaRPr kumimoji="0" lang="zh-CN" altLang="en-US" sz="1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cxnSp>
        <p:nvCxnSpPr>
          <p:cNvPr id="25" name="直接连接符 24">
            <a:extLst>
              <a:ext uri="{FF2B5EF4-FFF2-40B4-BE49-F238E27FC236}">
                <a16:creationId xmlns:a16="http://schemas.microsoft.com/office/drawing/2014/main" id="{D4832D45-0293-FFB2-F181-2343F03C1851}"/>
              </a:ext>
            </a:extLst>
          </p:cNvPr>
          <p:cNvCxnSpPr/>
          <p:nvPr/>
        </p:nvCxnSpPr>
        <p:spPr>
          <a:xfrm>
            <a:off x="4622150" y="1317661"/>
            <a:ext cx="1056117" cy="0"/>
          </a:xfrm>
          <a:prstGeom prst="line">
            <a:avLst/>
          </a:prstGeom>
          <a:ln w="6350">
            <a:solidFill>
              <a:schemeClr val="tx1"/>
            </a:solidFill>
            <a:prstDash val="dash"/>
            <a:tailEnd type="oval" w="sm" len="sm"/>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5E227C03-6D3B-1277-2D48-482D9BB73045}"/>
              </a:ext>
            </a:extLst>
          </p:cNvPr>
          <p:cNvCxnSpPr/>
          <p:nvPr/>
        </p:nvCxnSpPr>
        <p:spPr>
          <a:xfrm>
            <a:off x="4689558" y="4764312"/>
            <a:ext cx="1056117" cy="0"/>
          </a:xfrm>
          <a:prstGeom prst="line">
            <a:avLst/>
          </a:prstGeom>
          <a:ln w="6350">
            <a:solidFill>
              <a:schemeClr val="tx1"/>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3321EBE-FF5E-8F1B-5F3B-7D17E872CC07}"/>
              </a:ext>
            </a:extLst>
          </p:cNvPr>
          <p:cNvSpPr txBox="1"/>
          <p:nvPr/>
        </p:nvSpPr>
        <p:spPr>
          <a:xfrm>
            <a:off x="5745675" y="4677299"/>
            <a:ext cx="4608512" cy="179986"/>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charset="-122"/>
                <a:ea typeface="微软雅黑" panose="020B0503020204020204" charset="-122"/>
              </a:defRPr>
            </a:lvl1pPr>
          </a:lstStyle>
          <a:p>
            <a:pPr marL="0" marR="0" lvl="0" indent="0" algn="just" defTabSz="914400" rtl="0" eaLnBrk="1" fontAlgn="auto" latinLnBrk="0" hangingPunct="1">
              <a:lnSpc>
                <a:spcPts val="1300"/>
              </a:lnSpc>
              <a:spcBef>
                <a:spcPts val="0"/>
              </a:spcBef>
              <a:spcAft>
                <a:spcPts val="0"/>
              </a:spcAft>
              <a:buClrTx/>
              <a:buSzTx/>
              <a:buFontTx/>
              <a:buNone/>
              <a:defRPr/>
            </a:pPr>
            <a:r>
              <a:rPr kumimoji="0" lang="zh-CN" altLang="en-US" sz="1800" b="1" i="0" u="none" strike="noStrike" kern="1200" cap="none" spc="0" normalizeH="0" baseline="0" noProof="0" dirty="0">
                <a:ln>
                  <a:noFill/>
                </a:ln>
                <a:solidFill>
                  <a:schemeClr val="tx1"/>
                </a:solidFill>
                <a:effectLst/>
                <a:uLnTx/>
                <a:uFillTx/>
              </a:rPr>
              <a:t> 系统运行振动大</a:t>
            </a:r>
            <a:endParaRPr kumimoji="0" lang="en-US" altLang="zh-CN" sz="1800" b="1" i="0" u="none" strike="noStrike" kern="1200" cap="none" spc="0" normalizeH="0" baseline="0" noProof="0" dirty="0">
              <a:ln>
                <a:noFill/>
              </a:ln>
              <a:solidFill>
                <a:schemeClr val="tx1"/>
              </a:solidFill>
              <a:effectLst/>
              <a:uLnTx/>
              <a:uFillTx/>
            </a:endParaRPr>
          </a:p>
        </p:txBody>
      </p:sp>
      <p:sp>
        <p:nvSpPr>
          <p:cNvPr id="28" name="TextBox 26">
            <a:extLst>
              <a:ext uri="{FF2B5EF4-FFF2-40B4-BE49-F238E27FC236}">
                <a16:creationId xmlns:a16="http://schemas.microsoft.com/office/drawing/2014/main" id="{A3F9D9BE-D9F7-0668-4F23-2F9E517B571E}"/>
              </a:ext>
            </a:extLst>
          </p:cNvPr>
          <p:cNvSpPr txBox="1"/>
          <p:nvPr/>
        </p:nvSpPr>
        <p:spPr>
          <a:xfrm>
            <a:off x="5745675" y="5868577"/>
            <a:ext cx="4608512" cy="186077"/>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charset="-122"/>
                <a:ea typeface="微软雅黑" panose="020B0503020204020204" charset="-122"/>
              </a:defRPr>
            </a:lvl1pPr>
          </a:lstStyle>
          <a:p>
            <a:pPr marL="0" marR="0" lvl="0" indent="0" algn="just" defTabSz="914400" rtl="0" eaLnBrk="1" fontAlgn="auto" latinLnBrk="0" hangingPunct="1">
              <a:lnSpc>
                <a:spcPts val="1300"/>
              </a:lnSpc>
              <a:spcBef>
                <a:spcPts val="0"/>
              </a:spcBef>
              <a:spcAft>
                <a:spcPts val="0"/>
              </a:spcAft>
              <a:buClrTx/>
              <a:buSzTx/>
              <a:buFontTx/>
              <a:buNone/>
              <a:defRPr/>
            </a:pPr>
            <a:r>
              <a:rPr kumimoji="0" lang="zh-CN" altLang="en-US" sz="1800" b="1" i="0" u="none" strike="noStrike" kern="1200" cap="none" spc="0" normalizeH="0" baseline="0" noProof="0">
                <a:ln>
                  <a:noFill/>
                </a:ln>
                <a:solidFill>
                  <a:schemeClr val="tx1"/>
                </a:solidFill>
                <a:effectLst/>
                <a:uLnTx/>
                <a:uFillTx/>
              </a:rPr>
              <a:t>测量仪器</a:t>
            </a:r>
            <a:r>
              <a:rPr lang="zh-CN" altLang="en-US" sz="1800" b="1">
                <a:solidFill>
                  <a:schemeClr val="tx1"/>
                </a:solidFill>
              </a:rPr>
              <a:t>缺少复检</a:t>
            </a:r>
            <a:endParaRPr lang="en-US" altLang="zh-CN" sz="1800" b="1" dirty="0">
              <a:solidFill>
                <a:schemeClr val="tx1"/>
              </a:solidFill>
            </a:endParaRPr>
          </a:p>
        </p:txBody>
      </p:sp>
      <p:sp>
        <p:nvSpPr>
          <p:cNvPr id="29" name="矩形 28">
            <a:extLst>
              <a:ext uri="{FF2B5EF4-FFF2-40B4-BE49-F238E27FC236}">
                <a16:creationId xmlns:a16="http://schemas.microsoft.com/office/drawing/2014/main" id="{605AED02-5F45-E199-6788-1C52D066BD65}"/>
              </a:ext>
            </a:extLst>
          </p:cNvPr>
          <p:cNvSpPr/>
          <p:nvPr/>
        </p:nvSpPr>
        <p:spPr>
          <a:xfrm>
            <a:off x="7451222" y="1628800"/>
            <a:ext cx="1004295" cy="433837"/>
          </a:xfrm>
          <a:prstGeom prst="rect">
            <a:avLst/>
          </a:prstGeom>
          <a:ln w="3492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defPPr>
              <a:defRPr lang="zh-CN">
                <a:solidFill>
                  <a:schemeClr val="dk1"/>
                </a:solidFill>
              </a:defRPr>
            </a:defPPr>
            <a:lvl1pPr marL="0" lvl="0"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9pPr>
          </a:lstStyle>
          <a:p>
            <a:pPr algn="ctr">
              <a:lnSpc>
                <a:spcPct val="130000"/>
              </a:lnSpc>
            </a:pPr>
            <a:r>
              <a:rPr lang="zh-CN" altLang="en-US" sz="1400" dirty="0">
                <a:ln w="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❌非要因</a:t>
            </a:r>
          </a:p>
        </p:txBody>
      </p:sp>
      <p:sp>
        <p:nvSpPr>
          <p:cNvPr id="30" name="矩形 29">
            <a:extLst>
              <a:ext uri="{FF2B5EF4-FFF2-40B4-BE49-F238E27FC236}">
                <a16:creationId xmlns:a16="http://schemas.microsoft.com/office/drawing/2014/main" id="{206FB29D-E585-2767-DA3D-D44FFC8C7BC0}"/>
              </a:ext>
            </a:extLst>
          </p:cNvPr>
          <p:cNvSpPr/>
          <p:nvPr/>
        </p:nvSpPr>
        <p:spPr>
          <a:xfrm>
            <a:off x="10162715" y="991268"/>
            <a:ext cx="1004295" cy="433837"/>
          </a:xfrm>
          <a:prstGeom prst="rect">
            <a:avLst/>
          </a:prstGeom>
          <a:ln w="3492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defPPr>
              <a:defRPr lang="zh-CN">
                <a:solidFill>
                  <a:schemeClr val="dk1"/>
                </a:solidFill>
              </a:defRPr>
            </a:defPPr>
            <a:lvl1pPr marL="0" lvl="0"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9pPr>
          </a:lstStyle>
          <a:p>
            <a:pPr algn="ctr">
              <a:lnSpc>
                <a:spcPct val="130000"/>
              </a:lnSpc>
            </a:pPr>
            <a:r>
              <a:rPr lang="zh-CN" altLang="en-US" sz="1400" dirty="0">
                <a:ln w="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❌非要因</a:t>
            </a:r>
          </a:p>
        </p:txBody>
      </p:sp>
      <p:sp>
        <p:nvSpPr>
          <p:cNvPr id="31" name="矩形 30">
            <a:extLst>
              <a:ext uri="{FF2B5EF4-FFF2-40B4-BE49-F238E27FC236}">
                <a16:creationId xmlns:a16="http://schemas.microsoft.com/office/drawing/2014/main" id="{A91DCE44-F363-C55A-CEF1-68C0250D85B2}"/>
              </a:ext>
            </a:extLst>
          </p:cNvPr>
          <p:cNvSpPr/>
          <p:nvPr/>
        </p:nvSpPr>
        <p:spPr>
          <a:xfrm>
            <a:off x="8258148" y="2722945"/>
            <a:ext cx="1004295" cy="433837"/>
          </a:xfrm>
          <a:prstGeom prst="rect">
            <a:avLst/>
          </a:prstGeom>
          <a:ln w="3492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defPPr>
              <a:defRPr lang="zh-CN">
                <a:solidFill>
                  <a:schemeClr val="dk1"/>
                </a:solidFill>
              </a:defRPr>
            </a:defPPr>
            <a:lvl1pPr marL="0" lvl="0"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9pPr>
          </a:lstStyle>
          <a:p>
            <a:pPr algn="ctr">
              <a:lnSpc>
                <a:spcPct val="130000"/>
              </a:lnSpc>
            </a:pPr>
            <a:r>
              <a:rPr lang="zh-CN" altLang="en-US" sz="1400" dirty="0">
                <a:ln w="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❌非要因</a:t>
            </a:r>
          </a:p>
        </p:txBody>
      </p:sp>
      <p:sp>
        <p:nvSpPr>
          <p:cNvPr id="32" name="矩形 31">
            <a:extLst>
              <a:ext uri="{FF2B5EF4-FFF2-40B4-BE49-F238E27FC236}">
                <a16:creationId xmlns:a16="http://schemas.microsoft.com/office/drawing/2014/main" id="{9A5C3882-44CB-CF23-EA50-6E4E21376530}"/>
              </a:ext>
            </a:extLst>
          </p:cNvPr>
          <p:cNvSpPr/>
          <p:nvPr/>
        </p:nvSpPr>
        <p:spPr>
          <a:xfrm>
            <a:off x="7783632" y="3283195"/>
            <a:ext cx="1004295" cy="433837"/>
          </a:xfrm>
          <a:prstGeom prst="rect">
            <a:avLst/>
          </a:prstGeom>
          <a:ln w="3492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defPPr>
              <a:defRPr lang="zh-CN">
                <a:solidFill>
                  <a:schemeClr val="dk1"/>
                </a:solidFill>
              </a:defRPr>
            </a:defPPr>
            <a:lvl1pPr marL="0" lvl="0"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9pPr>
          </a:lstStyle>
          <a:p>
            <a:pPr algn="ctr">
              <a:lnSpc>
                <a:spcPct val="130000"/>
              </a:lnSpc>
            </a:pPr>
            <a:r>
              <a:rPr lang="zh-CN" altLang="en-US" sz="1400" dirty="0">
                <a:ln w="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❌非要因</a:t>
            </a:r>
          </a:p>
        </p:txBody>
      </p:sp>
      <p:sp>
        <p:nvSpPr>
          <p:cNvPr id="33" name="矩形 32">
            <a:extLst>
              <a:ext uri="{FF2B5EF4-FFF2-40B4-BE49-F238E27FC236}">
                <a16:creationId xmlns:a16="http://schemas.microsoft.com/office/drawing/2014/main" id="{5A0F2F1D-B600-D227-74E3-D9BB9DB608B6}"/>
              </a:ext>
            </a:extLst>
          </p:cNvPr>
          <p:cNvSpPr/>
          <p:nvPr/>
        </p:nvSpPr>
        <p:spPr>
          <a:xfrm>
            <a:off x="7480375" y="4474440"/>
            <a:ext cx="1004295" cy="433837"/>
          </a:xfrm>
          <a:prstGeom prst="rect">
            <a:avLst/>
          </a:prstGeom>
          <a:ln w="3492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defPPr>
              <a:defRPr lang="zh-CN">
                <a:solidFill>
                  <a:schemeClr val="dk1"/>
                </a:solidFill>
              </a:defRPr>
            </a:defPPr>
            <a:lvl1pPr marL="0" lvl="0"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9pPr>
          </a:lstStyle>
          <a:p>
            <a:pPr algn="ctr">
              <a:lnSpc>
                <a:spcPct val="130000"/>
              </a:lnSpc>
            </a:pPr>
            <a:r>
              <a:rPr lang="zh-CN" altLang="en-US" sz="1400" dirty="0">
                <a:ln w="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❌非要因</a:t>
            </a:r>
          </a:p>
        </p:txBody>
      </p:sp>
      <p:sp>
        <p:nvSpPr>
          <p:cNvPr id="34" name="矩形 33">
            <a:extLst>
              <a:ext uri="{FF2B5EF4-FFF2-40B4-BE49-F238E27FC236}">
                <a16:creationId xmlns:a16="http://schemas.microsoft.com/office/drawing/2014/main" id="{702D8554-0350-B62B-97B2-B3D8224EB174}"/>
              </a:ext>
            </a:extLst>
          </p:cNvPr>
          <p:cNvSpPr/>
          <p:nvPr/>
        </p:nvSpPr>
        <p:spPr>
          <a:xfrm>
            <a:off x="8318843" y="5132915"/>
            <a:ext cx="1004295" cy="433837"/>
          </a:xfrm>
          <a:prstGeom prst="rect">
            <a:avLst/>
          </a:prstGeom>
          <a:ln w="3492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defPPr>
              <a:defRPr lang="zh-CN">
                <a:solidFill>
                  <a:schemeClr val="dk1"/>
                </a:solidFill>
              </a:defRPr>
            </a:defPPr>
            <a:lvl1pPr marL="0" lvl="0"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9pPr>
          </a:lstStyle>
          <a:p>
            <a:pPr algn="ctr">
              <a:lnSpc>
                <a:spcPct val="130000"/>
              </a:lnSpc>
            </a:pPr>
            <a:r>
              <a:rPr lang="zh-CN" altLang="en-US" sz="1400" dirty="0">
                <a:ln w="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❌非要因</a:t>
            </a:r>
          </a:p>
        </p:txBody>
      </p:sp>
      <p:sp>
        <p:nvSpPr>
          <p:cNvPr id="35" name="矩形 34">
            <a:extLst>
              <a:ext uri="{FF2B5EF4-FFF2-40B4-BE49-F238E27FC236}">
                <a16:creationId xmlns:a16="http://schemas.microsoft.com/office/drawing/2014/main" id="{370CEB11-1246-DADF-9681-2633C3C44627}"/>
              </a:ext>
            </a:extLst>
          </p:cNvPr>
          <p:cNvSpPr/>
          <p:nvPr/>
        </p:nvSpPr>
        <p:spPr>
          <a:xfrm>
            <a:off x="8760296" y="2102407"/>
            <a:ext cx="1004295" cy="433837"/>
          </a:xfrm>
          <a:prstGeom prst="rect">
            <a:avLst/>
          </a:prstGeom>
          <a:solidFill>
            <a:srgbClr val="00FF00"/>
          </a:solidFill>
          <a:ln w="34925">
            <a:solidFill>
              <a:schemeClr val="accent3">
                <a:lumMod val="75000"/>
              </a:schemeClr>
            </a:solidFill>
          </a:ln>
        </p:spPr>
        <p:style>
          <a:lnRef idx="2">
            <a:schemeClr val="dk1"/>
          </a:lnRef>
          <a:fillRef idx="1">
            <a:schemeClr val="lt1"/>
          </a:fillRef>
          <a:effectRef idx="0">
            <a:schemeClr val="dk1"/>
          </a:effectRef>
          <a:fontRef idx="minor">
            <a:schemeClr val="dk1"/>
          </a:fontRef>
        </p:style>
        <p:txBody>
          <a:bodyPr rtlCol="0" anchor="ctr"/>
          <a:lstStyle>
            <a:defPPr>
              <a:defRPr lang="zh-CN">
                <a:solidFill>
                  <a:schemeClr val="dk1"/>
                </a:solidFill>
              </a:defRPr>
            </a:defPPr>
            <a:lvl1pPr marL="0" lvl="0"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9pPr>
          </a:lstStyle>
          <a:p>
            <a:pPr algn="ctr">
              <a:lnSpc>
                <a:spcPct val="130000"/>
              </a:lnSpc>
            </a:pPr>
            <a:r>
              <a:rPr lang="zh-CN" altLang="en-US" sz="1400" b="1" dirty="0">
                <a:ln w="0"/>
                <a:solidFill>
                  <a:schemeClr val="tx1"/>
                </a:solidFill>
                <a:latin typeface="微软雅黑" panose="020B0503020204020204" charset="-122"/>
                <a:ea typeface="微软雅黑" panose="020B0503020204020204" charset="-122"/>
              </a:rPr>
              <a:t>✔要因</a:t>
            </a:r>
            <a:endParaRPr lang="zh-CN" altLang="en-US" sz="1400" b="1" dirty="0">
              <a:ln w="10160">
                <a:solidFill>
                  <a:schemeClr val="bg2">
                    <a:lumMod val="50000"/>
                  </a:schemeClr>
                </a:solidFill>
                <a:prstDash val="solid"/>
              </a:ln>
              <a:solidFill>
                <a:schemeClr val="tx1"/>
              </a:solidFill>
              <a:latin typeface="微软雅黑" panose="020B0503020204020204" charset="-122"/>
              <a:ea typeface="微软雅黑" panose="020B0503020204020204" charset="-122"/>
            </a:endParaRPr>
          </a:p>
        </p:txBody>
      </p:sp>
      <p:sp>
        <p:nvSpPr>
          <p:cNvPr id="36" name="矩形 35">
            <a:extLst>
              <a:ext uri="{FF2B5EF4-FFF2-40B4-BE49-F238E27FC236}">
                <a16:creationId xmlns:a16="http://schemas.microsoft.com/office/drawing/2014/main" id="{1ED21A37-6350-E12D-9E1C-0D52EECB9C0E}"/>
              </a:ext>
            </a:extLst>
          </p:cNvPr>
          <p:cNvSpPr/>
          <p:nvPr/>
        </p:nvSpPr>
        <p:spPr>
          <a:xfrm>
            <a:off x="7176120" y="3815965"/>
            <a:ext cx="1004295" cy="433837"/>
          </a:xfrm>
          <a:prstGeom prst="rect">
            <a:avLst/>
          </a:prstGeom>
          <a:solidFill>
            <a:srgbClr val="00FF00"/>
          </a:solidFill>
          <a:ln w="34925">
            <a:solidFill>
              <a:schemeClr val="accent3">
                <a:lumMod val="75000"/>
              </a:schemeClr>
            </a:solidFill>
          </a:ln>
        </p:spPr>
        <p:style>
          <a:lnRef idx="2">
            <a:schemeClr val="dk1"/>
          </a:lnRef>
          <a:fillRef idx="1">
            <a:schemeClr val="lt1"/>
          </a:fillRef>
          <a:effectRef idx="0">
            <a:schemeClr val="dk1"/>
          </a:effectRef>
          <a:fontRef idx="minor">
            <a:schemeClr val="dk1"/>
          </a:fontRef>
        </p:style>
        <p:txBody>
          <a:bodyPr rtlCol="0" anchor="ctr"/>
          <a:lstStyle>
            <a:defPPr>
              <a:defRPr lang="zh-CN">
                <a:solidFill>
                  <a:schemeClr val="dk1"/>
                </a:solidFill>
              </a:defRPr>
            </a:defPPr>
            <a:lvl1pPr marL="0" lvl="0"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9pPr>
          </a:lstStyle>
          <a:p>
            <a:pPr algn="ctr">
              <a:lnSpc>
                <a:spcPct val="130000"/>
              </a:lnSpc>
            </a:pPr>
            <a:r>
              <a:rPr lang="zh-CN" altLang="en-US" sz="1400" b="1" dirty="0">
                <a:ln w="0"/>
                <a:solidFill>
                  <a:schemeClr val="tx1"/>
                </a:solidFill>
                <a:latin typeface="微软雅黑" panose="020B0503020204020204" charset="-122"/>
                <a:ea typeface="微软雅黑" panose="020B0503020204020204" charset="-122"/>
              </a:rPr>
              <a:t>✔要因</a:t>
            </a:r>
            <a:endParaRPr lang="zh-CN" altLang="en-US" sz="1400" b="1" dirty="0">
              <a:ln w="10160">
                <a:solidFill>
                  <a:schemeClr val="bg2">
                    <a:lumMod val="50000"/>
                  </a:schemeClr>
                </a:solidFill>
                <a:prstDash val="solid"/>
              </a:ln>
              <a:solidFill>
                <a:schemeClr val="tx1"/>
              </a:solidFill>
              <a:latin typeface="微软雅黑" panose="020B0503020204020204" charset="-122"/>
              <a:ea typeface="微软雅黑" panose="020B0503020204020204" charset="-122"/>
            </a:endParaRPr>
          </a:p>
        </p:txBody>
      </p:sp>
      <p:cxnSp>
        <p:nvCxnSpPr>
          <p:cNvPr id="40" name="直接连接符 39">
            <a:extLst>
              <a:ext uri="{FF2B5EF4-FFF2-40B4-BE49-F238E27FC236}">
                <a16:creationId xmlns:a16="http://schemas.microsoft.com/office/drawing/2014/main" id="{65BF0496-A93F-E24F-CE79-8117CD69812E}"/>
              </a:ext>
            </a:extLst>
          </p:cNvPr>
          <p:cNvCxnSpPr/>
          <p:nvPr/>
        </p:nvCxnSpPr>
        <p:spPr>
          <a:xfrm>
            <a:off x="4563602" y="3540177"/>
            <a:ext cx="1056117" cy="0"/>
          </a:xfrm>
          <a:prstGeom prst="line">
            <a:avLst/>
          </a:prstGeom>
          <a:ln w="6350">
            <a:solidFill>
              <a:schemeClr val="tx1"/>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41" name="椭圆 40">
            <a:extLst>
              <a:ext uri="{FF2B5EF4-FFF2-40B4-BE49-F238E27FC236}">
                <a16:creationId xmlns:a16="http://schemas.microsoft.com/office/drawing/2014/main" id="{E194415A-3F6C-8C41-2753-B07E97B9E181}"/>
              </a:ext>
            </a:extLst>
          </p:cNvPr>
          <p:cNvSpPr/>
          <p:nvPr/>
        </p:nvSpPr>
        <p:spPr>
          <a:xfrm>
            <a:off x="4278322" y="3356992"/>
            <a:ext cx="366369" cy="366369"/>
          </a:xfrm>
          <a:prstGeom prst="ellipse">
            <a:avLst/>
          </a:prstGeom>
          <a:solidFill>
            <a:schemeClr val="accent4"/>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lvl="0"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dirty="0">
                <a:solidFill>
                  <a:prstClr val="white"/>
                </a:solidFill>
                <a:latin typeface="微软雅黑" panose="020B0503020204020204" charset="-122"/>
                <a:ea typeface="微软雅黑" panose="020B0503020204020204" charset="-122"/>
              </a:rPr>
              <a:t>5</a:t>
            </a:r>
            <a:endPar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endParaRPr>
          </a:p>
        </p:txBody>
      </p:sp>
      <p:cxnSp>
        <p:nvCxnSpPr>
          <p:cNvPr id="42" name="直接连接符 41">
            <a:extLst>
              <a:ext uri="{FF2B5EF4-FFF2-40B4-BE49-F238E27FC236}">
                <a16:creationId xmlns:a16="http://schemas.microsoft.com/office/drawing/2014/main" id="{45E4A6B7-A829-E8B9-9CCE-000029FD5B4D}"/>
              </a:ext>
            </a:extLst>
          </p:cNvPr>
          <p:cNvCxnSpPr/>
          <p:nvPr/>
        </p:nvCxnSpPr>
        <p:spPr>
          <a:xfrm>
            <a:off x="4645151" y="5340376"/>
            <a:ext cx="1056117" cy="0"/>
          </a:xfrm>
          <a:prstGeom prst="line">
            <a:avLst/>
          </a:prstGeom>
          <a:ln w="6350">
            <a:solidFill>
              <a:schemeClr val="tx1"/>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6CF307FC-309B-A4AA-BAA4-648E908447DB}"/>
              </a:ext>
            </a:extLst>
          </p:cNvPr>
          <p:cNvSpPr/>
          <p:nvPr/>
        </p:nvSpPr>
        <p:spPr>
          <a:xfrm>
            <a:off x="4278782" y="5157192"/>
            <a:ext cx="366369" cy="366369"/>
          </a:xfrm>
          <a:prstGeom prst="ellipse">
            <a:avLst/>
          </a:prstGeom>
          <a:solidFill>
            <a:srgbClr val="FFC00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lvl="0"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rPr>
              <a:t>8</a:t>
            </a:r>
            <a:endParaRPr kumimoji="0" lang="zh-CN" altLang="en-US" sz="1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sp>
        <p:nvSpPr>
          <p:cNvPr id="44" name="TextBox 26">
            <a:extLst>
              <a:ext uri="{FF2B5EF4-FFF2-40B4-BE49-F238E27FC236}">
                <a16:creationId xmlns:a16="http://schemas.microsoft.com/office/drawing/2014/main" id="{0B1EEEC9-24CD-3086-3F8F-569099EC47D5}"/>
              </a:ext>
            </a:extLst>
          </p:cNvPr>
          <p:cNvSpPr txBox="1"/>
          <p:nvPr/>
        </p:nvSpPr>
        <p:spPr>
          <a:xfrm>
            <a:off x="5735960" y="5298842"/>
            <a:ext cx="4608512" cy="186077"/>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charset="-122"/>
                <a:ea typeface="微软雅黑" panose="020B0503020204020204" charset="-122"/>
              </a:defRPr>
            </a:lvl1pPr>
          </a:lstStyle>
          <a:p>
            <a:pPr marL="0" marR="0" lvl="0" indent="0" algn="just" defTabSz="914400" rtl="0" eaLnBrk="1" fontAlgn="auto" latinLnBrk="0" hangingPunct="1">
              <a:lnSpc>
                <a:spcPts val="1300"/>
              </a:lnSpc>
              <a:spcBef>
                <a:spcPts val="0"/>
              </a:spcBef>
              <a:spcAft>
                <a:spcPts val="0"/>
              </a:spcAft>
              <a:buClrTx/>
              <a:buSzTx/>
              <a:buFontTx/>
              <a:buNone/>
              <a:defRPr/>
            </a:pPr>
            <a:r>
              <a:rPr kumimoji="0" lang="zh-CN" altLang="en-US" sz="1800" b="1" i="0" u="none" strike="noStrike" kern="1200" cap="none" spc="0" normalizeH="0" baseline="0" noProof="0" dirty="0">
                <a:ln>
                  <a:noFill/>
                </a:ln>
                <a:solidFill>
                  <a:schemeClr val="tx1"/>
                </a:solidFill>
                <a:effectLst/>
                <a:uLnTx/>
                <a:uFillTx/>
              </a:rPr>
              <a:t>风门控制电缆屏蔽线漏接</a:t>
            </a:r>
            <a:endParaRPr kumimoji="0" lang="en-US" altLang="zh-CN" sz="1800" b="1" i="0" u="none" strike="noStrike" kern="1200" cap="none" spc="0" normalizeH="0" baseline="0" noProof="0" dirty="0">
              <a:ln>
                <a:noFill/>
              </a:ln>
              <a:solidFill>
                <a:schemeClr val="tx1"/>
              </a:solidFill>
              <a:effectLst/>
              <a:uLnTx/>
              <a:uFillTx/>
            </a:endParaRPr>
          </a:p>
        </p:txBody>
      </p:sp>
      <p:sp>
        <p:nvSpPr>
          <p:cNvPr id="45" name="矩形 44">
            <a:extLst>
              <a:ext uri="{FF2B5EF4-FFF2-40B4-BE49-F238E27FC236}">
                <a16:creationId xmlns:a16="http://schemas.microsoft.com/office/drawing/2014/main" id="{EA3921D1-68FC-37CD-CA62-A10304421E97}"/>
              </a:ext>
            </a:extLst>
          </p:cNvPr>
          <p:cNvSpPr/>
          <p:nvPr/>
        </p:nvSpPr>
        <p:spPr>
          <a:xfrm>
            <a:off x="7678267" y="5709557"/>
            <a:ext cx="1004295" cy="433837"/>
          </a:xfrm>
          <a:prstGeom prst="rect">
            <a:avLst/>
          </a:prstGeom>
          <a:ln w="3492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defPPr>
              <a:defRPr lang="zh-CN">
                <a:solidFill>
                  <a:schemeClr val="dk1"/>
                </a:solidFill>
              </a:defRPr>
            </a:defPPr>
            <a:lvl1pPr marL="0" lvl="0"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dk1"/>
                </a:solidFill>
                <a:latin typeface="Franklin Gothic Book" charset="0"/>
                <a:ea typeface="黑体" panose="02010609060101010101" pitchFamily="49" charset="-122"/>
                <a:cs typeface="+mn-cs"/>
              </a:defRPr>
            </a:lvl9pPr>
          </a:lstStyle>
          <a:p>
            <a:pPr algn="ctr">
              <a:lnSpc>
                <a:spcPct val="130000"/>
              </a:lnSpc>
            </a:pPr>
            <a:r>
              <a:rPr lang="zh-CN" altLang="en-US" sz="1400" dirty="0">
                <a:ln w="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❌非要因</a:t>
            </a:r>
          </a:p>
        </p:txBody>
      </p:sp>
      <p:grpSp>
        <p:nvGrpSpPr>
          <p:cNvPr id="51" name="组合 50">
            <a:extLst>
              <a:ext uri="{FF2B5EF4-FFF2-40B4-BE49-F238E27FC236}">
                <a16:creationId xmlns:a16="http://schemas.microsoft.com/office/drawing/2014/main" id="{8EE253F2-623F-C2A0-7D41-FAAED2EA773C}"/>
              </a:ext>
            </a:extLst>
          </p:cNvPr>
          <p:cNvGrpSpPr/>
          <p:nvPr/>
        </p:nvGrpSpPr>
        <p:grpSpPr>
          <a:xfrm>
            <a:off x="1115976" y="2175482"/>
            <a:ext cx="2682524" cy="2682524"/>
            <a:chOff x="304800" y="673100"/>
            <a:chExt cx="4000500" cy="4000500"/>
          </a:xfrm>
          <a:effectLst>
            <a:outerShdw blurRad="444500" dist="254000" dir="8100000" algn="tr" rotWithShape="0">
              <a:prstClr val="black">
                <a:alpha val="50000"/>
              </a:prstClr>
            </a:outerShdw>
          </a:effectLst>
        </p:grpSpPr>
        <p:sp>
          <p:nvSpPr>
            <p:cNvPr id="53" name="同心圆 14">
              <a:extLst>
                <a:ext uri="{FF2B5EF4-FFF2-40B4-BE49-F238E27FC236}">
                  <a16:creationId xmlns:a16="http://schemas.microsoft.com/office/drawing/2014/main" id="{EF1ABB58-371D-C6B0-9AFF-94D8E3B25E53}"/>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lvl="0"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54" name="椭圆 53">
              <a:extLst>
                <a:ext uri="{FF2B5EF4-FFF2-40B4-BE49-F238E27FC236}">
                  <a16:creationId xmlns:a16="http://schemas.microsoft.com/office/drawing/2014/main" id="{D76AB57C-A88F-298F-4218-228AE30B6F2B}"/>
                </a:ext>
              </a:extLst>
            </p:cNvPr>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lvl="0"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endParaRPr>
            </a:p>
          </p:txBody>
        </p:sp>
      </p:grpSp>
      <p:sp>
        <p:nvSpPr>
          <p:cNvPr id="52" name="TextBox 41">
            <a:extLst>
              <a:ext uri="{FF2B5EF4-FFF2-40B4-BE49-F238E27FC236}">
                <a16:creationId xmlns:a16="http://schemas.microsoft.com/office/drawing/2014/main" id="{B7E64F63-082F-B3B8-123D-0356BB0E8253}"/>
              </a:ext>
            </a:extLst>
          </p:cNvPr>
          <p:cNvSpPr txBox="1"/>
          <p:nvPr/>
        </p:nvSpPr>
        <p:spPr>
          <a:xfrm>
            <a:off x="1357581" y="3311558"/>
            <a:ext cx="2076134" cy="410433"/>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charset="-122"/>
                <a:ea typeface="微软雅黑" panose="020B0503020204020204"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665" b="1" dirty="0">
                <a:solidFill>
                  <a:srgbClr val="080808"/>
                </a:solidFill>
              </a:rPr>
              <a:t>得出主要原因</a:t>
            </a:r>
            <a:endParaRPr kumimoji="0" lang="en-US" altLang="zh-CN" sz="2665" b="1" i="0" u="none" strike="noStrike" kern="1200" cap="none" spc="0" normalizeH="0" baseline="0" noProof="0" dirty="0">
              <a:ln>
                <a:noFill/>
              </a:ln>
              <a:solidFill>
                <a:srgbClr val="080808"/>
              </a:solidFill>
              <a:effectLst/>
              <a:uLnTx/>
              <a:uFillTx/>
            </a:endParaRPr>
          </a:p>
        </p:txBody>
      </p:sp>
    </p:spTree>
    <p:extLst>
      <p:ext uri="{BB962C8B-B14F-4D97-AF65-F5344CB8AC3E}">
        <p14:creationId xmlns:p14="http://schemas.microsoft.com/office/powerpoint/2010/main" val="49844116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1D0AC-C623-C391-5DDE-C6F7A05CC91D}"/>
            </a:ext>
          </a:extLst>
        </p:cNvPr>
        <p:cNvGrpSpPr/>
        <p:nvPr/>
      </p:nvGrpSpPr>
      <p:grpSpPr>
        <a:xfrm>
          <a:off x="0" y="0"/>
          <a:ext cx="0" cy="0"/>
          <a:chOff x="0" y="0"/>
          <a:chExt cx="0" cy="0"/>
        </a:xfrm>
      </p:grpSpPr>
      <p:sp>
        <p:nvSpPr>
          <p:cNvPr id="67" name="圆角矩形 66">
            <a:extLst>
              <a:ext uri="{FF2B5EF4-FFF2-40B4-BE49-F238E27FC236}">
                <a16:creationId xmlns:a16="http://schemas.microsoft.com/office/drawing/2014/main" id="{828C2A95-A688-5C50-7127-A3698EC8FCD1}"/>
              </a:ext>
            </a:extLst>
          </p:cNvPr>
          <p:cNvSpPr/>
          <p:nvPr>
            <p:custDataLst>
              <p:tags r:id="rId1"/>
            </p:custDataLst>
          </p:nvPr>
        </p:nvSpPr>
        <p:spPr>
          <a:xfrm>
            <a:off x="7832679" y="1582077"/>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7</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68" name="组合 67">
            <a:extLst>
              <a:ext uri="{FF2B5EF4-FFF2-40B4-BE49-F238E27FC236}">
                <a16:creationId xmlns:a16="http://schemas.microsoft.com/office/drawing/2014/main" id="{19994585-106F-6537-4DC7-66597E129BF1}"/>
              </a:ext>
            </a:extLst>
          </p:cNvPr>
          <p:cNvGrpSpPr/>
          <p:nvPr>
            <p:custDataLst>
              <p:tags r:id="rId2"/>
            </p:custDataLst>
          </p:nvPr>
        </p:nvGrpSpPr>
        <p:grpSpPr>
          <a:xfrm>
            <a:off x="8603615" y="1581785"/>
            <a:ext cx="2616200" cy="463173"/>
            <a:chOff x="6339097" y="1573726"/>
            <a:chExt cx="3744416" cy="530390"/>
          </a:xfrm>
          <a:solidFill>
            <a:srgbClr val="0070C0"/>
          </a:solidFill>
        </p:grpSpPr>
        <p:sp>
          <p:nvSpPr>
            <p:cNvPr id="69" name="圆角矩形 68">
              <a:extLst>
                <a:ext uri="{FF2B5EF4-FFF2-40B4-BE49-F238E27FC236}">
                  <a16:creationId xmlns:a16="http://schemas.microsoft.com/office/drawing/2014/main" id="{FF3CA52E-39C9-6581-2FBF-20E8221BB2F4}"/>
                </a:ext>
              </a:extLst>
            </p:cNvPr>
            <p:cNvSpPr/>
            <p:nvPr>
              <p:custDataLst>
                <p:tags r:id="rId48"/>
              </p:custDataLst>
            </p:nvPr>
          </p:nvSpPr>
          <p:spPr>
            <a:xfrm>
              <a:off x="6339097" y="1573726"/>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70" name="矩形 69">
              <a:extLst>
                <a:ext uri="{FF2B5EF4-FFF2-40B4-BE49-F238E27FC236}">
                  <a16:creationId xmlns:a16="http://schemas.microsoft.com/office/drawing/2014/main" id="{6062E10B-5796-E69A-2A48-778F36F1AAA5}"/>
                </a:ext>
              </a:extLst>
            </p:cNvPr>
            <p:cNvSpPr/>
            <p:nvPr>
              <p:custDataLst>
                <p:tags r:id="rId49"/>
              </p:custDataLst>
            </p:nvPr>
          </p:nvSpPr>
          <p:spPr>
            <a:xfrm>
              <a:off x="6723350" y="1614014"/>
              <a:ext cx="2653075" cy="490102"/>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确定主要原因</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71" name="圆角矩形 70">
            <a:extLst>
              <a:ext uri="{FF2B5EF4-FFF2-40B4-BE49-F238E27FC236}">
                <a16:creationId xmlns:a16="http://schemas.microsoft.com/office/drawing/2014/main" id="{367CFE6C-C52B-7A61-C903-FFDE627A624F}"/>
              </a:ext>
            </a:extLst>
          </p:cNvPr>
          <p:cNvSpPr/>
          <p:nvPr>
            <p:custDataLst>
              <p:tags r:id="rId3"/>
            </p:custDataLst>
          </p:nvPr>
        </p:nvSpPr>
        <p:spPr>
          <a:xfrm>
            <a:off x="7832679" y="2313439"/>
            <a:ext cx="448484" cy="447240"/>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8</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72" name="组合 71">
            <a:extLst>
              <a:ext uri="{FF2B5EF4-FFF2-40B4-BE49-F238E27FC236}">
                <a16:creationId xmlns:a16="http://schemas.microsoft.com/office/drawing/2014/main" id="{E53F6CFF-92AA-5EB7-ABFB-94938B037D18}"/>
              </a:ext>
            </a:extLst>
          </p:cNvPr>
          <p:cNvGrpSpPr/>
          <p:nvPr>
            <p:custDataLst>
              <p:tags r:id="rId4"/>
            </p:custDataLst>
          </p:nvPr>
        </p:nvGrpSpPr>
        <p:grpSpPr>
          <a:xfrm>
            <a:off x="8582660" y="2313305"/>
            <a:ext cx="2622550" cy="463173"/>
            <a:chOff x="6315199" y="2410178"/>
            <a:chExt cx="3744416" cy="530390"/>
          </a:xfrm>
          <a:solidFill>
            <a:srgbClr val="C00000"/>
          </a:solidFill>
        </p:grpSpPr>
        <p:sp>
          <p:nvSpPr>
            <p:cNvPr id="73" name="圆角矩形 72">
              <a:extLst>
                <a:ext uri="{FF2B5EF4-FFF2-40B4-BE49-F238E27FC236}">
                  <a16:creationId xmlns:a16="http://schemas.microsoft.com/office/drawing/2014/main" id="{B7040A61-21D9-96B0-A74D-0A6FFBC79C2A}"/>
                </a:ext>
              </a:extLst>
            </p:cNvPr>
            <p:cNvSpPr/>
            <p:nvPr>
              <p:custDataLst>
                <p:tags r:id="rId46"/>
              </p:custDataLst>
            </p:nvPr>
          </p:nvSpPr>
          <p:spPr>
            <a:xfrm>
              <a:off x="6315199" y="2410178"/>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74" name="矩形 73">
              <a:extLst>
                <a:ext uri="{FF2B5EF4-FFF2-40B4-BE49-F238E27FC236}">
                  <a16:creationId xmlns:a16="http://schemas.microsoft.com/office/drawing/2014/main" id="{364F868F-2F0E-AA63-A8DF-48FF0BF5EEBE}"/>
                </a:ext>
              </a:extLst>
            </p:cNvPr>
            <p:cNvSpPr/>
            <p:nvPr>
              <p:custDataLst>
                <p:tags r:id="rId47"/>
              </p:custDataLst>
            </p:nvPr>
          </p:nvSpPr>
          <p:spPr>
            <a:xfrm>
              <a:off x="6747248" y="2450466"/>
              <a:ext cx="2653075" cy="490102"/>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制定对策</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75" name="圆角矩形 74">
            <a:extLst>
              <a:ext uri="{FF2B5EF4-FFF2-40B4-BE49-F238E27FC236}">
                <a16:creationId xmlns:a16="http://schemas.microsoft.com/office/drawing/2014/main" id="{27805165-FA7B-2EE9-BAFB-2587D921575C}"/>
              </a:ext>
            </a:extLst>
          </p:cNvPr>
          <p:cNvSpPr/>
          <p:nvPr>
            <p:custDataLst>
              <p:tags r:id="rId5"/>
            </p:custDataLst>
          </p:nvPr>
        </p:nvSpPr>
        <p:spPr>
          <a:xfrm>
            <a:off x="7832679" y="3087997"/>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9</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76" name="组合 75">
            <a:extLst>
              <a:ext uri="{FF2B5EF4-FFF2-40B4-BE49-F238E27FC236}">
                <a16:creationId xmlns:a16="http://schemas.microsoft.com/office/drawing/2014/main" id="{C84AD005-14CD-E8EF-78A0-75BDCABF0111}"/>
              </a:ext>
            </a:extLst>
          </p:cNvPr>
          <p:cNvGrpSpPr/>
          <p:nvPr>
            <p:custDataLst>
              <p:tags r:id="rId6"/>
            </p:custDataLst>
          </p:nvPr>
        </p:nvGrpSpPr>
        <p:grpSpPr>
          <a:xfrm>
            <a:off x="8603615" y="3088005"/>
            <a:ext cx="2600325" cy="463173"/>
            <a:chOff x="6339097" y="3296031"/>
            <a:chExt cx="3744416" cy="530390"/>
          </a:xfrm>
          <a:solidFill>
            <a:srgbClr val="0070C0"/>
          </a:solidFill>
        </p:grpSpPr>
        <p:sp>
          <p:nvSpPr>
            <p:cNvPr id="77" name="圆角矩形 76">
              <a:extLst>
                <a:ext uri="{FF2B5EF4-FFF2-40B4-BE49-F238E27FC236}">
                  <a16:creationId xmlns:a16="http://schemas.microsoft.com/office/drawing/2014/main" id="{15CA0AC9-D8BC-F7C1-6E8F-D13C32F11847}"/>
                </a:ext>
              </a:extLst>
            </p:cNvPr>
            <p:cNvSpPr/>
            <p:nvPr>
              <p:custDataLst>
                <p:tags r:id="rId44"/>
              </p:custDataLst>
            </p:nvPr>
          </p:nvSpPr>
          <p:spPr>
            <a:xfrm>
              <a:off x="6339097" y="3296031"/>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78" name="矩形 77">
              <a:extLst>
                <a:ext uri="{FF2B5EF4-FFF2-40B4-BE49-F238E27FC236}">
                  <a16:creationId xmlns:a16="http://schemas.microsoft.com/office/drawing/2014/main" id="{4951572A-94D8-1A75-51F3-F872FF7FF2D7}"/>
                </a:ext>
              </a:extLst>
            </p:cNvPr>
            <p:cNvSpPr/>
            <p:nvPr>
              <p:custDataLst>
                <p:tags r:id="rId45"/>
              </p:custDataLst>
            </p:nvPr>
          </p:nvSpPr>
          <p:spPr>
            <a:xfrm>
              <a:off x="6723349" y="3336319"/>
              <a:ext cx="3335467" cy="490102"/>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对策实施</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79" name="圆角矩形 78">
            <a:extLst>
              <a:ext uri="{FF2B5EF4-FFF2-40B4-BE49-F238E27FC236}">
                <a16:creationId xmlns:a16="http://schemas.microsoft.com/office/drawing/2014/main" id="{B860D192-03D3-1D22-9036-E520A31E4495}"/>
              </a:ext>
            </a:extLst>
          </p:cNvPr>
          <p:cNvSpPr/>
          <p:nvPr>
            <p:custDataLst>
              <p:tags r:id="rId7"/>
            </p:custDataLst>
          </p:nvPr>
        </p:nvSpPr>
        <p:spPr>
          <a:xfrm>
            <a:off x="7679690" y="3789045"/>
            <a:ext cx="837565" cy="4470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10</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80" name="组合 79">
            <a:extLst>
              <a:ext uri="{FF2B5EF4-FFF2-40B4-BE49-F238E27FC236}">
                <a16:creationId xmlns:a16="http://schemas.microsoft.com/office/drawing/2014/main" id="{F7405199-369E-131D-5935-D54E2FFB19F0}"/>
              </a:ext>
            </a:extLst>
          </p:cNvPr>
          <p:cNvGrpSpPr/>
          <p:nvPr>
            <p:custDataLst>
              <p:tags r:id="rId8"/>
            </p:custDataLst>
          </p:nvPr>
        </p:nvGrpSpPr>
        <p:grpSpPr>
          <a:xfrm>
            <a:off x="8603615" y="3789680"/>
            <a:ext cx="2616200" cy="463781"/>
            <a:chOff x="6339097" y="4180903"/>
            <a:chExt cx="3744416" cy="531018"/>
          </a:xfrm>
          <a:solidFill>
            <a:srgbClr val="0070C0"/>
          </a:solidFill>
        </p:grpSpPr>
        <p:sp>
          <p:nvSpPr>
            <p:cNvPr id="81" name="圆角矩形 80">
              <a:extLst>
                <a:ext uri="{FF2B5EF4-FFF2-40B4-BE49-F238E27FC236}">
                  <a16:creationId xmlns:a16="http://schemas.microsoft.com/office/drawing/2014/main" id="{14107FD0-63C2-BEC7-F000-7387C756B9F8}"/>
                </a:ext>
              </a:extLst>
            </p:cNvPr>
            <p:cNvSpPr/>
            <p:nvPr>
              <p:custDataLst>
                <p:tags r:id="rId42"/>
              </p:custDataLst>
            </p:nvPr>
          </p:nvSpPr>
          <p:spPr>
            <a:xfrm>
              <a:off x="6339097" y="418090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82" name="矩形 81">
              <a:extLst>
                <a:ext uri="{FF2B5EF4-FFF2-40B4-BE49-F238E27FC236}">
                  <a16:creationId xmlns:a16="http://schemas.microsoft.com/office/drawing/2014/main" id="{EAF14CC1-964C-CF73-7A8D-354D539674E1}"/>
                </a:ext>
              </a:extLst>
            </p:cNvPr>
            <p:cNvSpPr/>
            <p:nvPr>
              <p:custDataLst>
                <p:tags r:id="rId43"/>
              </p:custDataLst>
            </p:nvPr>
          </p:nvSpPr>
          <p:spPr>
            <a:xfrm>
              <a:off x="6723349" y="4221882"/>
              <a:ext cx="3360164" cy="490039"/>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效果检查</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83" name="圆角矩形 82">
            <a:extLst>
              <a:ext uri="{FF2B5EF4-FFF2-40B4-BE49-F238E27FC236}">
                <a16:creationId xmlns:a16="http://schemas.microsoft.com/office/drawing/2014/main" id="{FD740978-E99F-E4DF-F198-DF49CC382FC5}"/>
              </a:ext>
            </a:extLst>
          </p:cNvPr>
          <p:cNvSpPr/>
          <p:nvPr>
            <p:custDataLst>
              <p:tags r:id="rId9"/>
            </p:custDataLst>
          </p:nvPr>
        </p:nvSpPr>
        <p:spPr>
          <a:xfrm>
            <a:off x="7649210" y="4556125"/>
            <a:ext cx="868045" cy="4470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11</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84" name="组合 83">
            <a:extLst>
              <a:ext uri="{FF2B5EF4-FFF2-40B4-BE49-F238E27FC236}">
                <a16:creationId xmlns:a16="http://schemas.microsoft.com/office/drawing/2014/main" id="{8C3F136C-2691-08EF-7BE5-329BB1DDB508}"/>
              </a:ext>
            </a:extLst>
          </p:cNvPr>
          <p:cNvGrpSpPr/>
          <p:nvPr>
            <p:custDataLst>
              <p:tags r:id="rId10"/>
            </p:custDataLst>
          </p:nvPr>
        </p:nvGrpSpPr>
        <p:grpSpPr>
          <a:xfrm>
            <a:off x="8603615" y="4556125"/>
            <a:ext cx="2600960" cy="452889"/>
            <a:chOff x="6339097" y="5057483"/>
            <a:chExt cx="3744416" cy="518298"/>
          </a:xfrm>
          <a:solidFill>
            <a:srgbClr val="0070C0"/>
          </a:solidFill>
        </p:grpSpPr>
        <p:sp>
          <p:nvSpPr>
            <p:cNvPr id="85" name="圆角矩形 84">
              <a:extLst>
                <a:ext uri="{FF2B5EF4-FFF2-40B4-BE49-F238E27FC236}">
                  <a16:creationId xmlns:a16="http://schemas.microsoft.com/office/drawing/2014/main" id="{8CEE43D5-9060-F2D2-38B5-3ED5A7AF9916}"/>
                </a:ext>
              </a:extLst>
            </p:cNvPr>
            <p:cNvSpPr/>
            <p:nvPr>
              <p:custDataLst>
                <p:tags r:id="rId40"/>
              </p:custDataLst>
            </p:nvPr>
          </p:nvSpPr>
          <p:spPr>
            <a:xfrm>
              <a:off x="6339097" y="505748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86" name="矩形 85">
              <a:extLst>
                <a:ext uri="{FF2B5EF4-FFF2-40B4-BE49-F238E27FC236}">
                  <a16:creationId xmlns:a16="http://schemas.microsoft.com/office/drawing/2014/main" id="{1D6F2116-57F0-05EA-EF45-52127E820BDF}"/>
                </a:ext>
              </a:extLst>
            </p:cNvPr>
            <p:cNvSpPr/>
            <p:nvPr>
              <p:custDataLst>
                <p:tags r:id="rId41"/>
              </p:custDataLst>
            </p:nvPr>
          </p:nvSpPr>
          <p:spPr>
            <a:xfrm>
              <a:off x="6723478" y="5085978"/>
              <a:ext cx="2736174" cy="489803"/>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制定巩固措施</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87" name="TextBox 86">
            <a:extLst>
              <a:ext uri="{FF2B5EF4-FFF2-40B4-BE49-F238E27FC236}">
                <a16:creationId xmlns:a16="http://schemas.microsoft.com/office/drawing/2014/main" id="{8806B7A1-334B-7367-1404-0936E98460EE}"/>
              </a:ext>
            </a:extLst>
          </p:cNvPr>
          <p:cNvSpPr txBox="1"/>
          <p:nvPr/>
        </p:nvSpPr>
        <p:spPr>
          <a:xfrm>
            <a:off x="338359" y="2219563"/>
            <a:ext cx="2805024" cy="1351280"/>
          </a:xfrm>
          <a:prstGeom prst="rect">
            <a:avLst/>
          </a:prstGeom>
          <a:noFill/>
        </p:spPr>
        <p:txBody>
          <a:bodyPr wrap="square" lIns="121816" tIns="60906" rIns="121816" bIns="60906">
            <a:spAutoFit/>
          </a:bodyPr>
          <a:lstStyle/>
          <a:p>
            <a:pPr algn="ctr">
              <a:defRPr/>
            </a:pPr>
            <a:r>
              <a:rPr lang="zh-CN" altLang="en-US" sz="4800" b="1" spc="200">
                <a:solidFill>
                  <a:schemeClr val="bg1"/>
                </a:solidFill>
                <a:latin typeface="微软雅黑" panose="020B0503020204020204" charset="-122"/>
                <a:ea typeface="微软雅黑" panose="020B0503020204020204" charset="-122"/>
              </a:rPr>
              <a:t>目录 </a:t>
            </a:r>
            <a:endParaRPr lang="en-US" altLang="zh-CN" sz="4800" b="1" spc="200">
              <a:solidFill>
                <a:schemeClr val="bg1"/>
              </a:solidFill>
              <a:latin typeface="微软雅黑" panose="020B0503020204020204" charset="-122"/>
              <a:ea typeface="微软雅黑" panose="020B0503020204020204" charset="-122"/>
            </a:endParaRPr>
          </a:p>
          <a:p>
            <a:pPr algn="r">
              <a:defRPr/>
            </a:pPr>
            <a:r>
              <a:rPr lang="en-US" altLang="zh-CN" sz="3200" b="1" spc="200">
                <a:solidFill>
                  <a:schemeClr val="bg1"/>
                </a:solidFill>
                <a:latin typeface="微软雅黑" panose="020B0503020204020204" charset="-122"/>
                <a:ea typeface="微软雅黑" panose="020B0503020204020204" charset="-122"/>
              </a:rPr>
              <a:t>CONTENTS</a:t>
            </a:r>
            <a:endParaRPr lang="zh-CN" altLang="en-US" sz="3200" b="1" spc="200">
              <a:solidFill>
                <a:schemeClr val="bg1"/>
              </a:solidFill>
              <a:latin typeface="微软雅黑" panose="020B0503020204020204" charset="-122"/>
              <a:ea typeface="微软雅黑" panose="020B0503020204020204" charset="-122"/>
            </a:endParaRPr>
          </a:p>
        </p:txBody>
      </p:sp>
      <p:sp>
        <p:nvSpPr>
          <p:cNvPr id="3" name="椭圆 2">
            <a:extLst>
              <a:ext uri="{FF2B5EF4-FFF2-40B4-BE49-F238E27FC236}">
                <a16:creationId xmlns:a16="http://schemas.microsoft.com/office/drawing/2014/main" id="{CF1C84C9-D4DE-84D5-7827-42FC9742BAEF}"/>
              </a:ext>
            </a:extLst>
          </p:cNvPr>
          <p:cNvSpPr/>
          <p:nvPr>
            <p:custDataLst>
              <p:tags r:id="rId11"/>
            </p:custDataLst>
          </p:nvPr>
        </p:nvSpPr>
        <p:spPr bwMode="auto">
          <a:xfrm>
            <a:off x="406718" y="2259330"/>
            <a:ext cx="1920875" cy="1890713"/>
          </a:xfrm>
          <a:prstGeom prst="ellipse">
            <a:avLst/>
          </a:pr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r>
              <a:rPr lang="zh-CN" altLang="en-US" sz="4265" b="1" strike="noStrike" noProof="1">
                <a:solidFill>
                  <a:srgbClr val="0070C0"/>
                </a:solidFill>
                <a:latin typeface="微软雅黑" panose="020B0503020204020204" charset="-122"/>
                <a:ea typeface="微软雅黑" panose="020B0503020204020204" charset="-122"/>
                <a:cs typeface="+mn-ea"/>
                <a:sym typeface="+mn-lt"/>
              </a:rPr>
              <a:t>目录</a:t>
            </a:r>
          </a:p>
        </p:txBody>
      </p:sp>
      <p:sp>
        <p:nvSpPr>
          <p:cNvPr id="4" name="圆角矩形 3">
            <a:extLst>
              <a:ext uri="{FF2B5EF4-FFF2-40B4-BE49-F238E27FC236}">
                <a16:creationId xmlns:a16="http://schemas.microsoft.com/office/drawing/2014/main" id="{7A2FFE7C-5B7A-3CE4-4B60-F643851067EB}"/>
              </a:ext>
            </a:extLst>
          </p:cNvPr>
          <p:cNvSpPr/>
          <p:nvPr>
            <p:custDataLst>
              <p:tags r:id="rId12"/>
            </p:custDataLst>
          </p:nvPr>
        </p:nvSpPr>
        <p:spPr>
          <a:xfrm>
            <a:off x="7644130" y="5255260"/>
            <a:ext cx="882015" cy="4470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12</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5" name="组合 4">
            <a:extLst>
              <a:ext uri="{FF2B5EF4-FFF2-40B4-BE49-F238E27FC236}">
                <a16:creationId xmlns:a16="http://schemas.microsoft.com/office/drawing/2014/main" id="{614A7FA4-3C91-752B-5865-30E21E374D6A}"/>
              </a:ext>
            </a:extLst>
          </p:cNvPr>
          <p:cNvGrpSpPr/>
          <p:nvPr>
            <p:custDataLst>
              <p:tags r:id="rId13"/>
            </p:custDataLst>
          </p:nvPr>
        </p:nvGrpSpPr>
        <p:grpSpPr>
          <a:xfrm>
            <a:off x="8622665" y="5204460"/>
            <a:ext cx="2690495" cy="452755"/>
            <a:chOff x="6339097" y="5057483"/>
            <a:chExt cx="3744416" cy="518492"/>
          </a:xfrm>
          <a:solidFill>
            <a:srgbClr val="0070C0"/>
          </a:solidFill>
        </p:grpSpPr>
        <p:sp>
          <p:nvSpPr>
            <p:cNvPr id="6" name="圆角矩形 5">
              <a:extLst>
                <a:ext uri="{FF2B5EF4-FFF2-40B4-BE49-F238E27FC236}">
                  <a16:creationId xmlns:a16="http://schemas.microsoft.com/office/drawing/2014/main" id="{2AA607A1-786D-3AD8-A478-01B5B4B897EC}"/>
                </a:ext>
              </a:extLst>
            </p:cNvPr>
            <p:cNvSpPr/>
            <p:nvPr>
              <p:custDataLst>
                <p:tags r:id="rId38"/>
              </p:custDataLst>
            </p:nvPr>
          </p:nvSpPr>
          <p:spPr>
            <a:xfrm>
              <a:off x="6339097" y="505748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7" name="矩形 6">
              <a:extLst>
                <a:ext uri="{FF2B5EF4-FFF2-40B4-BE49-F238E27FC236}">
                  <a16:creationId xmlns:a16="http://schemas.microsoft.com/office/drawing/2014/main" id="{5F8EA51E-1334-9847-95D2-42CF82805671}"/>
                </a:ext>
              </a:extLst>
            </p:cNvPr>
            <p:cNvSpPr/>
            <p:nvPr>
              <p:custDataLst>
                <p:tags r:id="rId39"/>
              </p:custDataLst>
            </p:nvPr>
          </p:nvSpPr>
          <p:spPr>
            <a:xfrm>
              <a:off x="6430122" y="5085844"/>
              <a:ext cx="3519062" cy="490131"/>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总结和下一步打算</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8" name="圆角矩形 7">
            <a:extLst>
              <a:ext uri="{FF2B5EF4-FFF2-40B4-BE49-F238E27FC236}">
                <a16:creationId xmlns:a16="http://schemas.microsoft.com/office/drawing/2014/main" id="{48DAC7ED-1224-4685-92D4-96A4F8F30048}"/>
              </a:ext>
            </a:extLst>
          </p:cNvPr>
          <p:cNvSpPr/>
          <p:nvPr>
            <p:custDataLst>
              <p:tags r:id="rId14"/>
            </p:custDataLst>
          </p:nvPr>
        </p:nvSpPr>
        <p:spPr>
          <a:xfrm>
            <a:off x="3291794" y="1589062"/>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1</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9" name="组合 8">
            <a:extLst>
              <a:ext uri="{FF2B5EF4-FFF2-40B4-BE49-F238E27FC236}">
                <a16:creationId xmlns:a16="http://schemas.microsoft.com/office/drawing/2014/main" id="{91F1B130-DD74-F56F-88B1-152823376144}"/>
              </a:ext>
            </a:extLst>
          </p:cNvPr>
          <p:cNvGrpSpPr/>
          <p:nvPr>
            <p:custDataLst>
              <p:tags r:id="rId15"/>
            </p:custDataLst>
          </p:nvPr>
        </p:nvGrpSpPr>
        <p:grpSpPr>
          <a:xfrm>
            <a:off x="4062730" y="1588770"/>
            <a:ext cx="2959100" cy="462915"/>
            <a:chOff x="6339097" y="1573726"/>
            <a:chExt cx="3744416" cy="530390"/>
          </a:xfrm>
          <a:solidFill>
            <a:srgbClr val="0070C0"/>
          </a:solidFill>
        </p:grpSpPr>
        <p:sp>
          <p:nvSpPr>
            <p:cNvPr id="10" name="圆角矩形 9">
              <a:extLst>
                <a:ext uri="{FF2B5EF4-FFF2-40B4-BE49-F238E27FC236}">
                  <a16:creationId xmlns:a16="http://schemas.microsoft.com/office/drawing/2014/main" id="{3110FE37-261D-2296-A2E7-4AFA1220A97E}"/>
                </a:ext>
              </a:extLst>
            </p:cNvPr>
            <p:cNvSpPr/>
            <p:nvPr>
              <p:custDataLst>
                <p:tags r:id="rId36"/>
              </p:custDataLst>
            </p:nvPr>
          </p:nvSpPr>
          <p:spPr>
            <a:xfrm>
              <a:off x="6339097" y="1573726"/>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11" name="矩形 10">
              <a:extLst>
                <a:ext uri="{FF2B5EF4-FFF2-40B4-BE49-F238E27FC236}">
                  <a16:creationId xmlns:a16="http://schemas.microsoft.com/office/drawing/2014/main" id="{6EA295ED-3388-3109-9E9E-D990E9F92317}"/>
                </a:ext>
              </a:extLst>
            </p:cNvPr>
            <p:cNvSpPr/>
            <p:nvPr>
              <p:custDataLst>
                <p:tags r:id="rId37"/>
              </p:custDataLst>
            </p:nvPr>
          </p:nvSpPr>
          <p:spPr>
            <a:xfrm>
              <a:off x="6846923" y="1613742"/>
              <a:ext cx="2645197" cy="490374"/>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mn-ea"/>
                  <a:sym typeface="+mn-lt"/>
                </a:rPr>
                <a:t>工程概况</a:t>
              </a:r>
            </a:p>
          </p:txBody>
        </p:sp>
      </p:grpSp>
      <p:sp>
        <p:nvSpPr>
          <p:cNvPr id="12" name="圆角矩形 11">
            <a:extLst>
              <a:ext uri="{FF2B5EF4-FFF2-40B4-BE49-F238E27FC236}">
                <a16:creationId xmlns:a16="http://schemas.microsoft.com/office/drawing/2014/main" id="{90E3ADFC-E439-8DBF-EA4E-CFD38D61C81C}"/>
              </a:ext>
            </a:extLst>
          </p:cNvPr>
          <p:cNvSpPr/>
          <p:nvPr>
            <p:custDataLst>
              <p:tags r:id="rId16"/>
            </p:custDataLst>
          </p:nvPr>
        </p:nvSpPr>
        <p:spPr>
          <a:xfrm>
            <a:off x="3291794" y="2320424"/>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2</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13" name="组合 12">
            <a:extLst>
              <a:ext uri="{FF2B5EF4-FFF2-40B4-BE49-F238E27FC236}">
                <a16:creationId xmlns:a16="http://schemas.microsoft.com/office/drawing/2014/main" id="{4FA1415F-12B9-8546-8DB2-B8867FAECD07}"/>
              </a:ext>
            </a:extLst>
          </p:cNvPr>
          <p:cNvGrpSpPr/>
          <p:nvPr>
            <p:custDataLst>
              <p:tags r:id="rId17"/>
            </p:custDataLst>
          </p:nvPr>
        </p:nvGrpSpPr>
        <p:grpSpPr>
          <a:xfrm>
            <a:off x="4041775" y="2320290"/>
            <a:ext cx="2962275" cy="462915"/>
            <a:chOff x="6315199" y="2410178"/>
            <a:chExt cx="3744416" cy="529776"/>
          </a:xfrm>
          <a:solidFill>
            <a:srgbClr val="0070C0"/>
          </a:solidFill>
        </p:grpSpPr>
        <p:sp>
          <p:nvSpPr>
            <p:cNvPr id="14" name="圆角矩形 13">
              <a:extLst>
                <a:ext uri="{FF2B5EF4-FFF2-40B4-BE49-F238E27FC236}">
                  <a16:creationId xmlns:a16="http://schemas.microsoft.com/office/drawing/2014/main" id="{B8CBBC1E-29D9-6871-3BF3-1579FB0BBDD7}"/>
                </a:ext>
              </a:extLst>
            </p:cNvPr>
            <p:cNvSpPr/>
            <p:nvPr>
              <p:custDataLst>
                <p:tags r:id="rId34"/>
              </p:custDataLst>
            </p:nvPr>
          </p:nvSpPr>
          <p:spPr>
            <a:xfrm>
              <a:off x="6315199" y="2410178"/>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15" name="矩形 14">
              <a:extLst>
                <a:ext uri="{FF2B5EF4-FFF2-40B4-BE49-F238E27FC236}">
                  <a16:creationId xmlns:a16="http://schemas.microsoft.com/office/drawing/2014/main" id="{CEAEC123-84AB-798E-DF8C-E660077ECB52}"/>
                </a:ext>
              </a:extLst>
            </p:cNvPr>
            <p:cNvSpPr/>
            <p:nvPr>
              <p:custDataLst>
                <p:tags r:id="rId35"/>
              </p:custDataLst>
            </p:nvPr>
          </p:nvSpPr>
          <p:spPr>
            <a:xfrm>
              <a:off x="6747031" y="2450147"/>
              <a:ext cx="2875134" cy="489807"/>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小组概况</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16" name="圆角矩形 15">
            <a:extLst>
              <a:ext uri="{FF2B5EF4-FFF2-40B4-BE49-F238E27FC236}">
                <a16:creationId xmlns:a16="http://schemas.microsoft.com/office/drawing/2014/main" id="{80D90439-330D-F0E6-7FF5-815B4DBCBC92}"/>
              </a:ext>
            </a:extLst>
          </p:cNvPr>
          <p:cNvSpPr/>
          <p:nvPr>
            <p:custDataLst>
              <p:tags r:id="rId18"/>
            </p:custDataLst>
          </p:nvPr>
        </p:nvSpPr>
        <p:spPr>
          <a:xfrm>
            <a:off x="3291794" y="3094982"/>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3</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17" name="组合 16">
            <a:extLst>
              <a:ext uri="{FF2B5EF4-FFF2-40B4-BE49-F238E27FC236}">
                <a16:creationId xmlns:a16="http://schemas.microsoft.com/office/drawing/2014/main" id="{2637329F-59DA-C2A3-5337-25034B52F500}"/>
              </a:ext>
            </a:extLst>
          </p:cNvPr>
          <p:cNvGrpSpPr/>
          <p:nvPr>
            <p:custDataLst>
              <p:tags r:id="rId19"/>
            </p:custDataLst>
          </p:nvPr>
        </p:nvGrpSpPr>
        <p:grpSpPr>
          <a:xfrm>
            <a:off x="4062730" y="3094990"/>
            <a:ext cx="2941320" cy="462915"/>
            <a:chOff x="6339097" y="3296031"/>
            <a:chExt cx="3744416" cy="529776"/>
          </a:xfrm>
          <a:solidFill>
            <a:srgbClr val="0070C0"/>
          </a:solidFill>
        </p:grpSpPr>
        <p:sp>
          <p:nvSpPr>
            <p:cNvPr id="18" name="圆角矩形 17">
              <a:extLst>
                <a:ext uri="{FF2B5EF4-FFF2-40B4-BE49-F238E27FC236}">
                  <a16:creationId xmlns:a16="http://schemas.microsoft.com/office/drawing/2014/main" id="{81B6B432-CB03-EC2A-BF30-FBE82D623BE0}"/>
                </a:ext>
              </a:extLst>
            </p:cNvPr>
            <p:cNvSpPr/>
            <p:nvPr>
              <p:custDataLst>
                <p:tags r:id="rId32"/>
              </p:custDataLst>
            </p:nvPr>
          </p:nvSpPr>
          <p:spPr>
            <a:xfrm>
              <a:off x="6339097" y="3296031"/>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19" name="矩形 18">
              <a:extLst>
                <a:ext uri="{FF2B5EF4-FFF2-40B4-BE49-F238E27FC236}">
                  <a16:creationId xmlns:a16="http://schemas.microsoft.com/office/drawing/2014/main" id="{60BC3FAD-B9D5-8DAB-8C5B-015660E0ADBB}"/>
                </a:ext>
              </a:extLst>
            </p:cNvPr>
            <p:cNvSpPr/>
            <p:nvPr>
              <p:custDataLst>
                <p:tags r:id="rId33"/>
              </p:custDataLst>
            </p:nvPr>
          </p:nvSpPr>
          <p:spPr>
            <a:xfrm>
              <a:off x="6723077" y="3336000"/>
              <a:ext cx="2914210" cy="489807"/>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选择课题</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20" name="圆角矩形 19">
            <a:extLst>
              <a:ext uri="{FF2B5EF4-FFF2-40B4-BE49-F238E27FC236}">
                <a16:creationId xmlns:a16="http://schemas.microsoft.com/office/drawing/2014/main" id="{AB02C3D7-0013-2522-4794-B327F1B60065}"/>
              </a:ext>
            </a:extLst>
          </p:cNvPr>
          <p:cNvSpPr/>
          <p:nvPr>
            <p:custDataLst>
              <p:tags r:id="rId20"/>
            </p:custDataLst>
          </p:nvPr>
        </p:nvSpPr>
        <p:spPr>
          <a:xfrm>
            <a:off x="3291794" y="3796925"/>
            <a:ext cx="448484" cy="447240"/>
          </a:xfrm>
          <a:prstGeom prst="roundRect">
            <a:avLst/>
          </a:prstGeom>
          <a:solidFill>
            <a:srgbClr val="2E74B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4</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21" name="组合 20">
            <a:extLst>
              <a:ext uri="{FF2B5EF4-FFF2-40B4-BE49-F238E27FC236}">
                <a16:creationId xmlns:a16="http://schemas.microsoft.com/office/drawing/2014/main" id="{8228807C-F06D-E503-F8FF-950324A5F819}"/>
              </a:ext>
            </a:extLst>
          </p:cNvPr>
          <p:cNvGrpSpPr/>
          <p:nvPr>
            <p:custDataLst>
              <p:tags r:id="rId21"/>
            </p:custDataLst>
          </p:nvPr>
        </p:nvGrpSpPr>
        <p:grpSpPr>
          <a:xfrm>
            <a:off x="4062730" y="3796665"/>
            <a:ext cx="2941320" cy="463550"/>
            <a:chOff x="6339097" y="4180903"/>
            <a:chExt cx="3744416" cy="530467"/>
          </a:xfrm>
          <a:solidFill>
            <a:srgbClr val="2E74B5"/>
          </a:solidFill>
        </p:grpSpPr>
        <p:sp>
          <p:nvSpPr>
            <p:cNvPr id="22" name="圆角矩形 21">
              <a:extLst>
                <a:ext uri="{FF2B5EF4-FFF2-40B4-BE49-F238E27FC236}">
                  <a16:creationId xmlns:a16="http://schemas.microsoft.com/office/drawing/2014/main" id="{42C2356E-B1AA-DED7-B38E-86B885494293}"/>
                </a:ext>
              </a:extLst>
            </p:cNvPr>
            <p:cNvSpPr/>
            <p:nvPr>
              <p:custDataLst>
                <p:tags r:id="rId30"/>
              </p:custDataLst>
            </p:nvPr>
          </p:nvSpPr>
          <p:spPr>
            <a:xfrm>
              <a:off x="6339097" y="418090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23" name="矩形 22">
              <a:extLst>
                <a:ext uri="{FF2B5EF4-FFF2-40B4-BE49-F238E27FC236}">
                  <a16:creationId xmlns:a16="http://schemas.microsoft.com/office/drawing/2014/main" id="{3DDDF3F7-32DE-8455-777D-A0BE964BEE09}"/>
                </a:ext>
              </a:extLst>
            </p:cNvPr>
            <p:cNvSpPr/>
            <p:nvPr>
              <p:custDataLst>
                <p:tags r:id="rId31"/>
              </p:custDataLst>
            </p:nvPr>
          </p:nvSpPr>
          <p:spPr>
            <a:xfrm>
              <a:off x="6723077" y="4221596"/>
              <a:ext cx="2919868" cy="489774"/>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现状调查</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24" name="圆角矩形 23">
            <a:extLst>
              <a:ext uri="{FF2B5EF4-FFF2-40B4-BE49-F238E27FC236}">
                <a16:creationId xmlns:a16="http://schemas.microsoft.com/office/drawing/2014/main" id="{0D4B9835-CF35-AA75-30AA-E06AA1ACC947}"/>
              </a:ext>
            </a:extLst>
          </p:cNvPr>
          <p:cNvSpPr/>
          <p:nvPr>
            <p:custDataLst>
              <p:tags r:id="rId22"/>
            </p:custDataLst>
          </p:nvPr>
        </p:nvSpPr>
        <p:spPr>
          <a:xfrm>
            <a:off x="3291907" y="4563374"/>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5</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25" name="组合 24">
            <a:extLst>
              <a:ext uri="{FF2B5EF4-FFF2-40B4-BE49-F238E27FC236}">
                <a16:creationId xmlns:a16="http://schemas.microsoft.com/office/drawing/2014/main" id="{3C46BC19-72F8-E474-6354-1650F12B2ECB}"/>
              </a:ext>
            </a:extLst>
          </p:cNvPr>
          <p:cNvGrpSpPr/>
          <p:nvPr>
            <p:custDataLst>
              <p:tags r:id="rId23"/>
            </p:custDataLst>
          </p:nvPr>
        </p:nvGrpSpPr>
        <p:grpSpPr>
          <a:xfrm>
            <a:off x="4062730" y="4563110"/>
            <a:ext cx="2958465" cy="452897"/>
            <a:chOff x="6339097" y="5057483"/>
            <a:chExt cx="3744416" cy="518145"/>
          </a:xfrm>
          <a:solidFill>
            <a:srgbClr val="0070C0"/>
          </a:solidFill>
        </p:grpSpPr>
        <p:sp>
          <p:nvSpPr>
            <p:cNvPr id="26" name="圆角矩形 25">
              <a:extLst>
                <a:ext uri="{FF2B5EF4-FFF2-40B4-BE49-F238E27FC236}">
                  <a16:creationId xmlns:a16="http://schemas.microsoft.com/office/drawing/2014/main" id="{5EA219C0-236C-8E03-8E02-C16C68760973}"/>
                </a:ext>
              </a:extLst>
            </p:cNvPr>
            <p:cNvSpPr/>
            <p:nvPr>
              <p:custDataLst>
                <p:tags r:id="rId28"/>
              </p:custDataLst>
            </p:nvPr>
          </p:nvSpPr>
          <p:spPr>
            <a:xfrm>
              <a:off x="6339097" y="505748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27" name="矩形 26">
              <a:extLst>
                <a:ext uri="{FF2B5EF4-FFF2-40B4-BE49-F238E27FC236}">
                  <a16:creationId xmlns:a16="http://schemas.microsoft.com/office/drawing/2014/main" id="{64FB6AD3-65A4-CB61-EBF5-EF7088BDD2D3}"/>
                </a:ext>
              </a:extLst>
            </p:cNvPr>
            <p:cNvSpPr/>
            <p:nvPr>
              <p:custDataLst>
                <p:tags r:id="rId29"/>
              </p:custDataLst>
            </p:nvPr>
          </p:nvSpPr>
          <p:spPr>
            <a:xfrm>
              <a:off x="6723478" y="5085978"/>
              <a:ext cx="2736174" cy="489650"/>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设定目标</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29" name="圆角矩形 28">
            <a:extLst>
              <a:ext uri="{FF2B5EF4-FFF2-40B4-BE49-F238E27FC236}">
                <a16:creationId xmlns:a16="http://schemas.microsoft.com/office/drawing/2014/main" id="{48567332-ABCE-8D51-5837-984738EE380C}"/>
              </a:ext>
            </a:extLst>
          </p:cNvPr>
          <p:cNvSpPr/>
          <p:nvPr>
            <p:custDataLst>
              <p:tags r:id="rId24"/>
            </p:custDataLst>
          </p:nvPr>
        </p:nvSpPr>
        <p:spPr>
          <a:xfrm>
            <a:off x="3291907" y="5333937"/>
            <a:ext cx="448485"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6</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30" name="组合 29">
            <a:extLst>
              <a:ext uri="{FF2B5EF4-FFF2-40B4-BE49-F238E27FC236}">
                <a16:creationId xmlns:a16="http://schemas.microsoft.com/office/drawing/2014/main" id="{CD38A28F-0FFE-61CC-E898-FE8F38B9E8C4}"/>
              </a:ext>
            </a:extLst>
          </p:cNvPr>
          <p:cNvGrpSpPr/>
          <p:nvPr>
            <p:custDataLst>
              <p:tags r:id="rId25"/>
            </p:custDataLst>
          </p:nvPr>
        </p:nvGrpSpPr>
        <p:grpSpPr>
          <a:xfrm>
            <a:off x="4083050" y="5261610"/>
            <a:ext cx="2938145" cy="452755"/>
            <a:chOff x="6339097" y="5057483"/>
            <a:chExt cx="3744416" cy="517811"/>
          </a:xfrm>
          <a:solidFill>
            <a:srgbClr val="0070C0"/>
          </a:solidFill>
        </p:grpSpPr>
        <p:sp>
          <p:nvSpPr>
            <p:cNvPr id="31" name="圆角矩形 30">
              <a:extLst>
                <a:ext uri="{FF2B5EF4-FFF2-40B4-BE49-F238E27FC236}">
                  <a16:creationId xmlns:a16="http://schemas.microsoft.com/office/drawing/2014/main" id="{23961D31-EDB7-8F3F-3CAF-3B8579D097A8}"/>
                </a:ext>
              </a:extLst>
            </p:cNvPr>
            <p:cNvSpPr/>
            <p:nvPr>
              <p:custDataLst>
                <p:tags r:id="rId26"/>
              </p:custDataLst>
            </p:nvPr>
          </p:nvSpPr>
          <p:spPr>
            <a:xfrm>
              <a:off x="6339097" y="505748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32" name="矩形 31">
              <a:extLst>
                <a:ext uri="{FF2B5EF4-FFF2-40B4-BE49-F238E27FC236}">
                  <a16:creationId xmlns:a16="http://schemas.microsoft.com/office/drawing/2014/main" id="{94A1F6A7-8F03-D623-4B27-E67AB1BC825D}"/>
                </a:ext>
              </a:extLst>
            </p:cNvPr>
            <p:cNvSpPr/>
            <p:nvPr>
              <p:custDataLst>
                <p:tags r:id="rId27"/>
              </p:custDataLst>
            </p:nvPr>
          </p:nvSpPr>
          <p:spPr>
            <a:xfrm>
              <a:off x="6723530" y="5085806"/>
              <a:ext cx="2736086" cy="489488"/>
            </a:xfrm>
            <a:prstGeom prst="rect">
              <a:avLst/>
            </a:prstGeom>
            <a:grpFill/>
          </p:spPr>
          <p:txBody>
            <a:bodyPr wrap="square" lIns="121896" tIns="60948" rIns="121896" bIns="60948">
              <a:spAutoFit/>
            </a:bodyPr>
            <a:lstStyle/>
            <a:p>
              <a:pPr algn="ctr">
                <a:defRPr/>
              </a:pPr>
              <a:r>
                <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rPr>
                <a:t>原因分析</a:t>
              </a:r>
            </a:p>
          </p:txBody>
        </p:sp>
      </p:grpSp>
    </p:spTree>
    <p:extLst>
      <p:ext uri="{BB962C8B-B14F-4D97-AF65-F5344CB8AC3E}">
        <p14:creationId xmlns:p14="http://schemas.microsoft.com/office/powerpoint/2010/main" val="3932381054"/>
      </p:ext>
    </p:extLst>
  </p:cSld>
  <p:clrMapOvr>
    <a:masterClrMapping/>
  </p:clrMapOvr>
  <p:transition spd="slow" advTm="0">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8641E-8E66-81B1-1D17-2E7E02CF8FD4}"/>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1130FA41-7625-8404-B273-022CF2B7C42C}"/>
              </a:ext>
            </a:extLst>
          </p:cNvPr>
          <p:cNvSpPr txBox="1"/>
          <p:nvPr/>
        </p:nvSpPr>
        <p:spPr>
          <a:xfrm>
            <a:off x="2639616" y="335062"/>
            <a:ext cx="6807200" cy="501650"/>
          </a:xfrm>
          <a:prstGeom prst="rect">
            <a:avLst/>
          </a:prstGeom>
          <a:noFill/>
        </p:spPr>
        <p:txBody>
          <a:bodyPr wrap="square" rtlCol="0">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defTabSz="914400" fontAlgn="auto"/>
            <a:r>
              <a:rPr lang="en-US" altLang="zh-CN" sz="2665" b="1" noProof="1">
                <a:solidFill>
                  <a:srgbClr val="0070C0"/>
                </a:solidFill>
                <a:latin typeface="微软雅黑" panose="020B0503020204020204" charset="-122"/>
                <a:ea typeface="微软雅黑" panose="020B0503020204020204" charset="-122"/>
              </a:rPr>
              <a:t>08</a:t>
            </a:r>
            <a:r>
              <a:rPr lang="zh-CN" altLang="en-US" sz="2665" b="1" noProof="1">
                <a:solidFill>
                  <a:srgbClr val="0070C0"/>
                </a:solidFill>
                <a:latin typeface="微软雅黑" panose="020B0503020204020204" charset="-122"/>
                <a:ea typeface="微软雅黑" panose="020B0503020204020204" charset="-122"/>
              </a:rPr>
              <a:t>制定对策</a:t>
            </a:r>
            <a:endParaRPr lang="en-US" altLang="zh-CN" sz="2665" b="1" noProof="1">
              <a:solidFill>
                <a:srgbClr val="0070C0"/>
              </a:solidFill>
              <a:latin typeface="微软雅黑" panose="020B0503020204020204" charset="-122"/>
              <a:ea typeface="微软雅黑" panose="020B0503020204020204" charset="-122"/>
            </a:endParaRPr>
          </a:p>
        </p:txBody>
      </p:sp>
      <p:sp>
        <p:nvSpPr>
          <p:cNvPr id="3" name="文本框 99">
            <a:extLst>
              <a:ext uri="{FF2B5EF4-FFF2-40B4-BE49-F238E27FC236}">
                <a16:creationId xmlns:a16="http://schemas.microsoft.com/office/drawing/2014/main" id="{D2E4DBC5-F35B-08F7-30B1-2A0D7ED03075}"/>
              </a:ext>
            </a:extLst>
          </p:cNvPr>
          <p:cNvSpPr txBox="1"/>
          <p:nvPr/>
        </p:nvSpPr>
        <p:spPr>
          <a:xfrm>
            <a:off x="705646" y="986205"/>
            <a:ext cx="10718946" cy="369332"/>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800" b="0">
                <a:latin typeface="微软雅黑" panose="020B0503020204020204" charset="-122"/>
                <a:ea typeface="微软雅黑" panose="020B0503020204020204" charset="-122"/>
              </a:rPr>
              <a:t>选定方案对策后，小组成员马奔带领各组员于</a:t>
            </a:r>
            <a:r>
              <a:rPr lang="en-US" altLang="zh-CN" sz="1800" b="0">
                <a:latin typeface="微软雅黑" panose="020B0503020204020204" charset="-122"/>
                <a:ea typeface="微软雅黑" panose="020B0503020204020204" charset="-122"/>
              </a:rPr>
              <a:t>2023</a:t>
            </a:r>
            <a:r>
              <a:rPr lang="zh-CN" altLang="en-US" sz="1800" b="0">
                <a:latin typeface="微软雅黑" panose="020B0503020204020204" charset="-122"/>
                <a:ea typeface="微软雅黑" panose="020B0503020204020204" charset="-122"/>
              </a:rPr>
              <a:t>年</a:t>
            </a:r>
            <a:r>
              <a:rPr lang="en-US" altLang="zh-CN" sz="1800" b="0">
                <a:latin typeface="微软雅黑" panose="020B0503020204020204" charset="-122"/>
                <a:ea typeface="微软雅黑" panose="020B0503020204020204" charset="-122"/>
              </a:rPr>
              <a:t>07</a:t>
            </a:r>
            <a:r>
              <a:rPr lang="zh-CN" altLang="en-US" sz="1800" b="0">
                <a:latin typeface="微软雅黑" panose="020B0503020204020204" charset="-122"/>
                <a:ea typeface="微软雅黑" panose="020B0503020204020204" charset="-122"/>
              </a:rPr>
              <a:t>月</a:t>
            </a:r>
            <a:r>
              <a:rPr lang="en-US" altLang="zh-CN" sz="1800" b="0">
                <a:latin typeface="微软雅黑" panose="020B0503020204020204" charset="-122"/>
                <a:ea typeface="微软雅黑" panose="020B0503020204020204" charset="-122"/>
              </a:rPr>
              <a:t>18</a:t>
            </a:r>
            <a:r>
              <a:rPr lang="zh-CN" altLang="en-US" sz="1800" b="0">
                <a:latin typeface="微软雅黑" panose="020B0503020204020204" charset="-122"/>
                <a:ea typeface="微软雅黑" panose="020B0503020204020204" charset="-122"/>
              </a:rPr>
              <a:t>日遵循“</a:t>
            </a:r>
            <a:r>
              <a:rPr lang="en-US" altLang="zh-CN" sz="1800" b="0">
                <a:latin typeface="微软雅黑" panose="020B0503020204020204" charset="-122"/>
                <a:ea typeface="微软雅黑" panose="020B0503020204020204" charset="-122"/>
              </a:rPr>
              <a:t>5W1H”</a:t>
            </a:r>
            <a:r>
              <a:rPr lang="zh-CN" altLang="en-US" sz="1800" b="0">
                <a:latin typeface="微软雅黑" panose="020B0503020204020204" charset="-122"/>
                <a:ea typeface="微软雅黑" panose="020B0503020204020204" charset="-122"/>
              </a:rPr>
              <a:t>原则制定了如下对策表</a:t>
            </a:r>
            <a:r>
              <a:rPr lang="zh-CN" sz="1800" b="0">
                <a:latin typeface="微软雅黑" panose="020B0503020204020204" charset="-122"/>
                <a:ea typeface="微软雅黑" panose="020B0503020204020204" charset="-122"/>
              </a:rPr>
              <a:t>。</a:t>
            </a:r>
            <a:endParaRPr lang="zh-CN" altLang="en-US" sz="1800" b="0" dirty="0">
              <a:latin typeface="微软雅黑" panose="020B0503020204020204" charset="-122"/>
              <a:ea typeface="微软雅黑" panose="020B0503020204020204" charset="-122"/>
            </a:endParaRPr>
          </a:p>
        </p:txBody>
      </p:sp>
      <p:sp>
        <p:nvSpPr>
          <p:cNvPr id="4" name="文本框 2">
            <a:extLst>
              <a:ext uri="{FF2B5EF4-FFF2-40B4-BE49-F238E27FC236}">
                <a16:creationId xmlns:a16="http://schemas.microsoft.com/office/drawing/2014/main" id="{5C951FBF-6B0C-590F-B9C7-D9C31320C3E6}"/>
              </a:ext>
            </a:extLst>
          </p:cNvPr>
          <p:cNvSpPr txBox="1"/>
          <p:nvPr/>
        </p:nvSpPr>
        <p:spPr>
          <a:xfrm>
            <a:off x="3464272" y="1389202"/>
            <a:ext cx="5080000" cy="307777"/>
          </a:xfrm>
          <a:prstGeom prst="rect">
            <a:avLst/>
          </a:prstGeom>
          <a:noFill/>
          <a:ln w="9525">
            <a:noFill/>
          </a:ln>
        </p:spPr>
        <p:txBody>
          <a:bodyPr>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b="0" dirty="0">
                <a:latin typeface="微软雅黑" panose="020B0503020204020204" charset="-122"/>
                <a:ea typeface="微软雅黑" panose="020B0503020204020204" charset="-122"/>
              </a:rPr>
              <a:t>表</a:t>
            </a:r>
            <a:r>
              <a:rPr lang="en-US" b="0" dirty="0">
                <a:latin typeface="微软雅黑" panose="020B0503020204020204" charset="-122"/>
                <a:ea typeface="微软雅黑" panose="020B0503020204020204" charset="-122"/>
              </a:rPr>
              <a:t>8-1  </a:t>
            </a:r>
            <a:r>
              <a:rPr lang="zh-CN" b="0" dirty="0">
                <a:latin typeface="微软雅黑" panose="020B0503020204020204" charset="-122"/>
                <a:ea typeface="微软雅黑" panose="020B0503020204020204" charset="-122"/>
              </a:rPr>
              <a:t>对策表</a:t>
            </a:r>
            <a:endParaRPr lang="zh-CN" altLang="en-US" b="0" dirty="0">
              <a:latin typeface="微软雅黑" panose="020B0503020204020204" charset="-122"/>
              <a:ea typeface="微软雅黑" panose="020B0503020204020204" charset="-122"/>
            </a:endParaRPr>
          </a:p>
        </p:txBody>
      </p:sp>
      <p:sp>
        <p:nvSpPr>
          <p:cNvPr id="5" name="文本框 4">
            <a:extLst>
              <a:ext uri="{FF2B5EF4-FFF2-40B4-BE49-F238E27FC236}">
                <a16:creationId xmlns:a16="http://schemas.microsoft.com/office/drawing/2014/main" id="{F46DBC4C-6F5E-D28B-A5DF-3FD323C6D23B}"/>
              </a:ext>
            </a:extLst>
          </p:cNvPr>
          <p:cNvSpPr txBox="1"/>
          <p:nvPr/>
        </p:nvSpPr>
        <p:spPr>
          <a:xfrm>
            <a:off x="2639616" y="6073551"/>
            <a:ext cx="7138670" cy="307777"/>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b="0" dirty="0">
                <a:latin typeface="微软雅黑" panose="020B0503020204020204" charset="-122"/>
                <a:ea typeface="微软雅黑" panose="020B0503020204020204" charset="-122"/>
              </a:rPr>
              <a:t>制表：</a:t>
            </a:r>
            <a:r>
              <a:rPr lang="zh-CN" altLang="en-US" b="0" dirty="0">
                <a:latin typeface="微软雅黑" panose="020B0503020204020204" charset="-122"/>
                <a:ea typeface="微软雅黑" panose="020B0503020204020204" charset="-122"/>
              </a:rPr>
              <a:t>马奔</a:t>
            </a:r>
            <a:r>
              <a:rPr lang="en-US" b="0" dirty="0">
                <a:latin typeface="微软雅黑" panose="020B0503020204020204" charset="-122"/>
                <a:ea typeface="微软雅黑" panose="020B0503020204020204" charset="-122"/>
              </a:rPr>
              <a:t>               </a:t>
            </a:r>
            <a:r>
              <a:rPr lang="zh-CN" altLang="en-US" b="0" dirty="0">
                <a:latin typeface="微软雅黑" panose="020B0503020204020204" charset="-122"/>
                <a:ea typeface="微软雅黑" panose="020B0503020204020204" charset="-122"/>
              </a:rPr>
              <a:t>日期</a:t>
            </a:r>
            <a:r>
              <a:rPr lang="zh-CN" b="0" dirty="0">
                <a:latin typeface="微软雅黑" panose="020B0503020204020204" charset="-122"/>
                <a:ea typeface="微软雅黑" panose="020B0503020204020204" charset="-122"/>
              </a:rPr>
              <a:t>：202</a:t>
            </a:r>
            <a:r>
              <a:rPr lang="en-US" altLang="zh-CN" b="0" dirty="0">
                <a:latin typeface="微软雅黑" panose="020B0503020204020204" charset="-122"/>
                <a:ea typeface="微软雅黑" panose="020B0503020204020204" charset="-122"/>
              </a:rPr>
              <a:t>3</a:t>
            </a:r>
            <a:r>
              <a:rPr lang="zh-CN" b="0" dirty="0">
                <a:latin typeface="微软雅黑" panose="020B0503020204020204" charset="-122"/>
                <a:ea typeface="微软雅黑" panose="020B0503020204020204" charset="-122"/>
              </a:rPr>
              <a:t>年0</a:t>
            </a:r>
            <a:r>
              <a:rPr lang="en-US" b="0" dirty="0">
                <a:latin typeface="微软雅黑" panose="020B0503020204020204" charset="-122"/>
                <a:ea typeface="微软雅黑" panose="020B0503020204020204" charset="-122"/>
              </a:rPr>
              <a:t>7</a:t>
            </a:r>
            <a:r>
              <a:rPr lang="zh-CN" b="0" dirty="0">
                <a:latin typeface="微软雅黑" panose="020B0503020204020204" charset="-122"/>
                <a:ea typeface="微软雅黑" panose="020B0503020204020204" charset="-122"/>
              </a:rPr>
              <a:t>月</a:t>
            </a:r>
            <a:r>
              <a:rPr lang="en-US" b="0" dirty="0">
                <a:latin typeface="微软雅黑" panose="020B0503020204020204" charset="-122"/>
                <a:ea typeface="微软雅黑" panose="020B0503020204020204" charset="-122"/>
              </a:rPr>
              <a:t>18</a:t>
            </a:r>
            <a:r>
              <a:rPr lang="zh-CN" b="0" dirty="0">
                <a:latin typeface="微软雅黑" panose="020B0503020204020204" charset="-122"/>
                <a:ea typeface="微软雅黑" panose="020B0503020204020204" charset="-122"/>
              </a:rPr>
              <a:t>日</a:t>
            </a:r>
            <a:endParaRPr lang="zh-CN" altLang="en-US" b="0" dirty="0">
              <a:latin typeface="微软雅黑" panose="020B0503020204020204" charset="-122"/>
              <a:ea typeface="微软雅黑" panose="020B0503020204020204" charset="-122"/>
            </a:endParaRPr>
          </a:p>
        </p:txBody>
      </p:sp>
      <p:graphicFrame>
        <p:nvGraphicFramePr>
          <p:cNvPr id="7" name="表格 6">
            <a:extLst>
              <a:ext uri="{FF2B5EF4-FFF2-40B4-BE49-F238E27FC236}">
                <a16:creationId xmlns:a16="http://schemas.microsoft.com/office/drawing/2014/main" id="{013C581A-043B-2A00-0F64-A81BBE2228F1}"/>
              </a:ext>
            </a:extLst>
          </p:cNvPr>
          <p:cNvGraphicFramePr>
            <a:graphicFrameLocks noGrp="1"/>
          </p:cNvGraphicFramePr>
          <p:nvPr>
            <p:extLst>
              <p:ext uri="{D42A27DB-BD31-4B8C-83A1-F6EECF244321}">
                <p14:modId xmlns:p14="http://schemas.microsoft.com/office/powerpoint/2010/main" val="164971035"/>
              </p:ext>
            </p:extLst>
          </p:nvPr>
        </p:nvGraphicFramePr>
        <p:xfrm>
          <a:off x="705646" y="1711338"/>
          <a:ext cx="10718946" cy="4237942"/>
        </p:xfrm>
        <a:graphic>
          <a:graphicData uri="http://schemas.openxmlformats.org/drawingml/2006/table">
            <a:tbl>
              <a:tblPr firstRow="1" firstCol="1" bandRow="1"/>
              <a:tblGrid>
                <a:gridCol w="493810">
                  <a:extLst>
                    <a:ext uri="{9D8B030D-6E8A-4147-A177-3AD203B41FA5}">
                      <a16:colId xmlns:a16="http://schemas.microsoft.com/office/drawing/2014/main" val="2986239230"/>
                    </a:ext>
                  </a:extLst>
                </a:gridCol>
                <a:gridCol w="1008112">
                  <a:extLst>
                    <a:ext uri="{9D8B030D-6E8A-4147-A177-3AD203B41FA5}">
                      <a16:colId xmlns:a16="http://schemas.microsoft.com/office/drawing/2014/main" val="1553680065"/>
                    </a:ext>
                  </a:extLst>
                </a:gridCol>
                <a:gridCol w="1008112">
                  <a:extLst>
                    <a:ext uri="{9D8B030D-6E8A-4147-A177-3AD203B41FA5}">
                      <a16:colId xmlns:a16="http://schemas.microsoft.com/office/drawing/2014/main" val="1839310987"/>
                    </a:ext>
                  </a:extLst>
                </a:gridCol>
                <a:gridCol w="1008112">
                  <a:extLst>
                    <a:ext uri="{9D8B030D-6E8A-4147-A177-3AD203B41FA5}">
                      <a16:colId xmlns:a16="http://schemas.microsoft.com/office/drawing/2014/main" val="4276282308"/>
                    </a:ext>
                  </a:extLst>
                </a:gridCol>
                <a:gridCol w="4104456">
                  <a:extLst>
                    <a:ext uri="{9D8B030D-6E8A-4147-A177-3AD203B41FA5}">
                      <a16:colId xmlns:a16="http://schemas.microsoft.com/office/drawing/2014/main" val="940922354"/>
                    </a:ext>
                  </a:extLst>
                </a:gridCol>
                <a:gridCol w="1080120">
                  <a:extLst>
                    <a:ext uri="{9D8B030D-6E8A-4147-A177-3AD203B41FA5}">
                      <a16:colId xmlns:a16="http://schemas.microsoft.com/office/drawing/2014/main" val="731669465"/>
                    </a:ext>
                  </a:extLst>
                </a:gridCol>
                <a:gridCol w="864096">
                  <a:extLst>
                    <a:ext uri="{9D8B030D-6E8A-4147-A177-3AD203B41FA5}">
                      <a16:colId xmlns:a16="http://schemas.microsoft.com/office/drawing/2014/main" val="4068317098"/>
                    </a:ext>
                  </a:extLst>
                </a:gridCol>
                <a:gridCol w="1152128">
                  <a:extLst>
                    <a:ext uri="{9D8B030D-6E8A-4147-A177-3AD203B41FA5}">
                      <a16:colId xmlns:a16="http://schemas.microsoft.com/office/drawing/2014/main" val="1566461166"/>
                    </a:ext>
                  </a:extLst>
                </a:gridCol>
              </a:tblGrid>
              <a:tr h="407819">
                <a:tc>
                  <a:txBody>
                    <a:bodyPr/>
                    <a:lstStyle/>
                    <a:p>
                      <a:pPr algn="ct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序号</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4642" marR="4464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主要原因</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4642" marR="4464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对策</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4642" marR="4464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目标</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4642" marR="4464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措施</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4642" marR="4464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地点</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4642" marR="4464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负责人</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4642" marR="4464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完成时间</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4642" marR="4464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extLst>
                  <a:ext uri="{0D108BD9-81ED-4DB2-BD59-A6C34878D82A}">
                    <a16:rowId xmlns:a16="http://schemas.microsoft.com/office/drawing/2014/main" val="3759707245"/>
                  </a:ext>
                </a:extLst>
              </a:tr>
              <a:tr h="441261">
                <a:tc rowSpan="4">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4642" marR="4464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rowSpan="4">
                  <a:txBody>
                    <a:bodyPr/>
                    <a:lstStyle/>
                    <a:p>
                      <a:pPr algn="ctr"/>
                      <a:r>
                        <a:rPr lang="zh-CN" sz="14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风门指令与反馈跟踪线性</a:t>
                      </a:r>
                      <a:r>
                        <a:rPr lang="zh-CN" altLang="en-US" sz="14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差</a:t>
                      </a:r>
                      <a:endParaRPr lang="zh-CN" sz="14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4642" marR="4464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rowSpan="4">
                  <a:txBody>
                    <a:bodyPr/>
                    <a:lstStyle/>
                    <a:p>
                      <a:pPr algn="ctr"/>
                      <a:r>
                        <a:rPr lang="zh-CN" sz="14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调试风门确保跟踪线性符合要求</a:t>
                      </a:r>
                      <a:endParaRPr lang="zh-CN" sz="14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4642" marR="4464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rowSpan="4">
                  <a:txBody>
                    <a:bodyPr/>
                    <a:lstStyle/>
                    <a:p>
                      <a:pPr algn="ctr"/>
                      <a:r>
                        <a:rPr lang="zh-CN" sz="14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风门指令与反馈跟踪线性</a:t>
                      </a:r>
                      <a:r>
                        <a:rPr lang="zh-CN" altLang="en-US" sz="14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准确</a:t>
                      </a:r>
                      <a:r>
                        <a:rPr lang="zh-CN" sz="14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率</a:t>
                      </a:r>
                      <a:r>
                        <a:rPr lang="en-US" sz="14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100% </a:t>
                      </a:r>
                      <a:endParaRPr lang="zh-CN" sz="14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4642" marR="4464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l"/>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、仔细查阅说明书并结合现场条件重新整定阀门</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4642" marR="4464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办公室</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现场</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4642" marR="4464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郭浩</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4642" marR="4464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2023.07.21</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4642" marR="4464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extLst>
                  <a:ext uri="{0D108BD9-81ED-4DB2-BD59-A6C34878D82A}">
                    <a16:rowId xmlns:a16="http://schemas.microsoft.com/office/drawing/2014/main" val="3135929525"/>
                  </a:ext>
                </a:extLst>
              </a:tr>
              <a:tr h="407819">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l"/>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、调整就地定位器，将死区设置</a:t>
                      </a: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0.8</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4642" marR="4464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现场</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4642" marR="4464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付豪</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4642" marR="4464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2023.07.22</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4642" marR="4464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extLst>
                  <a:ext uri="{0D108BD9-81ED-4DB2-BD59-A6C34878D82A}">
                    <a16:rowId xmlns:a16="http://schemas.microsoft.com/office/drawing/2014/main" val="775119518"/>
                  </a:ext>
                </a:extLst>
              </a:tr>
              <a:tr h="407819">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l"/>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3</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、调整</a:t>
                      </a: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DCS</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逻辑内部</a:t>
                      </a: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PID</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参数</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4642" marR="4464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工程师站</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4642" marR="4464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李国良</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4642" marR="4464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2023.07.23</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4642" marR="4464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extLst>
                  <a:ext uri="{0D108BD9-81ED-4DB2-BD59-A6C34878D82A}">
                    <a16:rowId xmlns:a16="http://schemas.microsoft.com/office/drawing/2014/main" val="3964089714"/>
                  </a:ext>
                </a:extLst>
              </a:tr>
              <a:tr h="1121502">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l"/>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4</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、严格按照标准《</a:t>
                      </a: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DL-T 5210.6-2019 </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电力建设施工质量验收规程》由监理单位组织施工单位、调试单位、生产单位、建设单位组织五方验收</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4642" marR="4464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现场</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4642" marR="4464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刘铭昊</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4642" marR="4464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2023.07.24</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4642" marR="4464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extLst>
                  <a:ext uri="{0D108BD9-81ED-4DB2-BD59-A6C34878D82A}">
                    <a16:rowId xmlns:a16="http://schemas.microsoft.com/office/drawing/2014/main" val="3274494596"/>
                  </a:ext>
                </a:extLst>
              </a:tr>
              <a:tr h="432175">
                <a:tc rowSpan="3">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4642" marR="4464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rowSpan="3">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执行机构</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卡涩</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4642" marR="4464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rowSpan="3">
                  <a:txBody>
                    <a:bodyPr/>
                    <a:lstStyle/>
                    <a:p>
                      <a:pPr algn="ctr">
                        <a:tabLst>
                          <a:tab pos="425450" algn="l"/>
                        </a:tabLst>
                      </a:pP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调整机构使其灵活可靠</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4642" marR="4464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rowSpan="3">
                  <a:txBody>
                    <a:bodyPr/>
                    <a:lstStyle/>
                    <a:p>
                      <a:pPr algn="ctr"/>
                      <a:r>
                        <a:rPr lang="zh-CN" sz="14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机构</a:t>
                      </a:r>
                      <a:r>
                        <a:rPr lang="zh-CN" altLang="zh-CN" sz="1400" kern="100" dirty="0">
                          <a:effectLst/>
                          <a:latin typeface="微软雅黑" panose="020B0503020204020204" pitchFamily="34" charset="-122"/>
                          <a:ea typeface="微软雅黑" panose="020B0503020204020204" pitchFamily="34" charset="-122"/>
                          <a:cs typeface="宋体" panose="02010600030101010101" pitchFamily="2" charset="-122"/>
                        </a:rPr>
                        <a:t>卡涩</a:t>
                      </a:r>
                      <a:r>
                        <a:rPr lang="zh-CN" altLang="en-US" sz="1400" kern="100" dirty="0">
                          <a:latin typeface="微软雅黑" panose="020B0503020204020204" pitchFamily="34" charset="-122"/>
                          <a:ea typeface="微软雅黑" panose="020B0503020204020204" pitchFamily="34" charset="-122"/>
                          <a:cs typeface="宋体" panose="02010600030101010101" pitchFamily="2" charset="-122"/>
                        </a:rPr>
                        <a:t>出现次数为</a:t>
                      </a:r>
                      <a:r>
                        <a:rPr lang="en-US" altLang="zh-CN" sz="1400" kern="100" dirty="0">
                          <a:latin typeface="微软雅黑" panose="020B0503020204020204" pitchFamily="34" charset="-122"/>
                          <a:ea typeface="微软雅黑" panose="020B0503020204020204" pitchFamily="34" charset="-122"/>
                          <a:cs typeface="宋体" panose="02010600030101010101" pitchFamily="2" charset="-122"/>
                        </a:rPr>
                        <a:t>0</a:t>
                      </a:r>
                      <a:endParaRPr lang="zh-CN" sz="14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4642" marR="4464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l"/>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、调整机构连杆转轴的松紧度</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4642" marR="4464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现场</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4642" marR="4464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宋汪洋</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4642" marR="4464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2023.07.28</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4642" marR="4464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extLst>
                  <a:ext uri="{0D108BD9-81ED-4DB2-BD59-A6C34878D82A}">
                    <a16:rowId xmlns:a16="http://schemas.microsoft.com/office/drawing/2014/main" val="2180132319"/>
                  </a:ext>
                </a:extLst>
              </a:tr>
              <a:tr h="611728">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l"/>
                      <a:r>
                        <a:rPr lang="en-US" sz="14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a:t>
                      </a:r>
                      <a:r>
                        <a:rPr lang="zh-CN" sz="14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、设置</a:t>
                      </a:r>
                      <a:r>
                        <a:rPr lang="en-US" sz="14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80%</a:t>
                      </a:r>
                      <a:r>
                        <a:rPr lang="zh-CN" sz="14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a:t>
                      </a:r>
                      <a:r>
                        <a:rPr lang="en-US" sz="14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90%</a:t>
                      </a:r>
                      <a:r>
                        <a:rPr lang="zh-CN" sz="14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力矩，确保风门电机有足够的动力带动执行机构和挡板</a:t>
                      </a:r>
                      <a:endParaRPr lang="zh-CN" sz="14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4642" marR="4464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现场</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4642" marR="4464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邱枫</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4642" marR="4464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2023.07.29</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4642" marR="4464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extLst>
                  <a:ext uri="{0D108BD9-81ED-4DB2-BD59-A6C34878D82A}">
                    <a16:rowId xmlns:a16="http://schemas.microsoft.com/office/drawing/2014/main" val="1118649365"/>
                  </a:ext>
                </a:extLst>
              </a:tr>
              <a:tr h="407819">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l"/>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3</a:t>
                      </a: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、连杆活动机构进行打磨清理并涂刷润滑剂</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4642" marR="4464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现场</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4642" marR="4464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马奔</a:t>
                      </a:r>
                      <a:endParaRPr lang="zh-CN" sz="14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4642" marR="4464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4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2023.07.30</a:t>
                      </a:r>
                      <a:endParaRPr lang="zh-CN" sz="14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4642" marR="4464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extLst>
                  <a:ext uri="{0D108BD9-81ED-4DB2-BD59-A6C34878D82A}">
                    <a16:rowId xmlns:a16="http://schemas.microsoft.com/office/drawing/2014/main" val="3032559247"/>
                  </a:ext>
                </a:extLst>
              </a:tr>
            </a:tbl>
          </a:graphicData>
        </a:graphic>
      </p:graphicFrame>
    </p:spTree>
    <p:extLst>
      <p:ext uri="{BB962C8B-B14F-4D97-AF65-F5344CB8AC3E}">
        <p14:creationId xmlns:p14="http://schemas.microsoft.com/office/powerpoint/2010/main" val="402197615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AC6E1-893A-EA85-D7DB-DB806569B584}"/>
            </a:ext>
          </a:extLst>
        </p:cNvPr>
        <p:cNvGrpSpPr/>
        <p:nvPr/>
      </p:nvGrpSpPr>
      <p:grpSpPr>
        <a:xfrm>
          <a:off x="0" y="0"/>
          <a:ext cx="0" cy="0"/>
          <a:chOff x="0" y="0"/>
          <a:chExt cx="0" cy="0"/>
        </a:xfrm>
      </p:grpSpPr>
      <p:sp>
        <p:nvSpPr>
          <p:cNvPr id="67" name="圆角矩形 66">
            <a:extLst>
              <a:ext uri="{FF2B5EF4-FFF2-40B4-BE49-F238E27FC236}">
                <a16:creationId xmlns:a16="http://schemas.microsoft.com/office/drawing/2014/main" id="{E373FB6E-A4ED-42BB-6DEB-5695C9DAFB4D}"/>
              </a:ext>
            </a:extLst>
          </p:cNvPr>
          <p:cNvSpPr/>
          <p:nvPr>
            <p:custDataLst>
              <p:tags r:id="rId1"/>
            </p:custDataLst>
          </p:nvPr>
        </p:nvSpPr>
        <p:spPr>
          <a:xfrm>
            <a:off x="7832679" y="1582077"/>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7</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68" name="组合 67">
            <a:extLst>
              <a:ext uri="{FF2B5EF4-FFF2-40B4-BE49-F238E27FC236}">
                <a16:creationId xmlns:a16="http://schemas.microsoft.com/office/drawing/2014/main" id="{8B4616D2-25F8-C0CB-2ADE-0C830E7F6F8C}"/>
              </a:ext>
            </a:extLst>
          </p:cNvPr>
          <p:cNvGrpSpPr/>
          <p:nvPr>
            <p:custDataLst>
              <p:tags r:id="rId2"/>
            </p:custDataLst>
          </p:nvPr>
        </p:nvGrpSpPr>
        <p:grpSpPr>
          <a:xfrm>
            <a:off x="8603615" y="1581785"/>
            <a:ext cx="2616200" cy="463173"/>
            <a:chOff x="6339097" y="1573726"/>
            <a:chExt cx="3744416" cy="530390"/>
          </a:xfrm>
          <a:solidFill>
            <a:srgbClr val="0070C0"/>
          </a:solidFill>
        </p:grpSpPr>
        <p:sp>
          <p:nvSpPr>
            <p:cNvPr id="69" name="圆角矩形 68">
              <a:extLst>
                <a:ext uri="{FF2B5EF4-FFF2-40B4-BE49-F238E27FC236}">
                  <a16:creationId xmlns:a16="http://schemas.microsoft.com/office/drawing/2014/main" id="{1A7911C8-160C-A3D4-A927-035B3F159D62}"/>
                </a:ext>
              </a:extLst>
            </p:cNvPr>
            <p:cNvSpPr/>
            <p:nvPr>
              <p:custDataLst>
                <p:tags r:id="rId48"/>
              </p:custDataLst>
            </p:nvPr>
          </p:nvSpPr>
          <p:spPr>
            <a:xfrm>
              <a:off x="6339097" y="1573726"/>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70" name="矩形 69">
              <a:extLst>
                <a:ext uri="{FF2B5EF4-FFF2-40B4-BE49-F238E27FC236}">
                  <a16:creationId xmlns:a16="http://schemas.microsoft.com/office/drawing/2014/main" id="{38FCD910-5229-294E-A18C-F63DCE360F4C}"/>
                </a:ext>
              </a:extLst>
            </p:cNvPr>
            <p:cNvSpPr/>
            <p:nvPr>
              <p:custDataLst>
                <p:tags r:id="rId49"/>
              </p:custDataLst>
            </p:nvPr>
          </p:nvSpPr>
          <p:spPr>
            <a:xfrm>
              <a:off x="6723350" y="1614014"/>
              <a:ext cx="2653075" cy="490102"/>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确定主要原因</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71" name="圆角矩形 70">
            <a:extLst>
              <a:ext uri="{FF2B5EF4-FFF2-40B4-BE49-F238E27FC236}">
                <a16:creationId xmlns:a16="http://schemas.microsoft.com/office/drawing/2014/main" id="{7CEB5893-9CB3-FA8C-5024-710446A196F5}"/>
              </a:ext>
            </a:extLst>
          </p:cNvPr>
          <p:cNvSpPr/>
          <p:nvPr>
            <p:custDataLst>
              <p:tags r:id="rId3"/>
            </p:custDataLst>
          </p:nvPr>
        </p:nvSpPr>
        <p:spPr>
          <a:xfrm>
            <a:off x="7832679" y="2313439"/>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8</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72" name="组合 71">
            <a:extLst>
              <a:ext uri="{FF2B5EF4-FFF2-40B4-BE49-F238E27FC236}">
                <a16:creationId xmlns:a16="http://schemas.microsoft.com/office/drawing/2014/main" id="{44C5EDB5-120C-EF63-C387-6D012283E995}"/>
              </a:ext>
            </a:extLst>
          </p:cNvPr>
          <p:cNvGrpSpPr/>
          <p:nvPr>
            <p:custDataLst>
              <p:tags r:id="rId4"/>
            </p:custDataLst>
          </p:nvPr>
        </p:nvGrpSpPr>
        <p:grpSpPr>
          <a:xfrm>
            <a:off x="8582660" y="2313305"/>
            <a:ext cx="2622550" cy="463173"/>
            <a:chOff x="6315199" y="2410178"/>
            <a:chExt cx="3744416" cy="530390"/>
          </a:xfrm>
          <a:solidFill>
            <a:srgbClr val="0070C0"/>
          </a:solidFill>
        </p:grpSpPr>
        <p:sp>
          <p:nvSpPr>
            <p:cNvPr id="73" name="圆角矩形 72">
              <a:extLst>
                <a:ext uri="{FF2B5EF4-FFF2-40B4-BE49-F238E27FC236}">
                  <a16:creationId xmlns:a16="http://schemas.microsoft.com/office/drawing/2014/main" id="{263FC6AD-B230-EF8B-9A30-CDD5EBF3F956}"/>
                </a:ext>
              </a:extLst>
            </p:cNvPr>
            <p:cNvSpPr/>
            <p:nvPr>
              <p:custDataLst>
                <p:tags r:id="rId46"/>
              </p:custDataLst>
            </p:nvPr>
          </p:nvSpPr>
          <p:spPr>
            <a:xfrm>
              <a:off x="6315199" y="2410178"/>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74" name="矩形 73">
              <a:extLst>
                <a:ext uri="{FF2B5EF4-FFF2-40B4-BE49-F238E27FC236}">
                  <a16:creationId xmlns:a16="http://schemas.microsoft.com/office/drawing/2014/main" id="{00654456-586E-EB13-F3CB-AAD7ED0BA132}"/>
                </a:ext>
              </a:extLst>
            </p:cNvPr>
            <p:cNvSpPr/>
            <p:nvPr>
              <p:custDataLst>
                <p:tags r:id="rId47"/>
              </p:custDataLst>
            </p:nvPr>
          </p:nvSpPr>
          <p:spPr>
            <a:xfrm>
              <a:off x="6747248" y="2450466"/>
              <a:ext cx="2653075" cy="490102"/>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制定对策</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75" name="圆角矩形 74">
            <a:extLst>
              <a:ext uri="{FF2B5EF4-FFF2-40B4-BE49-F238E27FC236}">
                <a16:creationId xmlns:a16="http://schemas.microsoft.com/office/drawing/2014/main" id="{A17F12DC-9644-E107-FA74-C7828BD78F3A}"/>
              </a:ext>
            </a:extLst>
          </p:cNvPr>
          <p:cNvSpPr/>
          <p:nvPr>
            <p:custDataLst>
              <p:tags r:id="rId5"/>
            </p:custDataLst>
          </p:nvPr>
        </p:nvSpPr>
        <p:spPr>
          <a:xfrm>
            <a:off x="7832679" y="3087997"/>
            <a:ext cx="448484" cy="447240"/>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9</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76" name="组合 75">
            <a:extLst>
              <a:ext uri="{FF2B5EF4-FFF2-40B4-BE49-F238E27FC236}">
                <a16:creationId xmlns:a16="http://schemas.microsoft.com/office/drawing/2014/main" id="{7C26DFDE-9F1E-FB2C-15FD-8ABA0599613F}"/>
              </a:ext>
            </a:extLst>
          </p:cNvPr>
          <p:cNvGrpSpPr/>
          <p:nvPr>
            <p:custDataLst>
              <p:tags r:id="rId6"/>
            </p:custDataLst>
          </p:nvPr>
        </p:nvGrpSpPr>
        <p:grpSpPr>
          <a:xfrm>
            <a:off x="8603615" y="3088005"/>
            <a:ext cx="2600325" cy="463173"/>
            <a:chOff x="6339097" y="3296031"/>
            <a:chExt cx="3744416" cy="530390"/>
          </a:xfrm>
          <a:solidFill>
            <a:srgbClr val="C00000"/>
          </a:solidFill>
        </p:grpSpPr>
        <p:sp>
          <p:nvSpPr>
            <p:cNvPr id="77" name="圆角矩形 76">
              <a:extLst>
                <a:ext uri="{FF2B5EF4-FFF2-40B4-BE49-F238E27FC236}">
                  <a16:creationId xmlns:a16="http://schemas.microsoft.com/office/drawing/2014/main" id="{AA431E0B-D687-2B0F-C369-826C24B2D6C2}"/>
                </a:ext>
              </a:extLst>
            </p:cNvPr>
            <p:cNvSpPr/>
            <p:nvPr>
              <p:custDataLst>
                <p:tags r:id="rId44"/>
              </p:custDataLst>
            </p:nvPr>
          </p:nvSpPr>
          <p:spPr>
            <a:xfrm>
              <a:off x="6339097" y="3296031"/>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78" name="矩形 77">
              <a:extLst>
                <a:ext uri="{FF2B5EF4-FFF2-40B4-BE49-F238E27FC236}">
                  <a16:creationId xmlns:a16="http://schemas.microsoft.com/office/drawing/2014/main" id="{141269D1-31F4-8438-3DBC-DF14106E5310}"/>
                </a:ext>
              </a:extLst>
            </p:cNvPr>
            <p:cNvSpPr/>
            <p:nvPr>
              <p:custDataLst>
                <p:tags r:id="rId45"/>
              </p:custDataLst>
            </p:nvPr>
          </p:nvSpPr>
          <p:spPr>
            <a:xfrm>
              <a:off x="6723349" y="3336319"/>
              <a:ext cx="3335467" cy="490102"/>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对策实施</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79" name="圆角矩形 78">
            <a:extLst>
              <a:ext uri="{FF2B5EF4-FFF2-40B4-BE49-F238E27FC236}">
                <a16:creationId xmlns:a16="http://schemas.microsoft.com/office/drawing/2014/main" id="{5D464F91-2968-DED4-9E8B-8B018C0315F4}"/>
              </a:ext>
            </a:extLst>
          </p:cNvPr>
          <p:cNvSpPr/>
          <p:nvPr>
            <p:custDataLst>
              <p:tags r:id="rId7"/>
            </p:custDataLst>
          </p:nvPr>
        </p:nvSpPr>
        <p:spPr>
          <a:xfrm>
            <a:off x="7679690" y="3789045"/>
            <a:ext cx="837565" cy="4470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10</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80" name="组合 79">
            <a:extLst>
              <a:ext uri="{FF2B5EF4-FFF2-40B4-BE49-F238E27FC236}">
                <a16:creationId xmlns:a16="http://schemas.microsoft.com/office/drawing/2014/main" id="{96948D3A-36BC-E274-A913-417568255790}"/>
              </a:ext>
            </a:extLst>
          </p:cNvPr>
          <p:cNvGrpSpPr/>
          <p:nvPr>
            <p:custDataLst>
              <p:tags r:id="rId8"/>
            </p:custDataLst>
          </p:nvPr>
        </p:nvGrpSpPr>
        <p:grpSpPr>
          <a:xfrm>
            <a:off x="8603615" y="3789680"/>
            <a:ext cx="2616200" cy="463781"/>
            <a:chOff x="6339097" y="4180903"/>
            <a:chExt cx="3744416" cy="531018"/>
          </a:xfrm>
          <a:solidFill>
            <a:srgbClr val="0070C0"/>
          </a:solidFill>
        </p:grpSpPr>
        <p:sp>
          <p:nvSpPr>
            <p:cNvPr id="81" name="圆角矩形 80">
              <a:extLst>
                <a:ext uri="{FF2B5EF4-FFF2-40B4-BE49-F238E27FC236}">
                  <a16:creationId xmlns:a16="http://schemas.microsoft.com/office/drawing/2014/main" id="{0F2E776F-D3DC-248E-BE56-D261278D1D13}"/>
                </a:ext>
              </a:extLst>
            </p:cNvPr>
            <p:cNvSpPr/>
            <p:nvPr>
              <p:custDataLst>
                <p:tags r:id="rId42"/>
              </p:custDataLst>
            </p:nvPr>
          </p:nvSpPr>
          <p:spPr>
            <a:xfrm>
              <a:off x="6339097" y="418090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82" name="矩形 81">
              <a:extLst>
                <a:ext uri="{FF2B5EF4-FFF2-40B4-BE49-F238E27FC236}">
                  <a16:creationId xmlns:a16="http://schemas.microsoft.com/office/drawing/2014/main" id="{D2F612A0-37EC-9AAB-90DE-5EF55C96D652}"/>
                </a:ext>
              </a:extLst>
            </p:cNvPr>
            <p:cNvSpPr/>
            <p:nvPr>
              <p:custDataLst>
                <p:tags r:id="rId43"/>
              </p:custDataLst>
            </p:nvPr>
          </p:nvSpPr>
          <p:spPr>
            <a:xfrm>
              <a:off x="6723349" y="4221882"/>
              <a:ext cx="3360164" cy="490039"/>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效果检查</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83" name="圆角矩形 82">
            <a:extLst>
              <a:ext uri="{FF2B5EF4-FFF2-40B4-BE49-F238E27FC236}">
                <a16:creationId xmlns:a16="http://schemas.microsoft.com/office/drawing/2014/main" id="{2BE758C0-319A-F510-503A-BBBAE9A7347C}"/>
              </a:ext>
            </a:extLst>
          </p:cNvPr>
          <p:cNvSpPr/>
          <p:nvPr>
            <p:custDataLst>
              <p:tags r:id="rId9"/>
            </p:custDataLst>
          </p:nvPr>
        </p:nvSpPr>
        <p:spPr>
          <a:xfrm>
            <a:off x="7649210" y="4556125"/>
            <a:ext cx="868045" cy="4470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11</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84" name="组合 83">
            <a:extLst>
              <a:ext uri="{FF2B5EF4-FFF2-40B4-BE49-F238E27FC236}">
                <a16:creationId xmlns:a16="http://schemas.microsoft.com/office/drawing/2014/main" id="{5AEC1070-4043-3071-CBB3-FB9B843432B5}"/>
              </a:ext>
            </a:extLst>
          </p:cNvPr>
          <p:cNvGrpSpPr/>
          <p:nvPr>
            <p:custDataLst>
              <p:tags r:id="rId10"/>
            </p:custDataLst>
          </p:nvPr>
        </p:nvGrpSpPr>
        <p:grpSpPr>
          <a:xfrm>
            <a:off x="8603615" y="4556125"/>
            <a:ext cx="2600960" cy="452889"/>
            <a:chOff x="6339097" y="5057483"/>
            <a:chExt cx="3744416" cy="518298"/>
          </a:xfrm>
          <a:solidFill>
            <a:srgbClr val="0070C0"/>
          </a:solidFill>
        </p:grpSpPr>
        <p:sp>
          <p:nvSpPr>
            <p:cNvPr id="85" name="圆角矩形 84">
              <a:extLst>
                <a:ext uri="{FF2B5EF4-FFF2-40B4-BE49-F238E27FC236}">
                  <a16:creationId xmlns:a16="http://schemas.microsoft.com/office/drawing/2014/main" id="{7524F57D-EBE6-7687-5BFC-059E1FA2575B}"/>
                </a:ext>
              </a:extLst>
            </p:cNvPr>
            <p:cNvSpPr/>
            <p:nvPr>
              <p:custDataLst>
                <p:tags r:id="rId40"/>
              </p:custDataLst>
            </p:nvPr>
          </p:nvSpPr>
          <p:spPr>
            <a:xfrm>
              <a:off x="6339097" y="505748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86" name="矩形 85">
              <a:extLst>
                <a:ext uri="{FF2B5EF4-FFF2-40B4-BE49-F238E27FC236}">
                  <a16:creationId xmlns:a16="http://schemas.microsoft.com/office/drawing/2014/main" id="{27E9F2E5-4282-5823-48FF-AE5CBC216ED5}"/>
                </a:ext>
              </a:extLst>
            </p:cNvPr>
            <p:cNvSpPr/>
            <p:nvPr>
              <p:custDataLst>
                <p:tags r:id="rId41"/>
              </p:custDataLst>
            </p:nvPr>
          </p:nvSpPr>
          <p:spPr>
            <a:xfrm>
              <a:off x="6723478" y="5085978"/>
              <a:ext cx="2736174" cy="489803"/>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制定巩固措施</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87" name="TextBox 86">
            <a:extLst>
              <a:ext uri="{FF2B5EF4-FFF2-40B4-BE49-F238E27FC236}">
                <a16:creationId xmlns:a16="http://schemas.microsoft.com/office/drawing/2014/main" id="{4868FE16-0179-565B-17A4-7C499DB6565B}"/>
              </a:ext>
            </a:extLst>
          </p:cNvPr>
          <p:cNvSpPr txBox="1"/>
          <p:nvPr/>
        </p:nvSpPr>
        <p:spPr>
          <a:xfrm>
            <a:off x="338359" y="2219563"/>
            <a:ext cx="2805024" cy="1351280"/>
          </a:xfrm>
          <a:prstGeom prst="rect">
            <a:avLst/>
          </a:prstGeom>
          <a:noFill/>
        </p:spPr>
        <p:txBody>
          <a:bodyPr wrap="square" lIns="121816" tIns="60906" rIns="121816" bIns="60906">
            <a:spAutoFit/>
          </a:bodyPr>
          <a:lstStyle/>
          <a:p>
            <a:pPr algn="ctr">
              <a:defRPr/>
            </a:pPr>
            <a:r>
              <a:rPr lang="zh-CN" altLang="en-US" sz="4800" b="1" spc="200">
                <a:solidFill>
                  <a:schemeClr val="bg1"/>
                </a:solidFill>
                <a:latin typeface="微软雅黑" panose="020B0503020204020204" charset="-122"/>
                <a:ea typeface="微软雅黑" panose="020B0503020204020204" charset="-122"/>
              </a:rPr>
              <a:t>目录 </a:t>
            </a:r>
            <a:endParaRPr lang="en-US" altLang="zh-CN" sz="4800" b="1" spc="200">
              <a:solidFill>
                <a:schemeClr val="bg1"/>
              </a:solidFill>
              <a:latin typeface="微软雅黑" panose="020B0503020204020204" charset="-122"/>
              <a:ea typeface="微软雅黑" panose="020B0503020204020204" charset="-122"/>
            </a:endParaRPr>
          </a:p>
          <a:p>
            <a:pPr algn="r">
              <a:defRPr/>
            </a:pPr>
            <a:r>
              <a:rPr lang="en-US" altLang="zh-CN" sz="3200" b="1" spc="200">
                <a:solidFill>
                  <a:schemeClr val="bg1"/>
                </a:solidFill>
                <a:latin typeface="微软雅黑" panose="020B0503020204020204" charset="-122"/>
                <a:ea typeface="微软雅黑" panose="020B0503020204020204" charset="-122"/>
              </a:rPr>
              <a:t>CONTENTS</a:t>
            </a:r>
            <a:endParaRPr lang="zh-CN" altLang="en-US" sz="3200" b="1" spc="200">
              <a:solidFill>
                <a:schemeClr val="bg1"/>
              </a:solidFill>
              <a:latin typeface="微软雅黑" panose="020B0503020204020204" charset="-122"/>
              <a:ea typeface="微软雅黑" panose="020B0503020204020204" charset="-122"/>
            </a:endParaRPr>
          </a:p>
        </p:txBody>
      </p:sp>
      <p:sp>
        <p:nvSpPr>
          <p:cNvPr id="3" name="椭圆 2">
            <a:extLst>
              <a:ext uri="{FF2B5EF4-FFF2-40B4-BE49-F238E27FC236}">
                <a16:creationId xmlns:a16="http://schemas.microsoft.com/office/drawing/2014/main" id="{F664FF5E-9302-F453-F556-9C90AE66F249}"/>
              </a:ext>
            </a:extLst>
          </p:cNvPr>
          <p:cNvSpPr/>
          <p:nvPr>
            <p:custDataLst>
              <p:tags r:id="rId11"/>
            </p:custDataLst>
          </p:nvPr>
        </p:nvSpPr>
        <p:spPr bwMode="auto">
          <a:xfrm>
            <a:off x="406718" y="2259330"/>
            <a:ext cx="1920875" cy="1890713"/>
          </a:xfrm>
          <a:prstGeom prst="ellipse">
            <a:avLst/>
          </a:pr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r>
              <a:rPr lang="zh-CN" altLang="en-US" sz="4265" b="1" strike="noStrike" noProof="1">
                <a:solidFill>
                  <a:srgbClr val="0070C0"/>
                </a:solidFill>
                <a:latin typeface="微软雅黑" panose="020B0503020204020204" charset="-122"/>
                <a:ea typeface="微软雅黑" panose="020B0503020204020204" charset="-122"/>
                <a:cs typeface="+mn-ea"/>
                <a:sym typeface="+mn-lt"/>
              </a:rPr>
              <a:t>目录</a:t>
            </a:r>
          </a:p>
        </p:txBody>
      </p:sp>
      <p:sp>
        <p:nvSpPr>
          <p:cNvPr id="4" name="圆角矩形 3">
            <a:extLst>
              <a:ext uri="{FF2B5EF4-FFF2-40B4-BE49-F238E27FC236}">
                <a16:creationId xmlns:a16="http://schemas.microsoft.com/office/drawing/2014/main" id="{9D94301B-EBE7-C085-7CCF-475C501434D0}"/>
              </a:ext>
            </a:extLst>
          </p:cNvPr>
          <p:cNvSpPr/>
          <p:nvPr>
            <p:custDataLst>
              <p:tags r:id="rId12"/>
            </p:custDataLst>
          </p:nvPr>
        </p:nvSpPr>
        <p:spPr>
          <a:xfrm>
            <a:off x="7644130" y="5255260"/>
            <a:ext cx="882015" cy="4470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12</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5" name="组合 4">
            <a:extLst>
              <a:ext uri="{FF2B5EF4-FFF2-40B4-BE49-F238E27FC236}">
                <a16:creationId xmlns:a16="http://schemas.microsoft.com/office/drawing/2014/main" id="{68ABF909-282E-6E31-0F41-C34244366C7E}"/>
              </a:ext>
            </a:extLst>
          </p:cNvPr>
          <p:cNvGrpSpPr/>
          <p:nvPr>
            <p:custDataLst>
              <p:tags r:id="rId13"/>
            </p:custDataLst>
          </p:nvPr>
        </p:nvGrpSpPr>
        <p:grpSpPr>
          <a:xfrm>
            <a:off x="8622665" y="5204460"/>
            <a:ext cx="2690495" cy="452755"/>
            <a:chOff x="6339097" y="5057483"/>
            <a:chExt cx="3744416" cy="518492"/>
          </a:xfrm>
          <a:solidFill>
            <a:srgbClr val="0070C0"/>
          </a:solidFill>
        </p:grpSpPr>
        <p:sp>
          <p:nvSpPr>
            <p:cNvPr id="6" name="圆角矩形 5">
              <a:extLst>
                <a:ext uri="{FF2B5EF4-FFF2-40B4-BE49-F238E27FC236}">
                  <a16:creationId xmlns:a16="http://schemas.microsoft.com/office/drawing/2014/main" id="{0107E40E-18F4-B38A-53B3-2354155B62CA}"/>
                </a:ext>
              </a:extLst>
            </p:cNvPr>
            <p:cNvSpPr/>
            <p:nvPr>
              <p:custDataLst>
                <p:tags r:id="rId38"/>
              </p:custDataLst>
            </p:nvPr>
          </p:nvSpPr>
          <p:spPr>
            <a:xfrm>
              <a:off x="6339097" y="505748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7" name="矩形 6">
              <a:extLst>
                <a:ext uri="{FF2B5EF4-FFF2-40B4-BE49-F238E27FC236}">
                  <a16:creationId xmlns:a16="http://schemas.microsoft.com/office/drawing/2014/main" id="{53698435-A466-6608-27C3-844E9061964B}"/>
                </a:ext>
              </a:extLst>
            </p:cNvPr>
            <p:cNvSpPr/>
            <p:nvPr>
              <p:custDataLst>
                <p:tags r:id="rId39"/>
              </p:custDataLst>
            </p:nvPr>
          </p:nvSpPr>
          <p:spPr>
            <a:xfrm>
              <a:off x="6430122" y="5085844"/>
              <a:ext cx="3519062" cy="490131"/>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总结和下一步打算</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8" name="圆角矩形 7">
            <a:extLst>
              <a:ext uri="{FF2B5EF4-FFF2-40B4-BE49-F238E27FC236}">
                <a16:creationId xmlns:a16="http://schemas.microsoft.com/office/drawing/2014/main" id="{60F00503-E76C-284E-627A-5266819060F4}"/>
              </a:ext>
            </a:extLst>
          </p:cNvPr>
          <p:cNvSpPr/>
          <p:nvPr>
            <p:custDataLst>
              <p:tags r:id="rId14"/>
            </p:custDataLst>
          </p:nvPr>
        </p:nvSpPr>
        <p:spPr>
          <a:xfrm>
            <a:off x="3291794" y="1589062"/>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1</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9" name="组合 8">
            <a:extLst>
              <a:ext uri="{FF2B5EF4-FFF2-40B4-BE49-F238E27FC236}">
                <a16:creationId xmlns:a16="http://schemas.microsoft.com/office/drawing/2014/main" id="{F14BF54E-0229-10A2-A785-DF896A82A068}"/>
              </a:ext>
            </a:extLst>
          </p:cNvPr>
          <p:cNvGrpSpPr/>
          <p:nvPr>
            <p:custDataLst>
              <p:tags r:id="rId15"/>
            </p:custDataLst>
          </p:nvPr>
        </p:nvGrpSpPr>
        <p:grpSpPr>
          <a:xfrm>
            <a:off x="4062730" y="1588770"/>
            <a:ext cx="2959100" cy="462915"/>
            <a:chOff x="6339097" y="1573726"/>
            <a:chExt cx="3744416" cy="530390"/>
          </a:xfrm>
          <a:solidFill>
            <a:srgbClr val="0070C0"/>
          </a:solidFill>
        </p:grpSpPr>
        <p:sp>
          <p:nvSpPr>
            <p:cNvPr id="10" name="圆角矩形 9">
              <a:extLst>
                <a:ext uri="{FF2B5EF4-FFF2-40B4-BE49-F238E27FC236}">
                  <a16:creationId xmlns:a16="http://schemas.microsoft.com/office/drawing/2014/main" id="{63CCC3CF-8CBB-F3F9-B40F-F2C31E5351C1}"/>
                </a:ext>
              </a:extLst>
            </p:cNvPr>
            <p:cNvSpPr/>
            <p:nvPr>
              <p:custDataLst>
                <p:tags r:id="rId36"/>
              </p:custDataLst>
            </p:nvPr>
          </p:nvSpPr>
          <p:spPr>
            <a:xfrm>
              <a:off x="6339097" y="1573726"/>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11" name="矩形 10">
              <a:extLst>
                <a:ext uri="{FF2B5EF4-FFF2-40B4-BE49-F238E27FC236}">
                  <a16:creationId xmlns:a16="http://schemas.microsoft.com/office/drawing/2014/main" id="{FBFF4DE2-AD00-E68E-01D1-CF851E76AA5D}"/>
                </a:ext>
              </a:extLst>
            </p:cNvPr>
            <p:cNvSpPr/>
            <p:nvPr>
              <p:custDataLst>
                <p:tags r:id="rId37"/>
              </p:custDataLst>
            </p:nvPr>
          </p:nvSpPr>
          <p:spPr>
            <a:xfrm>
              <a:off x="6846923" y="1613742"/>
              <a:ext cx="2645197" cy="490374"/>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mn-ea"/>
                  <a:sym typeface="+mn-lt"/>
                </a:rPr>
                <a:t>工程概况</a:t>
              </a:r>
            </a:p>
          </p:txBody>
        </p:sp>
      </p:grpSp>
      <p:sp>
        <p:nvSpPr>
          <p:cNvPr id="12" name="圆角矩形 11">
            <a:extLst>
              <a:ext uri="{FF2B5EF4-FFF2-40B4-BE49-F238E27FC236}">
                <a16:creationId xmlns:a16="http://schemas.microsoft.com/office/drawing/2014/main" id="{7F77C591-D0E7-E13C-E09A-58F872ABEC6E}"/>
              </a:ext>
            </a:extLst>
          </p:cNvPr>
          <p:cNvSpPr/>
          <p:nvPr>
            <p:custDataLst>
              <p:tags r:id="rId16"/>
            </p:custDataLst>
          </p:nvPr>
        </p:nvSpPr>
        <p:spPr>
          <a:xfrm>
            <a:off x="3291794" y="2320424"/>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2</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13" name="组合 12">
            <a:extLst>
              <a:ext uri="{FF2B5EF4-FFF2-40B4-BE49-F238E27FC236}">
                <a16:creationId xmlns:a16="http://schemas.microsoft.com/office/drawing/2014/main" id="{A708F9E6-3F9B-A2D6-1BB9-6C6AC62AA073}"/>
              </a:ext>
            </a:extLst>
          </p:cNvPr>
          <p:cNvGrpSpPr/>
          <p:nvPr>
            <p:custDataLst>
              <p:tags r:id="rId17"/>
            </p:custDataLst>
          </p:nvPr>
        </p:nvGrpSpPr>
        <p:grpSpPr>
          <a:xfrm>
            <a:off x="4041775" y="2320290"/>
            <a:ext cx="2962275" cy="462915"/>
            <a:chOff x="6315199" y="2410178"/>
            <a:chExt cx="3744416" cy="529776"/>
          </a:xfrm>
          <a:solidFill>
            <a:srgbClr val="0070C0"/>
          </a:solidFill>
        </p:grpSpPr>
        <p:sp>
          <p:nvSpPr>
            <p:cNvPr id="14" name="圆角矩形 13">
              <a:extLst>
                <a:ext uri="{FF2B5EF4-FFF2-40B4-BE49-F238E27FC236}">
                  <a16:creationId xmlns:a16="http://schemas.microsoft.com/office/drawing/2014/main" id="{F88E9FB7-9B73-A52C-A65E-DB6526791CF2}"/>
                </a:ext>
              </a:extLst>
            </p:cNvPr>
            <p:cNvSpPr/>
            <p:nvPr>
              <p:custDataLst>
                <p:tags r:id="rId34"/>
              </p:custDataLst>
            </p:nvPr>
          </p:nvSpPr>
          <p:spPr>
            <a:xfrm>
              <a:off x="6315199" y="2410178"/>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15" name="矩形 14">
              <a:extLst>
                <a:ext uri="{FF2B5EF4-FFF2-40B4-BE49-F238E27FC236}">
                  <a16:creationId xmlns:a16="http://schemas.microsoft.com/office/drawing/2014/main" id="{AB879F44-B577-9B04-6A01-43DAF37C4DF6}"/>
                </a:ext>
              </a:extLst>
            </p:cNvPr>
            <p:cNvSpPr/>
            <p:nvPr>
              <p:custDataLst>
                <p:tags r:id="rId35"/>
              </p:custDataLst>
            </p:nvPr>
          </p:nvSpPr>
          <p:spPr>
            <a:xfrm>
              <a:off x="6747031" y="2450147"/>
              <a:ext cx="2875134" cy="489807"/>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小组概况</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16" name="圆角矩形 15">
            <a:extLst>
              <a:ext uri="{FF2B5EF4-FFF2-40B4-BE49-F238E27FC236}">
                <a16:creationId xmlns:a16="http://schemas.microsoft.com/office/drawing/2014/main" id="{6DA8F65B-C7F0-4E02-05F8-3B07BA0296E1}"/>
              </a:ext>
            </a:extLst>
          </p:cNvPr>
          <p:cNvSpPr/>
          <p:nvPr>
            <p:custDataLst>
              <p:tags r:id="rId18"/>
            </p:custDataLst>
          </p:nvPr>
        </p:nvSpPr>
        <p:spPr>
          <a:xfrm>
            <a:off x="3291794" y="3094982"/>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3</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17" name="组合 16">
            <a:extLst>
              <a:ext uri="{FF2B5EF4-FFF2-40B4-BE49-F238E27FC236}">
                <a16:creationId xmlns:a16="http://schemas.microsoft.com/office/drawing/2014/main" id="{0FF52409-2692-7C83-200C-812C26778C64}"/>
              </a:ext>
            </a:extLst>
          </p:cNvPr>
          <p:cNvGrpSpPr/>
          <p:nvPr>
            <p:custDataLst>
              <p:tags r:id="rId19"/>
            </p:custDataLst>
          </p:nvPr>
        </p:nvGrpSpPr>
        <p:grpSpPr>
          <a:xfrm>
            <a:off x="4062730" y="3094990"/>
            <a:ext cx="2941320" cy="462915"/>
            <a:chOff x="6339097" y="3296031"/>
            <a:chExt cx="3744416" cy="529776"/>
          </a:xfrm>
          <a:solidFill>
            <a:srgbClr val="0070C0"/>
          </a:solidFill>
        </p:grpSpPr>
        <p:sp>
          <p:nvSpPr>
            <p:cNvPr id="18" name="圆角矩形 17">
              <a:extLst>
                <a:ext uri="{FF2B5EF4-FFF2-40B4-BE49-F238E27FC236}">
                  <a16:creationId xmlns:a16="http://schemas.microsoft.com/office/drawing/2014/main" id="{7EC70910-A028-2A29-8F98-62269ADE7F92}"/>
                </a:ext>
              </a:extLst>
            </p:cNvPr>
            <p:cNvSpPr/>
            <p:nvPr>
              <p:custDataLst>
                <p:tags r:id="rId32"/>
              </p:custDataLst>
            </p:nvPr>
          </p:nvSpPr>
          <p:spPr>
            <a:xfrm>
              <a:off x="6339097" y="3296031"/>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19" name="矩形 18">
              <a:extLst>
                <a:ext uri="{FF2B5EF4-FFF2-40B4-BE49-F238E27FC236}">
                  <a16:creationId xmlns:a16="http://schemas.microsoft.com/office/drawing/2014/main" id="{332EC8A7-8BFD-5742-6FD7-2CE75879D759}"/>
                </a:ext>
              </a:extLst>
            </p:cNvPr>
            <p:cNvSpPr/>
            <p:nvPr>
              <p:custDataLst>
                <p:tags r:id="rId33"/>
              </p:custDataLst>
            </p:nvPr>
          </p:nvSpPr>
          <p:spPr>
            <a:xfrm>
              <a:off x="6723077" y="3336000"/>
              <a:ext cx="2914210" cy="489807"/>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选择课题</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20" name="圆角矩形 19">
            <a:extLst>
              <a:ext uri="{FF2B5EF4-FFF2-40B4-BE49-F238E27FC236}">
                <a16:creationId xmlns:a16="http://schemas.microsoft.com/office/drawing/2014/main" id="{0D24263E-B29F-31BC-8903-67B764FBC9DA}"/>
              </a:ext>
            </a:extLst>
          </p:cNvPr>
          <p:cNvSpPr/>
          <p:nvPr>
            <p:custDataLst>
              <p:tags r:id="rId20"/>
            </p:custDataLst>
          </p:nvPr>
        </p:nvSpPr>
        <p:spPr>
          <a:xfrm>
            <a:off x="3291794" y="3796925"/>
            <a:ext cx="448484" cy="447240"/>
          </a:xfrm>
          <a:prstGeom prst="roundRect">
            <a:avLst/>
          </a:prstGeom>
          <a:solidFill>
            <a:srgbClr val="2E74B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4</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21" name="组合 20">
            <a:extLst>
              <a:ext uri="{FF2B5EF4-FFF2-40B4-BE49-F238E27FC236}">
                <a16:creationId xmlns:a16="http://schemas.microsoft.com/office/drawing/2014/main" id="{1CB76F0C-6E70-B865-E0D2-CE90A5C56B58}"/>
              </a:ext>
            </a:extLst>
          </p:cNvPr>
          <p:cNvGrpSpPr/>
          <p:nvPr>
            <p:custDataLst>
              <p:tags r:id="rId21"/>
            </p:custDataLst>
          </p:nvPr>
        </p:nvGrpSpPr>
        <p:grpSpPr>
          <a:xfrm>
            <a:off x="4062730" y="3796665"/>
            <a:ext cx="2941320" cy="463550"/>
            <a:chOff x="6339097" y="4180903"/>
            <a:chExt cx="3744416" cy="530467"/>
          </a:xfrm>
          <a:solidFill>
            <a:srgbClr val="2E74B5"/>
          </a:solidFill>
        </p:grpSpPr>
        <p:sp>
          <p:nvSpPr>
            <p:cNvPr id="22" name="圆角矩形 21">
              <a:extLst>
                <a:ext uri="{FF2B5EF4-FFF2-40B4-BE49-F238E27FC236}">
                  <a16:creationId xmlns:a16="http://schemas.microsoft.com/office/drawing/2014/main" id="{B6835082-A79E-105C-43F8-3ACD4BFEF920}"/>
                </a:ext>
              </a:extLst>
            </p:cNvPr>
            <p:cNvSpPr/>
            <p:nvPr>
              <p:custDataLst>
                <p:tags r:id="rId30"/>
              </p:custDataLst>
            </p:nvPr>
          </p:nvSpPr>
          <p:spPr>
            <a:xfrm>
              <a:off x="6339097" y="418090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23" name="矩形 22">
              <a:extLst>
                <a:ext uri="{FF2B5EF4-FFF2-40B4-BE49-F238E27FC236}">
                  <a16:creationId xmlns:a16="http://schemas.microsoft.com/office/drawing/2014/main" id="{324BF96A-0B0A-7230-CBEF-AB027E61C3C4}"/>
                </a:ext>
              </a:extLst>
            </p:cNvPr>
            <p:cNvSpPr/>
            <p:nvPr>
              <p:custDataLst>
                <p:tags r:id="rId31"/>
              </p:custDataLst>
            </p:nvPr>
          </p:nvSpPr>
          <p:spPr>
            <a:xfrm>
              <a:off x="6723077" y="4221596"/>
              <a:ext cx="2919868" cy="489774"/>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现状调查</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24" name="圆角矩形 23">
            <a:extLst>
              <a:ext uri="{FF2B5EF4-FFF2-40B4-BE49-F238E27FC236}">
                <a16:creationId xmlns:a16="http://schemas.microsoft.com/office/drawing/2014/main" id="{FE5CCCB0-A706-9256-3282-E98C7CDBEFF7}"/>
              </a:ext>
            </a:extLst>
          </p:cNvPr>
          <p:cNvSpPr/>
          <p:nvPr>
            <p:custDataLst>
              <p:tags r:id="rId22"/>
            </p:custDataLst>
          </p:nvPr>
        </p:nvSpPr>
        <p:spPr>
          <a:xfrm>
            <a:off x="3291907" y="4563374"/>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5</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25" name="组合 24">
            <a:extLst>
              <a:ext uri="{FF2B5EF4-FFF2-40B4-BE49-F238E27FC236}">
                <a16:creationId xmlns:a16="http://schemas.microsoft.com/office/drawing/2014/main" id="{840B5BAA-AB32-CCCF-9A41-C6FB709DD02A}"/>
              </a:ext>
            </a:extLst>
          </p:cNvPr>
          <p:cNvGrpSpPr/>
          <p:nvPr>
            <p:custDataLst>
              <p:tags r:id="rId23"/>
            </p:custDataLst>
          </p:nvPr>
        </p:nvGrpSpPr>
        <p:grpSpPr>
          <a:xfrm>
            <a:off x="4062730" y="4563110"/>
            <a:ext cx="2958465" cy="452897"/>
            <a:chOff x="6339097" y="5057483"/>
            <a:chExt cx="3744416" cy="518145"/>
          </a:xfrm>
          <a:solidFill>
            <a:srgbClr val="0070C0"/>
          </a:solidFill>
        </p:grpSpPr>
        <p:sp>
          <p:nvSpPr>
            <p:cNvPr id="26" name="圆角矩形 25">
              <a:extLst>
                <a:ext uri="{FF2B5EF4-FFF2-40B4-BE49-F238E27FC236}">
                  <a16:creationId xmlns:a16="http://schemas.microsoft.com/office/drawing/2014/main" id="{7EF169EC-47EB-FF06-8C64-B03EE1B4E2F6}"/>
                </a:ext>
              </a:extLst>
            </p:cNvPr>
            <p:cNvSpPr/>
            <p:nvPr>
              <p:custDataLst>
                <p:tags r:id="rId28"/>
              </p:custDataLst>
            </p:nvPr>
          </p:nvSpPr>
          <p:spPr>
            <a:xfrm>
              <a:off x="6339097" y="505748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27" name="矩形 26">
              <a:extLst>
                <a:ext uri="{FF2B5EF4-FFF2-40B4-BE49-F238E27FC236}">
                  <a16:creationId xmlns:a16="http://schemas.microsoft.com/office/drawing/2014/main" id="{87DC5439-82F2-EE25-549E-95907DEAFCB9}"/>
                </a:ext>
              </a:extLst>
            </p:cNvPr>
            <p:cNvSpPr/>
            <p:nvPr>
              <p:custDataLst>
                <p:tags r:id="rId29"/>
              </p:custDataLst>
            </p:nvPr>
          </p:nvSpPr>
          <p:spPr>
            <a:xfrm>
              <a:off x="6723478" y="5085978"/>
              <a:ext cx="2736174" cy="489650"/>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设定目标</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29" name="圆角矩形 28">
            <a:extLst>
              <a:ext uri="{FF2B5EF4-FFF2-40B4-BE49-F238E27FC236}">
                <a16:creationId xmlns:a16="http://schemas.microsoft.com/office/drawing/2014/main" id="{4C4CF256-EE93-0838-DE8D-3B18647CA419}"/>
              </a:ext>
            </a:extLst>
          </p:cNvPr>
          <p:cNvSpPr/>
          <p:nvPr>
            <p:custDataLst>
              <p:tags r:id="rId24"/>
            </p:custDataLst>
          </p:nvPr>
        </p:nvSpPr>
        <p:spPr>
          <a:xfrm>
            <a:off x="3291907" y="5333937"/>
            <a:ext cx="448485"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6</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30" name="组合 29">
            <a:extLst>
              <a:ext uri="{FF2B5EF4-FFF2-40B4-BE49-F238E27FC236}">
                <a16:creationId xmlns:a16="http://schemas.microsoft.com/office/drawing/2014/main" id="{A77F0942-7A62-5D3D-FF6E-15DB7F4089E5}"/>
              </a:ext>
            </a:extLst>
          </p:cNvPr>
          <p:cNvGrpSpPr/>
          <p:nvPr>
            <p:custDataLst>
              <p:tags r:id="rId25"/>
            </p:custDataLst>
          </p:nvPr>
        </p:nvGrpSpPr>
        <p:grpSpPr>
          <a:xfrm>
            <a:off x="4083050" y="5261610"/>
            <a:ext cx="2938145" cy="452755"/>
            <a:chOff x="6339097" y="5057483"/>
            <a:chExt cx="3744416" cy="517811"/>
          </a:xfrm>
          <a:solidFill>
            <a:srgbClr val="0070C0"/>
          </a:solidFill>
        </p:grpSpPr>
        <p:sp>
          <p:nvSpPr>
            <p:cNvPr id="31" name="圆角矩形 30">
              <a:extLst>
                <a:ext uri="{FF2B5EF4-FFF2-40B4-BE49-F238E27FC236}">
                  <a16:creationId xmlns:a16="http://schemas.microsoft.com/office/drawing/2014/main" id="{9EF475B0-C01A-74A5-7AF6-81AC2B62EA76}"/>
                </a:ext>
              </a:extLst>
            </p:cNvPr>
            <p:cNvSpPr/>
            <p:nvPr>
              <p:custDataLst>
                <p:tags r:id="rId26"/>
              </p:custDataLst>
            </p:nvPr>
          </p:nvSpPr>
          <p:spPr>
            <a:xfrm>
              <a:off x="6339097" y="505748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32" name="矩形 31">
              <a:extLst>
                <a:ext uri="{FF2B5EF4-FFF2-40B4-BE49-F238E27FC236}">
                  <a16:creationId xmlns:a16="http://schemas.microsoft.com/office/drawing/2014/main" id="{4C33635E-F0B5-E2CD-5E02-DAC26E193589}"/>
                </a:ext>
              </a:extLst>
            </p:cNvPr>
            <p:cNvSpPr/>
            <p:nvPr>
              <p:custDataLst>
                <p:tags r:id="rId27"/>
              </p:custDataLst>
            </p:nvPr>
          </p:nvSpPr>
          <p:spPr>
            <a:xfrm>
              <a:off x="6723530" y="5085806"/>
              <a:ext cx="2736086" cy="489488"/>
            </a:xfrm>
            <a:prstGeom prst="rect">
              <a:avLst/>
            </a:prstGeom>
            <a:grpFill/>
          </p:spPr>
          <p:txBody>
            <a:bodyPr wrap="square" lIns="121896" tIns="60948" rIns="121896" bIns="60948">
              <a:spAutoFit/>
            </a:bodyPr>
            <a:lstStyle/>
            <a:p>
              <a:pPr algn="ctr">
                <a:defRPr/>
              </a:pPr>
              <a:r>
                <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rPr>
                <a:t>原因分析</a:t>
              </a:r>
            </a:p>
          </p:txBody>
        </p:sp>
      </p:grpSp>
    </p:spTree>
    <p:extLst>
      <p:ext uri="{BB962C8B-B14F-4D97-AF65-F5344CB8AC3E}">
        <p14:creationId xmlns:p14="http://schemas.microsoft.com/office/powerpoint/2010/main" val="1370899304"/>
      </p:ext>
    </p:extLst>
  </p:cSld>
  <p:clrMapOvr>
    <a:masterClrMapping/>
  </p:clrMapOvr>
  <p:transition spd="slow" advTm="0">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E2F54-AFD2-65EE-AF01-16AFBEFCEEEF}"/>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5480FD69-5B2B-310A-EFE8-2A459DD05C4E}"/>
              </a:ext>
            </a:extLst>
          </p:cNvPr>
          <p:cNvSpPr txBox="1"/>
          <p:nvPr/>
        </p:nvSpPr>
        <p:spPr>
          <a:xfrm>
            <a:off x="2639616" y="335062"/>
            <a:ext cx="6807200" cy="501650"/>
          </a:xfrm>
          <a:prstGeom prst="rect">
            <a:avLst/>
          </a:prstGeom>
          <a:noFill/>
        </p:spPr>
        <p:txBody>
          <a:bodyPr wrap="square" rtlCol="0">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defTabSz="914400" fontAlgn="auto"/>
            <a:r>
              <a:rPr lang="en-US" altLang="zh-CN" sz="2665" b="1" noProof="1">
                <a:solidFill>
                  <a:srgbClr val="0070C0"/>
                </a:solidFill>
                <a:latin typeface="微软雅黑" panose="020B0503020204020204" charset="-122"/>
                <a:ea typeface="微软雅黑" panose="020B0503020204020204" charset="-122"/>
              </a:rPr>
              <a:t>09</a:t>
            </a:r>
            <a:r>
              <a:rPr lang="zh-CN" altLang="en-US" sz="2665" b="1" noProof="1">
                <a:solidFill>
                  <a:srgbClr val="0070C0"/>
                </a:solidFill>
                <a:latin typeface="微软雅黑" panose="020B0503020204020204" charset="-122"/>
                <a:ea typeface="微软雅黑" panose="020B0503020204020204" charset="-122"/>
              </a:rPr>
              <a:t>对策实施</a:t>
            </a:r>
            <a:endParaRPr lang="en-US" altLang="zh-CN" sz="2665" b="1" noProof="1">
              <a:solidFill>
                <a:srgbClr val="0070C0"/>
              </a:solidFill>
              <a:latin typeface="微软雅黑" panose="020B0503020204020204" charset="-122"/>
              <a:ea typeface="微软雅黑" panose="020B0503020204020204" charset="-122"/>
            </a:endParaRPr>
          </a:p>
        </p:txBody>
      </p:sp>
      <p:sp>
        <p:nvSpPr>
          <p:cNvPr id="3" name="文本框 99">
            <a:extLst>
              <a:ext uri="{FF2B5EF4-FFF2-40B4-BE49-F238E27FC236}">
                <a16:creationId xmlns:a16="http://schemas.microsoft.com/office/drawing/2014/main" id="{20E785CD-052A-C11C-CDED-4D985953C025}"/>
              </a:ext>
            </a:extLst>
          </p:cNvPr>
          <p:cNvSpPr txBox="1"/>
          <p:nvPr/>
        </p:nvSpPr>
        <p:spPr>
          <a:xfrm>
            <a:off x="263352" y="980728"/>
            <a:ext cx="5841032" cy="510778"/>
          </a:xfrm>
          <a:prstGeom prst="roundRect">
            <a:avLst/>
          </a:prstGeom>
          <a:ln/>
        </p:spPr>
        <p:style>
          <a:lnRef idx="0">
            <a:schemeClr val="accent1"/>
          </a:lnRef>
          <a:fillRef idx="3">
            <a:schemeClr val="accent1"/>
          </a:fillRef>
          <a:effectRef idx="3">
            <a:schemeClr val="accent1"/>
          </a:effectRef>
          <a:fontRef idx="minor">
            <a:schemeClr val="lt1"/>
          </a:fontRef>
        </p:style>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r>
              <a:rPr lang="zh-CN" sz="2400" b="1" dirty="0">
                <a:latin typeface="楷体" panose="02010609060101010101" pitchFamily="49" charset="-122"/>
                <a:ea typeface="楷体" panose="02010609060101010101" pitchFamily="49" charset="-122"/>
              </a:rPr>
              <a:t>对策</a:t>
            </a:r>
            <a:r>
              <a:rPr lang="zh-CN" sz="2400" b="1">
                <a:latin typeface="楷体" panose="02010609060101010101" pitchFamily="49" charset="-122"/>
                <a:ea typeface="楷体" panose="02010609060101010101" pitchFamily="49" charset="-122"/>
              </a:rPr>
              <a:t>一：</a:t>
            </a:r>
            <a:r>
              <a:rPr lang="zh-CN" altLang="en-US" sz="2400" b="1">
                <a:latin typeface="楷体" panose="02010609060101010101" pitchFamily="49" charset="-122"/>
                <a:ea typeface="楷体" panose="02010609060101010101" pitchFamily="49" charset="-122"/>
              </a:rPr>
              <a:t>调试风门确保跟踪线性符合要求</a:t>
            </a:r>
            <a:endParaRPr lang="zh-CN" altLang="en-US" sz="2400" b="1" dirty="0">
              <a:latin typeface="楷体" panose="02010609060101010101" pitchFamily="49" charset="-122"/>
              <a:ea typeface="楷体" panose="02010609060101010101" pitchFamily="49" charset="-122"/>
            </a:endParaRPr>
          </a:p>
        </p:txBody>
      </p:sp>
      <p:sp>
        <p:nvSpPr>
          <p:cNvPr id="4" name="TextBox 8">
            <a:extLst>
              <a:ext uri="{FF2B5EF4-FFF2-40B4-BE49-F238E27FC236}">
                <a16:creationId xmlns:a16="http://schemas.microsoft.com/office/drawing/2014/main" id="{5AC09920-3348-43C1-799E-9AFD99F6A992}"/>
              </a:ext>
            </a:extLst>
          </p:cNvPr>
          <p:cNvSpPr txBox="1"/>
          <p:nvPr/>
        </p:nvSpPr>
        <p:spPr>
          <a:xfrm>
            <a:off x="169328" y="2371669"/>
            <a:ext cx="5841032" cy="1705403"/>
          </a:xfrm>
          <a:prstGeom prst="rect">
            <a:avLst/>
          </a:prstGeom>
          <a:noFill/>
        </p:spPr>
        <p:txBody>
          <a:bodyPr wrap="square" rtlCol="0">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l">
              <a:lnSpc>
                <a:spcPct val="150000"/>
              </a:lnSpc>
            </a:pPr>
            <a:r>
              <a:rPr lang="en-US" altLang="zh-CN" sz="1800" kern="100">
                <a:effectLst/>
                <a:latin typeface="微软雅黑" panose="020B0503020204020204" pitchFamily="34" charset="-122"/>
                <a:ea typeface="微软雅黑" panose="020B0503020204020204" pitchFamily="34" charset="-122"/>
                <a:cs typeface="宋体" panose="02010600030101010101" pitchFamily="2" charset="-122"/>
              </a:rPr>
              <a:t>       </a:t>
            </a:r>
            <a:r>
              <a:rPr lang="zh-CN" altLang="zh-CN" sz="1800" kern="100">
                <a:effectLst/>
                <a:latin typeface="微软雅黑" panose="020B0503020204020204" pitchFamily="34" charset="-122"/>
                <a:ea typeface="微软雅黑" panose="020B0503020204020204" pitchFamily="34" charset="-122"/>
                <a:cs typeface="宋体" panose="02010600030101010101" pitchFamily="2" charset="-122"/>
              </a:rPr>
              <a:t>小组成员郭浩带领成员邱枫、马奔、宋汪洋于</a:t>
            </a:r>
            <a:r>
              <a:rPr lang="en-US" altLang="zh-CN" sz="1800" kern="100">
                <a:effectLst/>
                <a:latin typeface="微软雅黑" panose="020B0503020204020204" pitchFamily="34" charset="-122"/>
                <a:ea typeface="微软雅黑" panose="020B0503020204020204" pitchFamily="34" charset="-122"/>
                <a:cs typeface="宋体" panose="02010600030101010101" pitchFamily="2" charset="-122"/>
              </a:rPr>
              <a:t>2023</a:t>
            </a:r>
            <a:r>
              <a:rPr lang="zh-CN" altLang="zh-CN" sz="1800" kern="100">
                <a:effectLst/>
                <a:latin typeface="微软雅黑" panose="020B0503020204020204" pitchFamily="34" charset="-122"/>
                <a:ea typeface="微软雅黑" panose="020B0503020204020204" pitchFamily="34" charset="-122"/>
                <a:cs typeface="宋体" panose="02010600030101010101" pitchFamily="2" charset="-122"/>
              </a:rPr>
              <a:t>年</a:t>
            </a:r>
            <a:r>
              <a:rPr lang="en-US" altLang="zh-CN" sz="1800" kern="100">
                <a:effectLst/>
                <a:latin typeface="微软雅黑" panose="020B0503020204020204" pitchFamily="34" charset="-122"/>
                <a:ea typeface="微软雅黑" panose="020B0503020204020204" pitchFamily="34" charset="-122"/>
                <a:cs typeface="宋体" panose="02010600030101010101" pitchFamily="2" charset="-122"/>
              </a:rPr>
              <a:t>07</a:t>
            </a:r>
            <a:r>
              <a:rPr lang="zh-CN" altLang="zh-CN" sz="1800" kern="100">
                <a:effectLst/>
                <a:latin typeface="微软雅黑" panose="020B0503020204020204" pitchFamily="34" charset="-122"/>
                <a:ea typeface="微软雅黑" panose="020B0503020204020204" pitchFamily="34" charset="-122"/>
                <a:cs typeface="宋体" panose="02010600030101010101" pitchFamily="2" charset="-122"/>
              </a:rPr>
              <a:t>月</a:t>
            </a:r>
            <a:r>
              <a:rPr lang="en-US" altLang="zh-CN" sz="1800" kern="100">
                <a:effectLst/>
                <a:latin typeface="微软雅黑" panose="020B0503020204020204" pitchFamily="34" charset="-122"/>
                <a:ea typeface="微软雅黑" panose="020B0503020204020204" pitchFamily="34" charset="-122"/>
                <a:cs typeface="宋体" panose="02010600030101010101" pitchFamily="2" charset="-122"/>
              </a:rPr>
              <a:t>21</a:t>
            </a:r>
            <a:r>
              <a:rPr lang="zh-CN" altLang="zh-CN" sz="1800" kern="100">
                <a:effectLst/>
                <a:latin typeface="微软雅黑" panose="020B0503020204020204" pitchFamily="34" charset="-122"/>
                <a:ea typeface="微软雅黑" panose="020B0503020204020204" pitchFamily="34" charset="-122"/>
                <a:cs typeface="宋体" panose="02010600030101010101" pitchFamily="2" charset="-122"/>
              </a:rPr>
              <a:t>日通过研讨分析，翻阅设备说明书，仔细与现场设备比较，结合现场条件重新整定阀门行程位置，并将阀门参数逐项复查确认。</a:t>
            </a:r>
            <a:endParaRPr lang="zh-CN" altLang="zh-CN" sz="1800" kern="100">
              <a:effectLst/>
              <a:latin typeface="微软雅黑" panose="020B0503020204020204" pitchFamily="34" charset="-122"/>
              <a:ea typeface="微软雅黑" panose="020B0503020204020204" pitchFamily="34" charset="-122"/>
            </a:endParaRPr>
          </a:p>
        </p:txBody>
      </p:sp>
      <p:pic>
        <p:nvPicPr>
          <p:cNvPr id="7" name="图片 6">
            <a:extLst>
              <a:ext uri="{FF2B5EF4-FFF2-40B4-BE49-F238E27FC236}">
                <a16:creationId xmlns:a16="http://schemas.microsoft.com/office/drawing/2014/main" id="{380AE812-1509-6F06-B5CC-708F1D105376}"/>
              </a:ext>
            </a:extLst>
          </p:cNvPr>
          <p:cNvPicPr/>
          <p:nvPr/>
        </p:nvPicPr>
        <p:blipFill>
          <a:blip r:embed="rId3"/>
          <a:srcRect t="9000" b="9000"/>
          <a:stretch>
            <a:fillRect/>
          </a:stretch>
        </p:blipFill>
        <p:spPr>
          <a:xfrm>
            <a:off x="119336" y="4257511"/>
            <a:ext cx="2700000" cy="1835785"/>
          </a:xfrm>
          <a:prstGeom prst="rect">
            <a:avLst/>
          </a:prstGeom>
        </p:spPr>
      </p:pic>
      <p:pic>
        <p:nvPicPr>
          <p:cNvPr id="8" name="图片 7">
            <a:extLst>
              <a:ext uri="{FF2B5EF4-FFF2-40B4-BE49-F238E27FC236}">
                <a16:creationId xmlns:a16="http://schemas.microsoft.com/office/drawing/2014/main" id="{E8A62C2B-D586-4825-5CD9-B3C20A04BFC3}"/>
              </a:ext>
            </a:extLst>
          </p:cNvPr>
          <p:cNvPicPr/>
          <p:nvPr/>
        </p:nvPicPr>
        <p:blipFill>
          <a:blip r:embed="rId4"/>
          <a:srcRect t="9534" b="9534"/>
          <a:stretch>
            <a:fillRect/>
          </a:stretch>
        </p:blipFill>
        <p:spPr>
          <a:xfrm>
            <a:off x="2963952" y="4257511"/>
            <a:ext cx="2700000" cy="1835785"/>
          </a:xfrm>
          <a:prstGeom prst="rect">
            <a:avLst/>
          </a:prstGeom>
        </p:spPr>
      </p:pic>
      <p:sp>
        <p:nvSpPr>
          <p:cNvPr id="9" name="TextBox 8">
            <a:extLst>
              <a:ext uri="{FF2B5EF4-FFF2-40B4-BE49-F238E27FC236}">
                <a16:creationId xmlns:a16="http://schemas.microsoft.com/office/drawing/2014/main" id="{41A15F16-5445-7877-8B3E-4F835D5DB20F}"/>
              </a:ext>
            </a:extLst>
          </p:cNvPr>
          <p:cNvSpPr txBox="1"/>
          <p:nvPr/>
        </p:nvSpPr>
        <p:spPr>
          <a:xfrm>
            <a:off x="6096000" y="2100186"/>
            <a:ext cx="5841032" cy="2120902"/>
          </a:xfrm>
          <a:prstGeom prst="rect">
            <a:avLst/>
          </a:prstGeom>
          <a:noFill/>
        </p:spPr>
        <p:txBody>
          <a:bodyPr wrap="square" rtlCol="0">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l">
              <a:lnSpc>
                <a:spcPct val="150000"/>
              </a:lnSpc>
            </a:pPr>
            <a:r>
              <a:rPr lang="zh-CN" altLang="en-US" sz="1800" kern="100" dirty="0">
                <a:effectLst/>
                <a:latin typeface="微软雅黑" panose="020B0503020204020204" pitchFamily="34" charset="-122"/>
                <a:ea typeface="微软雅黑" panose="020B0503020204020204" pitchFamily="34" charset="-122"/>
                <a:cs typeface="宋体" panose="02010600030101010101" pitchFamily="2" charset="-122"/>
              </a:rPr>
              <a:t>       经过多次系统运行，小组成员付豪带领成员刘铭昊、路万里、邱枫于</a:t>
            </a:r>
            <a:r>
              <a:rPr lang="en-US" altLang="zh-CN" sz="1800" kern="100" dirty="0">
                <a:effectLst/>
                <a:latin typeface="微软雅黑" panose="020B0503020204020204" pitchFamily="34" charset="-122"/>
                <a:ea typeface="微软雅黑" panose="020B0503020204020204" pitchFamily="34" charset="-122"/>
                <a:cs typeface="宋体" panose="02010600030101010101" pitchFamily="2" charset="-122"/>
              </a:rPr>
              <a:t>2023</a:t>
            </a:r>
            <a:r>
              <a:rPr lang="zh-CN" altLang="en-US" sz="1800" kern="100" dirty="0">
                <a:effectLst/>
                <a:latin typeface="微软雅黑" panose="020B0503020204020204" pitchFamily="34" charset="-122"/>
                <a:ea typeface="微软雅黑" panose="020B0503020204020204" pitchFamily="34" charset="-122"/>
                <a:cs typeface="宋体" panose="02010600030101010101" pitchFamily="2" charset="-122"/>
              </a:rPr>
              <a:t>年</a:t>
            </a:r>
            <a:r>
              <a:rPr lang="en-US" altLang="zh-CN" sz="1800" kern="100" dirty="0">
                <a:effectLst/>
                <a:latin typeface="微软雅黑" panose="020B0503020204020204" pitchFamily="34" charset="-122"/>
                <a:ea typeface="微软雅黑" panose="020B0503020204020204" pitchFamily="34" charset="-122"/>
                <a:cs typeface="宋体" panose="02010600030101010101" pitchFamily="2" charset="-122"/>
              </a:rPr>
              <a:t>07</a:t>
            </a:r>
            <a:r>
              <a:rPr lang="zh-CN" altLang="en-US" sz="1800" kern="100" dirty="0">
                <a:effectLst/>
                <a:latin typeface="微软雅黑" panose="020B0503020204020204" pitchFamily="34" charset="-122"/>
                <a:ea typeface="微软雅黑" panose="020B0503020204020204" pitchFamily="34" charset="-122"/>
                <a:cs typeface="宋体" panose="02010600030101010101" pitchFamily="2" charset="-122"/>
              </a:rPr>
              <a:t>月</a:t>
            </a:r>
            <a:r>
              <a:rPr lang="en-US" altLang="zh-CN" sz="1800" kern="100" dirty="0">
                <a:effectLst/>
                <a:latin typeface="微软雅黑" panose="020B0503020204020204" pitchFamily="34" charset="-122"/>
                <a:ea typeface="微软雅黑" panose="020B0503020204020204" pitchFamily="34" charset="-122"/>
                <a:cs typeface="宋体" panose="02010600030101010101" pitchFamily="2" charset="-122"/>
              </a:rPr>
              <a:t>22</a:t>
            </a:r>
            <a:r>
              <a:rPr lang="zh-CN" altLang="en-US" sz="1800" kern="100" dirty="0">
                <a:effectLst/>
                <a:latin typeface="微软雅黑" panose="020B0503020204020204" pitchFamily="34" charset="-122"/>
                <a:ea typeface="微软雅黑" panose="020B0503020204020204" pitchFamily="34" charset="-122"/>
                <a:cs typeface="宋体" panose="02010600030101010101" pitchFamily="2" charset="-122"/>
              </a:rPr>
              <a:t>日整理记录下来的问题和解决办法，总结锅炉点火系统的运行情况，调整就地定位器，将死区设置</a:t>
            </a:r>
            <a:r>
              <a:rPr lang="en-US" altLang="zh-CN" sz="1800" kern="100" dirty="0">
                <a:effectLst/>
                <a:latin typeface="微软雅黑" panose="020B0503020204020204" pitchFamily="34" charset="-122"/>
                <a:ea typeface="微软雅黑" panose="020B0503020204020204" pitchFamily="34" charset="-122"/>
                <a:cs typeface="宋体" panose="02010600030101010101" pitchFamily="2" charset="-122"/>
              </a:rPr>
              <a:t>0.8</a:t>
            </a:r>
            <a:r>
              <a:rPr lang="zh-CN" altLang="en-US" sz="1800" kern="100" dirty="0">
                <a:effectLst/>
                <a:latin typeface="微软雅黑" panose="020B0503020204020204" pitchFamily="34" charset="-122"/>
                <a:ea typeface="微软雅黑" panose="020B0503020204020204" pitchFamily="34" charset="-122"/>
                <a:cs typeface="宋体" panose="02010600030101010101" pitchFamily="2" charset="-122"/>
              </a:rPr>
              <a:t>，检查判定二次风门控制指令与反馈线性良好。</a:t>
            </a:r>
          </a:p>
        </p:txBody>
      </p:sp>
      <p:sp>
        <p:nvSpPr>
          <p:cNvPr id="13" name="文本框 12">
            <a:extLst>
              <a:ext uri="{FF2B5EF4-FFF2-40B4-BE49-F238E27FC236}">
                <a16:creationId xmlns:a16="http://schemas.microsoft.com/office/drawing/2014/main" id="{ECE00FAF-C398-08C6-8066-5B63A6D9D040}"/>
              </a:ext>
            </a:extLst>
          </p:cNvPr>
          <p:cNvSpPr txBox="1"/>
          <p:nvPr/>
        </p:nvSpPr>
        <p:spPr>
          <a:xfrm>
            <a:off x="304024" y="1697136"/>
            <a:ext cx="5706336" cy="507728"/>
          </a:xfrm>
          <a:prstGeom prst="roundRect">
            <a:avLst/>
          </a:prstGeom>
          <a:solidFill>
            <a:srgbClr val="92D050"/>
          </a:solidFill>
          <a:ln/>
        </p:spPr>
        <p:style>
          <a:lnRef idx="1">
            <a:schemeClr val="accent2"/>
          </a:lnRef>
          <a:fillRef idx="2">
            <a:schemeClr val="accent2"/>
          </a:fillRef>
          <a:effectRef idx="1">
            <a:schemeClr val="accent2"/>
          </a:effectRef>
          <a:fontRef idx="minor">
            <a:schemeClr val="dk1"/>
          </a:fontRef>
        </p:style>
        <p:txBody>
          <a:bodyPr wrap="square">
            <a:spAutoFit/>
          </a:bodyPr>
          <a:lstStyle/>
          <a:p>
            <a:pPr algn="l">
              <a:lnSpc>
                <a:spcPct val="150000"/>
              </a:lnSpc>
            </a:pPr>
            <a:r>
              <a:rPr lang="zh-CN" altLang="zh-CN" sz="1800" kern="100">
                <a:effectLst/>
                <a:latin typeface="微软雅黑" panose="020B0503020204020204" pitchFamily="34" charset="-122"/>
                <a:ea typeface="微软雅黑" panose="020B0503020204020204" pitchFamily="34" charset="-122"/>
                <a:cs typeface="宋体" panose="02010600030101010101" pitchFamily="2" charset="-122"/>
              </a:rPr>
              <a:t>措施</a:t>
            </a:r>
            <a:r>
              <a:rPr lang="en-US" altLang="zh-CN" sz="1800" kern="100">
                <a:effectLst/>
                <a:latin typeface="微软雅黑" panose="020B0503020204020204" pitchFamily="34" charset="-122"/>
                <a:ea typeface="微软雅黑" panose="020B0503020204020204" pitchFamily="34" charset="-122"/>
                <a:cs typeface="宋体" panose="02010600030101010101" pitchFamily="2" charset="-122"/>
              </a:rPr>
              <a:t>1</a:t>
            </a:r>
            <a:r>
              <a:rPr lang="zh-CN" altLang="zh-CN" sz="1800" kern="100">
                <a:effectLst/>
                <a:latin typeface="微软雅黑" panose="020B0503020204020204" pitchFamily="34" charset="-122"/>
                <a:ea typeface="微软雅黑" panose="020B0503020204020204" pitchFamily="34" charset="-122"/>
                <a:cs typeface="宋体" panose="02010600030101010101" pitchFamily="2" charset="-122"/>
              </a:rPr>
              <a:t>：仔细查阅说明书并结合现场条件重新整定阀门</a:t>
            </a:r>
            <a:endParaRPr lang="zh-CN" altLang="zh-CN" sz="1800" kern="100">
              <a:effectLst/>
              <a:latin typeface="微软雅黑" panose="020B0503020204020204" pitchFamily="34" charset="-122"/>
              <a:ea typeface="微软雅黑" panose="020B0503020204020204" pitchFamily="34" charset="-122"/>
            </a:endParaRPr>
          </a:p>
        </p:txBody>
      </p:sp>
      <p:sp>
        <p:nvSpPr>
          <p:cNvPr id="15" name="文本框 14">
            <a:extLst>
              <a:ext uri="{FF2B5EF4-FFF2-40B4-BE49-F238E27FC236}">
                <a16:creationId xmlns:a16="http://schemas.microsoft.com/office/drawing/2014/main" id="{3A705E37-0AF2-B2DD-F65C-D9AB78CF5F49}"/>
              </a:ext>
            </a:extLst>
          </p:cNvPr>
          <p:cNvSpPr txBox="1"/>
          <p:nvPr/>
        </p:nvSpPr>
        <p:spPr>
          <a:xfrm>
            <a:off x="6877848" y="1601940"/>
            <a:ext cx="4402728" cy="507728"/>
          </a:xfrm>
          <a:prstGeom prst="roundRect">
            <a:avLst/>
          </a:prstGeom>
          <a:solidFill>
            <a:srgbClr val="92D050"/>
          </a:solid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zh-CN"/>
            </a:defPPr>
            <a:lvl1pPr>
              <a:lnSpc>
                <a:spcPct val="150000"/>
              </a:lnSpc>
              <a:defRPr sz="1800" kern="100">
                <a:effectLst/>
                <a:latin typeface="微软雅黑" panose="020B0503020204020204" pitchFamily="34" charset="-122"/>
                <a:ea typeface="微软雅黑" panose="020B0503020204020204" pitchFamily="34" charset="-122"/>
                <a:cs typeface="宋体" panose="02010600030101010101" pitchFamily="2" charset="-122"/>
              </a:defRPr>
            </a:lvl1pPr>
          </a:lstStyle>
          <a:p>
            <a:r>
              <a:rPr lang="zh-CN" altLang="en-US"/>
              <a:t>措施</a:t>
            </a:r>
            <a:r>
              <a:rPr lang="en-US" altLang="zh-CN"/>
              <a:t>2</a:t>
            </a:r>
            <a:r>
              <a:rPr lang="zh-CN" altLang="en-US"/>
              <a:t>：调整就地定位器，将死区设置</a:t>
            </a:r>
            <a:r>
              <a:rPr lang="en-US" altLang="zh-CN"/>
              <a:t>0.8</a:t>
            </a:r>
          </a:p>
        </p:txBody>
      </p:sp>
      <p:pic>
        <p:nvPicPr>
          <p:cNvPr id="16" name="图片 15">
            <a:extLst>
              <a:ext uri="{FF2B5EF4-FFF2-40B4-BE49-F238E27FC236}">
                <a16:creationId xmlns:a16="http://schemas.microsoft.com/office/drawing/2014/main" id="{E0F1E774-C708-0530-1AC6-7C872BAE5C84}"/>
              </a:ext>
            </a:extLst>
          </p:cNvPr>
          <p:cNvPicPr/>
          <p:nvPr/>
        </p:nvPicPr>
        <p:blipFill>
          <a:blip r:embed="rId5"/>
          <a:srcRect t="5983" b="5983"/>
          <a:stretch>
            <a:fillRect/>
          </a:stretch>
        </p:blipFill>
        <p:spPr>
          <a:xfrm>
            <a:off x="6240016" y="4327331"/>
            <a:ext cx="2700000" cy="1836000"/>
          </a:xfrm>
          <a:prstGeom prst="rect">
            <a:avLst/>
          </a:prstGeom>
          <a:noFill/>
          <a:ln>
            <a:noFill/>
          </a:ln>
        </p:spPr>
      </p:pic>
      <p:pic>
        <p:nvPicPr>
          <p:cNvPr id="17" name="图片 16">
            <a:extLst>
              <a:ext uri="{FF2B5EF4-FFF2-40B4-BE49-F238E27FC236}">
                <a16:creationId xmlns:a16="http://schemas.microsoft.com/office/drawing/2014/main" id="{CDDDF198-598D-0FF3-4CB2-CCDD6266615A}"/>
              </a:ext>
            </a:extLst>
          </p:cNvPr>
          <p:cNvPicPr/>
          <p:nvPr/>
        </p:nvPicPr>
        <p:blipFill>
          <a:blip r:embed="rId6"/>
          <a:srcRect t="9534" b="9534"/>
          <a:stretch>
            <a:fillRect/>
          </a:stretch>
        </p:blipFill>
        <p:spPr>
          <a:xfrm>
            <a:off x="9084632" y="4307646"/>
            <a:ext cx="2700000" cy="1835785"/>
          </a:xfrm>
          <a:prstGeom prst="rect">
            <a:avLst/>
          </a:prstGeom>
        </p:spPr>
      </p:pic>
      <p:sp>
        <p:nvSpPr>
          <p:cNvPr id="19" name="文本框 18">
            <a:extLst>
              <a:ext uri="{FF2B5EF4-FFF2-40B4-BE49-F238E27FC236}">
                <a16:creationId xmlns:a16="http://schemas.microsoft.com/office/drawing/2014/main" id="{AFEC375B-63F9-A4C2-6362-393EC8A24EED}"/>
              </a:ext>
            </a:extLst>
          </p:cNvPr>
          <p:cNvSpPr txBox="1"/>
          <p:nvPr/>
        </p:nvSpPr>
        <p:spPr>
          <a:xfrm>
            <a:off x="290704" y="6084908"/>
            <a:ext cx="2348912" cy="276999"/>
          </a:xfrm>
          <a:prstGeom prst="rect">
            <a:avLst/>
          </a:prstGeom>
          <a:noFill/>
          <a:ln w="25400" cap="flat" cmpd="sng" algn="ctr">
            <a:noFill/>
            <a:prstDash val="solid"/>
          </a:ln>
          <a:effectLst/>
        </p:spPr>
        <p:style>
          <a:lnRef idx="2">
            <a:schemeClr val="dk1"/>
          </a:lnRef>
          <a:fillRef idx="1">
            <a:schemeClr val="lt1"/>
          </a:fillRef>
          <a:effectRef idx="0">
            <a:schemeClr val="dk1"/>
          </a:effectRef>
          <a:fontRef idx="minor">
            <a:schemeClr val="dk1"/>
          </a:fontRef>
        </p:style>
        <p:txBody>
          <a:bodyPr wrap="square">
            <a:spAutoFit/>
          </a:bodyPr>
          <a:lstStyle/>
          <a:p>
            <a:r>
              <a:rPr lang="zh-CN" altLang="zh-CN" sz="1200" kern="100">
                <a:effectLst/>
                <a:latin typeface="微软雅黑" panose="020B0503020204020204" pitchFamily="34" charset="-122"/>
                <a:ea typeface="微软雅黑" panose="020B0503020204020204" pitchFamily="34" charset="-122"/>
                <a:cs typeface="黑体" panose="02010609060101010101" pitchFamily="49" charset="-122"/>
              </a:rPr>
              <a:t>图</a:t>
            </a:r>
            <a:r>
              <a:rPr lang="en-US" altLang="zh-CN" sz="1200" kern="100">
                <a:effectLst/>
                <a:latin typeface="微软雅黑" panose="020B0503020204020204" pitchFamily="34" charset="-122"/>
                <a:ea typeface="微软雅黑" panose="020B0503020204020204" pitchFamily="34" charset="-122"/>
                <a:cs typeface="黑体" panose="02010609060101010101" pitchFamily="49" charset="-122"/>
              </a:rPr>
              <a:t>9-1 </a:t>
            </a:r>
            <a:r>
              <a:rPr lang="zh-CN" altLang="zh-CN" sz="1200" kern="100">
                <a:effectLst/>
                <a:latin typeface="微软雅黑" panose="020B0503020204020204" pitchFamily="34" charset="-122"/>
                <a:ea typeface="微软雅黑" panose="020B0503020204020204" pitchFamily="34" charset="-122"/>
                <a:cs typeface="黑体" panose="02010609060101010101" pitchFamily="49" charset="-122"/>
              </a:rPr>
              <a:t>小组成员查阅设备说明书</a:t>
            </a:r>
            <a:endParaRPr lang="zh-CN" altLang="en-US" sz="1200">
              <a:latin typeface="微软雅黑" panose="020B0503020204020204" pitchFamily="34" charset="-122"/>
              <a:ea typeface="微软雅黑" panose="020B0503020204020204" pitchFamily="34" charset="-122"/>
            </a:endParaRPr>
          </a:p>
        </p:txBody>
      </p:sp>
      <p:sp>
        <p:nvSpPr>
          <p:cNvPr id="20" name="文本框 19">
            <a:extLst>
              <a:ext uri="{FF2B5EF4-FFF2-40B4-BE49-F238E27FC236}">
                <a16:creationId xmlns:a16="http://schemas.microsoft.com/office/drawing/2014/main" id="{142786DE-0359-7D03-15B1-7B71AD7FEC7A}"/>
              </a:ext>
            </a:extLst>
          </p:cNvPr>
          <p:cNvSpPr txBox="1"/>
          <p:nvPr/>
        </p:nvSpPr>
        <p:spPr>
          <a:xfrm>
            <a:off x="3639188" y="6083976"/>
            <a:ext cx="2348912" cy="276999"/>
          </a:xfrm>
          <a:prstGeom prst="rect">
            <a:avLst/>
          </a:prstGeom>
          <a:noFill/>
          <a:ln w="25400" cap="flat" cmpd="sng" algn="ctr">
            <a:noFill/>
            <a:prstDash val="solid"/>
          </a:ln>
          <a:effectLst/>
        </p:spPr>
        <p:style>
          <a:lnRef idx="2">
            <a:schemeClr val="dk1"/>
          </a:lnRef>
          <a:fillRef idx="1">
            <a:schemeClr val="lt1"/>
          </a:fillRef>
          <a:effectRef idx="0">
            <a:schemeClr val="dk1"/>
          </a:effectRef>
          <a:fontRef idx="minor">
            <a:schemeClr val="dk1"/>
          </a:fontRef>
        </p:style>
        <p:txBody>
          <a:bodyPr wrap="square">
            <a:spAutoFit/>
          </a:bodyPr>
          <a:lstStyle/>
          <a:p>
            <a:r>
              <a:rPr lang="zh-CN" altLang="en-US" sz="1200" kern="100">
                <a:effectLst/>
                <a:latin typeface="微软雅黑" panose="020B0503020204020204" pitchFamily="34" charset="-122"/>
                <a:ea typeface="微软雅黑" panose="020B0503020204020204" pitchFamily="34" charset="-122"/>
                <a:cs typeface="黑体" panose="02010609060101010101" pitchFamily="49" charset="-122"/>
              </a:rPr>
              <a:t>图</a:t>
            </a:r>
            <a:r>
              <a:rPr lang="en-US" altLang="zh-CN" sz="1200" kern="100">
                <a:effectLst/>
                <a:latin typeface="微软雅黑" panose="020B0503020204020204" pitchFamily="34" charset="-122"/>
                <a:ea typeface="微软雅黑" panose="020B0503020204020204" pitchFamily="34" charset="-122"/>
                <a:cs typeface="黑体" panose="02010609060101010101" pitchFamily="49" charset="-122"/>
              </a:rPr>
              <a:t>9-2 </a:t>
            </a:r>
            <a:r>
              <a:rPr lang="zh-CN" altLang="en-US" sz="1200" kern="100">
                <a:effectLst/>
                <a:latin typeface="微软雅黑" panose="020B0503020204020204" pitchFamily="34" charset="-122"/>
                <a:ea typeface="微软雅黑" panose="020B0503020204020204" pitchFamily="34" charset="-122"/>
                <a:cs typeface="黑体" panose="02010609060101010101" pitchFamily="49" charset="-122"/>
              </a:rPr>
              <a:t>阀门重新整定</a:t>
            </a:r>
            <a:endParaRPr lang="zh-CN" altLang="en-US" sz="1200">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623C52CA-A84D-C30D-D614-44E1B4F57D15}"/>
              </a:ext>
            </a:extLst>
          </p:cNvPr>
          <p:cNvSpPr txBox="1"/>
          <p:nvPr/>
        </p:nvSpPr>
        <p:spPr>
          <a:xfrm>
            <a:off x="6591104" y="6122525"/>
            <a:ext cx="2348912" cy="276999"/>
          </a:xfrm>
          <a:prstGeom prst="rect">
            <a:avLst/>
          </a:prstGeom>
          <a:noFill/>
          <a:ln w="25400" cap="flat" cmpd="sng" algn="ctr">
            <a:noFill/>
            <a:prstDash val="solid"/>
          </a:ln>
          <a:effectLst/>
        </p:spPr>
        <p:style>
          <a:lnRef idx="2">
            <a:schemeClr val="dk1"/>
          </a:lnRef>
          <a:fillRef idx="1">
            <a:schemeClr val="lt1"/>
          </a:fillRef>
          <a:effectRef idx="0">
            <a:schemeClr val="dk1"/>
          </a:effectRef>
          <a:fontRef idx="minor">
            <a:schemeClr val="dk1"/>
          </a:fontRef>
        </p:style>
        <p:txBody>
          <a:bodyPr wrap="square">
            <a:spAutoFit/>
          </a:bodyPr>
          <a:lstStyle/>
          <a:p>
            <a:r>
              <a:rPr lang="zh-CN" altLang="en-US" sz="1200" kern="100">
                <a:effectLst/>
                <a:latin typeface="微软雅黑" panose="020B0503020204020204" pitchFamily="34" charset="-122"/>
                <a:ea typeface="微软雅黑" panose="020B0503020204020204" pitchFamily="34" charset="-122"/>
                <a:cs typeface="黑体" panose="02010609060101010101" pitchFamily="49" charset="-122"/>
              </a:rPr>
              <a:t>图</a:t>
            </a:r>
            <a:r>
              <a:rPr lang="en-US" altLang="zh-CN" sz="1200" kern="100">
                <a:effectLst/>
                <a:latin typeface="微软雅黑" panose="020B0503020204020204" pitchFamily="34" charset="-122"/>
                <a:ea typeface="微软雅黑" panose="020B0503020204020204" pitchFamily="34" charset="-122"/>
                <a:cs typeface="黑体" panose="02010609060101010101" pitchFamily="49" charset="-122"/>
              </a:rPr>
              <a:t>9-3 </a:t>
            </a:r>
            <a:r>
              <a:rPr lang="zh-CN" altLang="en-US" sz="1200" kern="100">
                <a:effectLst/>
                <a:latin typeface="微软雅黑" panose="020B0503020204020204" pitchFamily="34" charset="-122"/>
                <a:ea typeface="微软雅黑" panose="020B0503020204020204" pitchFamily="34" charset="-122"/>
                <a:cs typeface="黑体" panose="02010609060101010101" pitchFamily="49" charset="-122"/>
              </a:rPr>
              <a:t>成员集体讨论分析问题</a:t>
            </a:r>
            <a:endParaRPr lang="zh-CN" altLang="en-US" sz="1200">
              <a:latin typeface="微软雅黑" panose="020B0503020204020204" pitchFamily="34" charset="-122"/>
              <a:ea typeface="微软雅黑" panose="020B0503020204020204" pitchFamily="34" charset="-122"/>
            </a:endParaRPr>
          </a:p>
        </p:txBody>
      </p:sp>
      <p:sp>
        <p:nvSpPr>
          <p:cNvPr id="22" name="文本框 21">
            <a:extLst>
              <a:ext uri="{FF2B5EF4-FFF2-40B4-BE49-F238E27FC236}">
                <a16:creationId xmlns:a16="http://schemas.microsoft.com/office/drawing/2014/main" id="{13ECB4C5-4B26-5EF2-27AF-7C2FA1C8E652}"/>
              </a:ext>
            </a:extLst>
          </p:cNvPr>
          <p:cNvSpPr txBox="1"/>
          <p:nvPr/>
        </p:nvSpPr>
        <p:spPr>
          <a:xfrm>
            <a:off x="9543020" y="6122525"/>
            <a:ext cx="2348912" cy="276999"/>
          </a:xfrm>
          <a:prstGeom prst="rect">
            <a:avLst/>
          </a:prstGeom>
          <a:noFill/>
          <a:ln w="25400" cap="flat" cmpd="sng" algn="ctr">
            <a:noFill/>
            <a:prstDash val="solid"/>
          </a:ln>
          <a:effectLst/>
        </p:spPr>
        <p:style>
          <a:lnRef idx="2">
            <a:schemeClr val="dk1"/>
          </a:lnRef>
          <a:fillRef idx="1">
            <a:schemeClr val="lt1"/>
          </a:fillRef>
          <a:effectRef idx="0">
            <a:schemeClr val="dk1"/>
          </a:effectRef>
          <a:fontRef idx="minor">
            <a:schemeClr val="dk1"/>
          </a:fontRef>
        </p:style>
        <p:txBody>
          <a:bodyPr wrap="square">
            <a:spAutoFit/>
          </a:bodyPr>
          <a:lstStyle/>
          <a:p>
            <a:r>
              <a:rPr lang="zh-CN" altLang="en-US" sz="1200" kern="100">
                <a:effectLst/>
                <a:latin typeface="微软雅黑" panose="020B0503020204020204" pitchFamily="34" charset="-122"/>
                <a:ea typeface="微软雅黑" panose="020B0503020204020204" pitchFamily="34" charset="-122"/>
                <a:cs typeface="黑体" panose="02010609060101010101" pitchFamily="49" charset="-122"/>
              </a:rPr>
              <a:t>图</a:t>
            </a:r>
            <a:r>
              <a:rPr lang="en-US" altLang="zh-CN" sz="1200" kern="100">
                <a:effectLst/>
                <a:latin typeface="微软雅黑" panose="020B0503020204020204" pitchFamily="34" charset="-122"/>
                <a:ea typeface="微软雅黑" panose="020B0503020204020204" pitchFamily="34" charset="-122"/>
                <a:cs typeface="黑体" panose="02010609060101010101" pitchFamily="49" charset="-122"/>
              </a:rPr>
              <a:t>9-4 </a:t>
            </a:r>
            <a:r>
              <a:rPr lang="zh-CN" altLang="en-US" sz="1200" kern="100">
                <a:effectLst/>
                <a:latin typeface="微软雅黑" panose="020B0503020204020204" pitchFamily="34" charset="-122"/>
                <a:ea typeface="微软雅黑" panose="020B0503020204020204" pitchFamily="34" charset="-122"/>
                <a:cs typeface="黑体" panose="02010609060101010101" pitchFamily="49" charset="-122"/>
              </a:rPr>
              <a:t>调整死点定位螺栓</a:t>
            </a:r>
            <a:endParaRPr lang="zh-CN" altLang="en-US" sz="120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20098143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文本框 99"/>
          <p:cNvSpPr txBox="1"/>
          <p:nvPr/>
        </p:nvSpPr>
        <p:spPr>
          <a:xfrm>
            <a:off x="393700" y="5913438"/>
            <a:ext cx="11652250" cy="306387"/>
          </a:xfrm>
          <a:prstGeom prst="rect">
            <a:avLst/>
          </a:prstGeom>
          <a:noFill/>
          <a:ln w="9525">
            <a:noFill/>
          </a:ln>
        </p:spPr>
        <p:txBody>
          <a:bodyPr>
            <a:spAutoFit/>
          </a:bodyPr>
          <a:lstStyle/>
          <a:p>
            <a:pPr algn="ctr" eaLnBrk="1" hangingPunct="1"/>
            <a:r>
              <a:rPr lang="en-US" altLang="zh-CN" sz="1400">
                <a:latin typeface="Calibri" panose="020F0502020204030204" pitchFamily="34" charset="0"/>
              </a:rPr>
              <a:t> </a:t>
            </a:r>
            <a:endParaRPr lang="zh-CN" altLang="en-US">
              <a:latin typeface="Arial" panose="020B0604020202020204" pitchFamily="34" charset="0"/>
            </a:endParaRPr>
          </a:p>
        </p:txBody>
      </p:sp>
      <p:sp>
        <p:nvSpPr>
          <p:cNvPr id="57" name="文本框 3"/>
          <p:cNvSpPr txBox="1"/>
          <p:nvPr>
            <p:custDataLst>
              <p:tags r:id="rId1"/>
            </p:custDataLst>
          </p:nvPr>
        </p:nvSpPr>
        <p:spPr>
          <a:xfrm>
            <a:off x="2553018" y="301943"/>
            <a:ext cx="6807200" cy="501650"/>
          </a:xfrm>
          <a:prstGeom prst="rect">
            <a:avLst/>
          </a:prstGeom>
          <a:noFill/>
        </p:spPr>
        <p:txBody>
          <a:bodyPr wrap="square" rtlCol="0">
            <a:spAutoFit/>
          </a:bodyPr>
          <a:lstStyle/>
          <a:p>
            <a:pPr algn="ctr" defTabSz="914400" fontAlgn="auto"/>
            <a:r>
              <a:rPr lang="en-US" altLang="zh-CN" sz="2665" b="1" noProof="1">
                <a:solidFill>
                  <a:srgbClr val="0070C0"/>
                </a:solidFill>
                <a:latin typeface="微软雅黑" panose="020B0503020204020204" charset="-122"/>
                <a:ea typeface="微软雅黑" panose="020B0503020204020204" charset="-122"/>
              </a:rPr>
              <a:t>01</a:t>
            </a:r>
            <a:r>
              <a:rPr lang="zh-CN" altLang="en-US" sz="2665" b="1" noProof="1">
                <a:solidFill>
                  <a:srgbClr val="0070C0"/>
                </a:solidFill>
                <a:latin typeface="微软雅黑" panose="020B0503020204020204" charset="-122"/>
                <a:ea typeface="微软雅黑" panose="020B0503020204020204" charset="-122"/>
              </a:rPr>
              <a:t>工程概况</a:t>
            </a:r>
          </a:p>
        </p:txBody>
      </p:sp>
      <p:sp>
        <p:nvSpPr>
          <p:cNvPr id="17410" name="Rectangle 1"/>
          <p:cNvSpPr/>
          <p:nvPr>
            <p:custDataLst>
              <p:tags r:id="rId2"/>
            </p:custDataLst>
          </p:nvPr>
        </p:nvSpPr>
        <p:spPr>
          <a:xfrm>
            <a:off x="788894" y="1255058"/>
            <a:ext cx="4476366" cy="2277036"/>
          </a:xfrm>
          <a:prstGeom prst="rect">
            <a:avLst/>
          </a:prstGeom>
          <a:noFill/>
          <a:ln w="9525">
            <a:noFill/>
          </a:ln>
        </p:spPr>
        <p:txBody>
          <a:bodyPr wrap="square" lIns="91440" tIns="45720" rIns="91440" bIns="45720" anchor="ctr" anchorCtr="0">
            <a:noAutofit/>
          </a:bodyPr>
          <a:lstStyle/>
          <a:p>
            <a:pPr indent="304800" algn="just">
              <a:lnSpc>
                <a:spcPct val="150000"/>
              </a:lnSpc>
            </a:pPr>
            <a:r>
              <a:rPr lang="zh-CN" altLang="zh-CN">
                <a:latin typeface="微软雅黑" panose="020B0503020204020204" charset="-122"/>
                <a:ea typeface="微软雅黑" panose="020B0503020204020204" charset="-122"/>
              </a:rPr>
              <a:t>：</a:t>
            </a:r>
          </a:p>
        </p:txBody>
      </p:sp>
      <p:sp>
        <p:nvSpPr>
          <p:cNvPr id="3" name="文本框 2"/>
          <p:cNvSpPr txBox="1"/>
          <p:nvPr>
            <p:custDataLst>
              <p:tags r:id="rId3"/>
            </p:custDataLst>
          </p:nvPr>
        </p:nvSpPr>
        <p:spPr>
          <a:xfrm>
            <a:off x="7392670" y="6021013"/>
            <a:ext cx="5082782" cy="398780"/>
          </a:xfrm>
          <a:prstGeom prst="rect">
            <a:avLst/>
          </a:prstGeom>
          <a:noFill/>
          <a:ln w="9525">
            <a:noFill/>
          </a:ln>
        </p:spPr>
        <p:txBody>
          <a:bodyPr wrap="square">
            <a:spAutoFit/>
          </a:bodyPr>
          <a:lstStyle/>
          <a:p>
            <a:pPr algn="ctr"/>
            <a:r>
              <a:rPr lang="zh-CN" altLang="en-US" sz="1000" b="0">
                <a:latin typeface="微软雅黑" panose="020B0503020204020204" charset="-122"/>
                <a:ea typeface="微软雅黑" panose="020B0503020204020204" charset="-122"/>
                <a:cs typeface="宋体" panose="02010600030101010101" pitchFamily="2" charset="-122"/>
              </a:rPr>
              <a:t>制图：马奔         </a:t>
            </a:r>
            <a:r>
              <a:rPr lang="zh-CN" altLang="en-US" sz="1000">
                <a:latin typeface="微软雅黑" panose="020B0503020204020204" charset="-122"/>
                <a:ea typeface="微软雅黑" panose="020B0503020204020204" charset="-122"/>
                <a:cs typeface="宋体" panose="02010600030101010101" pitchFamily="2" charset="-122"/>
              </a:rPr>
              <a:t>日期</a:t>
            </a:r>
            <a:r>
              <a:rPr lang="zh-CN" altLang="en-US" sz="1000" b="0">
                <a:latin typeface="微软雅黑" panose="020B0503020204020204" charset="-122"/>
                <a:ea typeface="微软雅黑" panose="020B0503020204020204" charset="-122"/>
                <a:cs typeface="宋体" panose="02010600030101010101" pitchFamily="2" charset="-122"/>
              </a:rPr>
              <a:t>：</a:t>
            </a:r>
            <a:r>
              <a:rPr lang="en-US" altLang="zh-CN" sz="1000" b="0">
                <a:latin typeface="微软雅黑" panose="020B0503020204020204" charset="-122"/>
                <a:ea typeface="微软雅黑" panose="020B0503020204020204" charset="-122"/>
                <a:cs typeface="宋体" panose="02010600030101010101" pitchFamily="2" charset="-122"/>
              </a:rPr>
              <a:t>2023</a:t>
            </a:r>
            <a:r>
              <a:rPr lang="zh-CN" altLang="en-US" sz="1000" b="0">
                <a:latin typeface="微软雅黑" panose="020B0503020204020204" charset="-122"/>
                <a:ea typeface="微软雅黑" panose="020B0503020204020204" charset="-122"/>
                <a:cs typeface="宋体" panose="02010600030101010101" pitchFamily="2" charset="-122"/>
              </a:rPr>
              <a:t>年</a:t>
            </a:r>
            <a:r>
              <a:rPr lang="en-US" altLang="zh-CN" sz="1000" b="0">
                <a:latin typeface="微软雅黑" panose="020B0503020204020204" charset="-122"/>
                <a:ea typeface="微软雅黑" panose="020B0503020204020204" charset="-122"/>
                <a:cs typeface="宋体" panose="02010600030101010101" pitchFamily="2" charset="-122"/>
              </a:rPr>
              <a:t>03</a:t>
            </a:r>
            <a:r>
              <a:rPr lang="zh-CN" altLang="en-US" sz="1000" b="0">
                <a:latin typeface="微软雅黑" panose="020B0503020204020204" charset="-122"/>
                <a:ea typeface="微软雅黑" panose="020B0503020204020204" charset="-122"/>
                <a:cs typeface="宋体" panose="02010600030101010101" pitchFamily="2" charset="-122"/>
              </a:rPr>
              <a:t>月</a:t>
            </a:r>
            <a:r>
              <a:rPr lang="en-US" altLang="zh-CN" sz="1000" b="0">
                <a:latin typeface="微软雅黑" panose="020B0503020204020204" charset="-122"/>
                <a:ea typeface="微软雅黑" panose="020B0503020204020204" charset="-122"/>
                <a:cs typeface="宋体" panose="02010600030101010101" pitchFamily="2" charset="-122"/>
              </a:rPr>
              <a:t>01</a:t>
            </a:r>
            <a:r>
              <a:rPr lang="zh-CN" altLang="en-US" sz="1000" b="0">
                <a:latin typeface="微软雅黑" panose="020B0503020204020204" charset="-122"/>
                <a:ea typeface="微软雅黑" panose="020B0503020204020204" charset="-122"/>
                <a:cs typeface="宋体" panose="02010600030101010101" pitchFamily="2" charset="-122"/>
              </a:rPr>
              <a:t>日     </a:t>
            </a:r>
            <a:endParaRPr lang="en-US" altLang="zh-CN" sz="1000" b="0">
              <a:latin typeface="微软雅黑" panose="020B0503020204020204" charset="-122"/>
              <a:ea typeface="微软雅黑" panose="020B0503020204020204" charset="-122"/>
              <a:cs typeface="宋体" panose="02010600030101010101" pitchFamily="2" charset="-122"/>
            </a:endParaRPr>
          </a:p>
          <a:p>
            <a:pPr algn="ctr"/>
            <a:r>
              <a:rPr lang="zh-CN" altLang="en-US" sz="1000" b="0">
                <a:latin typeface="微软雅黑" panose="020B0503020204020204" charset="-122"/>
                <a:ea typeface="微软雅黑" panose="020B0503020204020204" charset="-122"/>
                <a:cs typeface="宋体" panose="02010600030101010101" pitchFamily="2" charset="-122"/>
              </a:rPr>
              <a:t> </a:t>
            </a:r>
            <a:r>
              <a:rPr lang="zh-CN" sz="1000" b="0">
                <a:latin typeface="微软雅黑" panose="020B0503020204020204" charset="-122"/>
                <a:ea typeface="微软雅黑" panose="020B0503020204020204" charset="-122"/>
                <a:cs typeface="宋体" panose="02010600030101010101" pitchFamily="2" charset="-122"/>
              </a:rPr>
              <a:t>图1-2 锅炉点火装置及油枪调试工艺流程图</a:t>
            </a:r>
            <a:r>
              <a:rPr lang="en-US" altLang="zh-CN" sz="1000" b="0">
                <a:latin typeface="微软雅黑" panose="020B0503020204020204" charset="-122"/>
                <a:ea typeface="微软雅黑" panose="020B0503020204020204" charset="-122"/>
                <a:cs typeface="宋体" panose="02010600030101010101" pitchFamily="2" charset="-122"/>
              </a:rPr>
              <a:t>    </a:t>
            </a:r>
            <a:endParaRPr lang="zh-CN" altLang="en-US" sz="1000" b="0">
              <a:latin typeface="微软雅黑" panose="020B0503020204020204" charset="-122"/>
              <a:ea typeface="微软雅黑" panose="020B0503020204020204" charset="-122"/>
              <a:cs typeface="宋体" panose="02010600030101010101" pitchFamily="2" charset="-122"/>
            </a:endParaRPr>
          </a:p>
        </p:txBody>
      </p:sp>
      <p:sp>
        <p:nvSpPr>
          <p:cNvPr id="14" name="AutoShape 6"/>
          <p:cNvSpPr>
            <a:spLocks noChangeArrowheads="1"/>
          </p:cNvSpPr>
          <p:nvPr>
            <p:custDataLst>
              <p:tags r:id="rId4"/>
            </p:custDataLst>
          </p:nvPr>
        </p:nvSpPr>
        <p:spPr>
          <a:xfrm>
            <a:off x="1555587" y="2708920"/>
            <a:ext cx="5730875" cy="1039518"/>
          </a:xfrm>
          <a:prstGeom prst="roundRect">
            <a:avLst>
              <a:gd name="adj" fmla="val 13125"/>
            </a:avLst>
          </a:prstGeom>
          <a:solidFill>
            <a:schemeClr val="bg1">
              <a:alpha val="89804"/>
            </a:schemeClr>
          </a:solidFill>
          <a:ln w="38100">
            <a:solidFill>
              <a:srgbClr val="969696">
                <a:alpha val="67842"/>
              </a:srgbClr>
            </a:solidFill>
            <a:round/>
          </a:ln>
          <a:effectLst>
            <a:glow rad="63500">
              <a:schemeClr val="accent1">
                <a:satMod val="175000"/>
                <a:alpha val="40000"/>
              </a:schemeClr>
            </a:glow>
            <a:innerShdw blurRad="63500" dist="50800" dir="13500000">
              <a:prstClr val="black">
                <a:alpha val="50000"/>
              </a:prstClr>
            </a:inn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0">
                <a:latin typeface="微软雅黑" panose="020B0503020204020204" charset="-122"/>
                <a:ea typeface="微软雅黑" panose="020B0503020204020204" charset="-122"/>
                <a:cs typeface="宋体" panose="02010600030101010101" pitchFamily="2" charset="-122"/>
              </a:rPr>
              <a:t>    </a:t>
            </a:r>
          </a:p>
          <a:p>
            <a:r>
              <a:rPr lang="zh-CN" altLang="zh-CN" b="0">
                <a:latin typeface="微软雅黑" panose="020B0503020204020204" charset="-122"/>
                <a:ea typeface="微软雅黑" panose="020B0503020204020204" charset="-122"/>
                <a:cs typeface="宋体" panose="02010600030101010101" pitchFamily="2" charset="-122"/>
              </a:rPr>
              <a:t>1、</a:t>
            </a:r>
            <a:r>
              <a:rPr lang="zh-CN">
                <a:latin typeface="微软雅黑" panose="020B0503020204020204" charset="-122"/>
                <a:ea typeface="微软雅黑" panose="020B0503020204020204" charset="-122"/>
              </a:rPr>
              <a:t>对进入锅炉点火系统的燃油油质要求要严格，应使用符合制造厂要求的燃油并且管道已吹扫合格</a:t>
            </a:r>
            <a:r>
              <a:rPr lang="zh-CN" altLang="zh-CN" b="0">
                <a:latin typeface="微软雅黑" panose="020B0503020204020204" charset="-122"/>
                <a:ea typeface="微软雅黑" panose="020B0503020204020204" charset="-122"/>
                <a:cs typeface="宋体" panose="02010600030101010101" pitchFamily="2" charset="-122"/>
              </a:rPr>
              <a:t>。</a:t>
            </a:r>
            <a:endParaRPr lang="en-US" altLang="zh-CN" b="0">
              <a:latin typeface="微软雅黑" panose="020B0503020204020204" charset="-122"/>
              <a:ea typeface="微软雅黑" panose="020B0503020204020204" charset="-122"/>
              <a:cs typeface="宋体" panose="02010600030101010101" pitchFamily="2" charset="-122"/>
            </a:endParaRPr>
          </a:p>
          <a:p>
            <a:endParaRPr lang="zh-CN" altLang="en-US" b="0">
              <a:latin typeface="微软雅黑" panose="020B0503020204020204" charset="-122"/>
              <a:ea typeface="微软雅黑" panose="020B0503020204020204" charset="-122"/>
              <a:cs typeface="宋体" panose="02010600030101010101" pitchFamily="2" charset="-122"/>
            </a:endParaRPr>
          </a:p>
        </p:txBody>
      </p:sp>
      <p:sp>
        <p:nvSpPr>
          <p:cNvPr id="22" name="AutoShape 6"/>
          <p:cNvSpPr/>
          <p:nvPr>
            <p:custDataLst>
              <p:tags r:id="rId5"/>
            </p:custDataLst>
          </p:nvPr>
        </p:nvSpPr>
        <p:spPr bwMode="auto">
          <a:xfrm>
            <a:off x="568000" y="2924944"/>
            <a:ext cx="635000" cy="635000"/>
          </a:xfrm>
          <a:prstGeom prst="wedgeEllipseCallout">
            <a:avLst>
              <a:gd name="adj1" fmla="val 78093"/>
              <a:gd name="adj2" fmla="val -426"/>
            </a:avLst>
          </a:prstGeom>
          <a:solidFill>
            <a:srgbClr val="80CAFF"/>
          </a:solidFill>
          <a:ln>
            <a:noFill/>
          </a:ln>
          <a:effectLst>
            <a:outerShdw blurRad="63500" algn="ctr" rotWithShape="0">
              <a:prstClr val="black">
                <a:alpha val="40000"/>
              </a:prstClr>
            </a:outerShdw>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s-ES" sz="2800">
                <a:effectLst>
                  <a:outerShdw blurRad="38100" dist="38100" dir="2700000" algn="tl">
                    <a:srgbClr val="000000"/>
                  </a:outerShdw>
                </a:effectLst>
                <a:latin typeface="微软雅黑 Light" panose="020B0502040204020203" pitchFamily="34" charset="-122"/>
                <a:ea typeface="微软雅黑 Light" panose="020B0502040204020203" pitchFamily="34" charset="-122"/>
                <a:cs typeface="Gill Sans" charset="0"/>
              </a:rPr>
              <a:t>01</a:t>
            </a:r>
          </a:p>
        </p:txBody>
      </p:sp>
      <p:sp>
        <p:nvSpPr>
          <p:cNvPr id="26" name="AutoShape 6"/>
          <p:cNvSpPr>
            <a:spLocks noChangeArrowheads="1"/>
          </p:cNvSpPr>
          <p:nvPr>
            <p:custDataLst>
              <p:tags r:id="rId6"/>
            </p:custDataLst>
          </p:nvPr>
        </p:nvSpPr>
        <p:spPr>
          <a:xfrm>
            <a:off x="711720" y="1150789"/>
            <a:ext cx="6560932" cy="1285511"/>
          </a:xfrm>
          <a:prstGeom prst="roundRect">
            <a:avLst>
              <a:gd name="adj" fmla="val 13125"/>
            </a:avLst>
          </a:prstGeom>
          <a:solidFill>
            <a:srgbClr val="00B0F0">
              <a:alpha val="89804"/>
            </a:srgbClr>
          </a:solidFill>
          <a:ln w="3175">
            <a:noFill/>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0">
                <a:latin typeface="微软雅黑" panose="020B0503020204020204" charset="-122"/>
                <a:ea typeface="微软雅黑" panose="020B0503020204020204" charset="-122"/>
                <a:cs typeface="宋体" panose="02010600030101010101" pitchFamily="2" charset="-122"/>
              </a:rPr>
              <a:t>    </a:t>
            </a:r>
            <a:r>
              <a:rPr lang="zh-CN" altLang="zh-CN" b="0">
                <a:latin typeface="微软雅黑" panose="020B0503020204020204" charset="-122"/>
                <a:ea typeface="微软雅黑" panose="020B0503020204020204" charset="-122"/>
                <a:cs typeface="宋体" panose="02010600030101010101" pitchFamily="2" charset="-122"/>
              </a:rPr>
              <a:t>锅炉点火系统投运极难控制，我们将工艺难点分析如下：</a:t>
            </a:r>
            <a:endParaRPr lang="en-US" altLang="zh-CN" b="0">
              <a:latin typeface="微软雅黑" panose="020B0503020204020204" charset="-122"/>
              <a:ea typeface="微软雅黑" panose="020B0503020204020204" charset="-122"/>
              <a:cs typeface="宋体" panose="02010600030101010101" pitchFamily="2" charset="-122"/>
            </a:endParaRPr>
          </a:p>
        </p:txBody>
      </p:sp>
      <p:sp>
        <p:nvSpPr>
          <p:cNvPr id="27" name="AutoShape 6"/>
          <p:cNvSpPr>
            <a:spLocks noChangeArrowheads="1"/>
          </p:cNvSpPr>
          <p:nvPr>
            <p:custDataLst>
              <p:tags r:id="rId7"/>
            </p:custDataLst>
          </p:nvPr>
        </p:nvSpPr>
        <p:spPr>
          <a:xfrm>
            <a:off x="1555587" y="4019161"/>
            <a:ext cx="5730875" cy="940570"/>
          </a:xfrm>
          <a:prstGeom prst="roundRect">
            <a:avLst>
              <a:gd name="adj" fmla="val 13125"/>
            </a:avLst>
          </a:prstGeom>
          <a:solidFill>
            <a:schemeClr val="bg1">
              <a:alpha val="89804"/>
            </a:schemeClr>
          </a:solidFill>
          <a:ln w="38100">
            <a:solidFill>
              <a:srgbClr val="969696">
                <a:alpha val="67842"/>
              </a:srgbClr>
            </a:solidFill>
            <a:round/>
          </a:ln>
          <a:effectLst>
            <a:glow rad="63500">
              <a:schemeClr val="accent1">
                <a:satMod val="175000"/>
                <a:alpha val="40000"/>
              </a:schemeClr>
            </a:glow>
            <a:innerShdw blurRad="63500" dist="50800" dir="13500000">
              <a:prstClr val="black">
                <a:alpha val="50000"/>
              </a:prstClr>
            </a:inn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zh-CN" b="0">
                <a:latin typeface="微软雅黑" panose="020B0503020204020204" charset="-122"/>
                <a:ea typeface="微软雅黑" panose="020B0503020204020204" charset="-122"/>
                <a:cs typeface="宋体" panose="02010600030101010101" pitchFamily="2" charset="-122"/>
              </a:rPr>
              <a:t>2、</a:t>
            </a:r>
            <a:r>
              <a:rPr lang="zh-CN" b="0">
                <a:latin typeface="微软雅黑" panose="020B0503020204020204" charset="-122"/>
                <a:ea typeface="微软雅黑" panose="020B0503020204020204" charset="-122"/>
                <a:cs typeface="宋体" panose="02010600030101010101" pitchFamily="2" charset="-122"/>
              </a:rPr>
              <a:t>要对燃油的压力和温度有很好的控制，保证进入油枪的燃油符合设计要求。</a:t>
            </a:r>
          </a:p>
        </p:txBody>
      </p:sp>
      <p:sp>
        <p:nvSpPr>
          <p:cNvPr id="28" name="AutoShape 6"/>
          <p:cNvSpPr>
            <a:spLocks noChangeArrowheads="1"/>
          </p:cNvSpPr>
          <p:nvPr>
            <p:custDataLst>
              <p:tags r:id="rId8"/>
            </p:custDataLst>
          </p:nvPr>
        </p:nvSpPr>
        <p:spPr>
          <a:xfrm>
            <a:off x="1555587" y="5225756"/>
            <a:ext cx="5730876" cy="940570"/>
          </a:xfrm>
          <a:prstGeom prst="roundRect">
            <a:avLst>
              <a:gd name="adj" fmla="val 13125"/>
            </a:avLst>
          </a:prstGeom>
          <a:solidFill>
            <a:schemeClr val="bg1">
              <a:alpha val="89804"/>
            </a:schemeClr>
          </a:solidFill>
          <a:ln w="38100">
            <a:solidFill>
              <a:srgbClr val="969696">
                <a:alpha val="67842"/>
              </a:srgbClr>
            </a:solidFill>
            <a:round/>
          </a:ln>
          <a:effectLst>
            <a:glow rad="63500">
              <a:schemeClr val="accent1">
                <a:satMod val="175000"/>
                <a:alpha val="40000"/>
              </a:schemeClr>
            </a:glow>
            <a:innerShdw blurRad="63500" dist="50800" dir="13500000">
              <a:prstClr val="black">
                <a:alpha val="50000"/>
              </a:prstClr>
            </a:inn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zh-CN" b="0">
                <a:latin typeface="微软雅黑" panose="020B0503020204020204" charset="-122"/>
                <a:ea typeface="微软雅黑" panose="020B0503020204020204" charset="-122"/>
                <a:cs typeface="宋体" panose="02010600030101010101" pitchFamily="2" charset="-122"/>
              </a:rPr>
              <a:t>3、对进入锅炉点火装置及系统的风量进行合理的控制，通过有效措施使之能够满足系统要求，达到稳定燃烧的目的。</a:t>
            </a:r>
            <a:endParaRPr lang="zh-CN" altLang="en-US" b="0">
              <a:latin typeface="微软雅黑" panose="020B0503020204020204" charset="-122"/>
              <a:ea typeface="微软雅黑" panose="020B0503020204020204" charset="-122"/>
              <a:cs typeface="宋体" panose="02010600030101010101" pitchFamily="2" charset="-122"/>
            </a:endParaRPr>
          </a:p>
        </p:txBody>
      </p:sp>
      <p:pic>
        <p:nvPicPr>
          <p:cNvPr id="6" name="图片 5"/>
          <p:cNvPicPr/>
          <p:nvPr/>
        </p:nvPicPr>
        <p:blipFill>
          <a:blip r:embed="rId13">
            <a:extLst>
              <a:ext uri="{28A0092B-C50C-407E-A947-70E740481C1C}">
                <a14:useLocalDpi xmlns:a14="http://schemas.microsoft.com/office/drawing/2010/main" val="0"/>
              </a:ext>
            </a:extLst>
          </a:blip>
          <a:srcRect/>
          <a:stretch/>
        </p:blipFill>
        <p:spPr>
          <a:xfrm>
            <a:off x="7329805" y="980728"/>
            <a:ext cx="4872355" cy="5040285"/>
          </a:xfrm>
          <a:prstGeom prst="rect">
            <a:avLst/>
          </a:prstGeom>
        </p:spPr>
      </p:pic>
      <p:sp>
        <p:nvSpPr>
          <p:cNvPr id="2" name="AutoShape 6">
            <a:extLst>
              <a:ext uri="{FF2B5EF4-FFF2-40B4-BE49-F238E27FC236}">
                <a16:creationId xmlns:a16="http://schemas.microsoft.com/office/drawing/2014/main" id="{45B16BE9-FDBE-FACB-0DFE-8E8398167396}"/>
              </a:ext>
            </a:extLst>
          </p:cNvPr>
          <p:cNvSpPr/>
          <p:nvPr>
            <p:custDataLst>
              <p:tags r:id="rId9"/>
            </p:custDataLst>
          </p:nvPr>
        </p:nvSpPr>
        <p:spPr bwMode="auto">
          <a:xfrm>
            <a:off x="549984" y="4149080"/>
            <a:ext cx="635000" cy="635000"/>
          </a:xfrm>
          <a:prstGeom prst="wedgeEllipseCallout">
            <a:avLst>
              <a:gd name="adj1" fmla="val 78093"/>
              <a:gd name="adj2" fmla="val -426"/>
            </a:avLst>
          </a:prstGeom>
          <a:solidFill>
            <a:srgbClr val="80CAFF"/>
          </a:solidFill>
          <a:ln>
            <a:noFill/>
          </a:ln>
          <a:effectLst>
            <a:outerShdw blurRad="63500" algn="ctr" rotWithShape="0">
              <a:prstClr val="black">
                <a:alpha val="40000"/>
              </a:prstClr>
            </a:outerShdw>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s-ES" sz="2800">
                <a:effectLst>
                  <a:outerShdw blurRad="38100" dist="38100" dir="2700000" algn="tl">
                    <a:srgbClr val="000000"/>
                  </a:outerShdw>
                </a:effectLst>
                <a:latin typeface="微软雅黑 Light" panose="020B0502040204020203" pitchFamily="34" charset="-122"/>
                <a:ea typeface="微软雅黑 Light" panose="020B0502040204020203" pitchFamily="34" charset="-122"/>
                <a:cs typeface="Gill Sans" charset="0"/>
              </a:rPr>
              <a:t>02</a:t>
            </a:r>
          </a:p>
        </p:txBody>
      </p:sp>
      <p:sp>
        <p:nvSpPr>
          <p:cNvPr id="4" name="AutoShape 6">
            <a:extLst>
              <a:ext uri="{FF2B5EF4-FFF2-40B4-BE49-F238E27FC236}">
                <a16:creationId xmlns:a16="http://schemas.microsoft.com/office/drawing/2014/main" id="{F0F1F8C7-DF26-3052-B803-437964D703E2}"/>
              </a:ext>
            </a:extLst>
          </p:cNvPr>
          <p:cNvSpPr/>
          <p:nvPr>
            <p:custDataLst>
              <p:tags r:id="rId10"/>
            </p:custDataLst>
          </p:nvPr>
        </p:nvSpPr>
        <p:spPr bwMode="auto">
          <a:xfrm>
            <a:off x="549984" y="5386013"/>
            <a:ext cx="635000" cy="635000"/>
          </a:xfrm>
          <a:prstGeom prst="wedgeEllipseCallout">
            <a:avLst>
              <a:gd name="adj1" fmla="val 78093"/>
              <a:gd name="adj2" fmla="val -426"/>
            </a:avLst>
          </a:prstGeom>
          <a:solidFill>
            <a:srgbClr val="80CAFF"/>
          </a:solidFill>
          <a:ln>
            <a:noFill/>
          </a:ln>
          <a:effectLst>
            <a:outerShdw blurRad="63500" algn="ctr" rotWithShape="0">
              <a:prstClr val="black">
                <a:alpha val="40000"/>
              </a:prstClr>
            </a:outerShdw>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s-ES" sz="2800">
                <a:effectLst>
                  <a:outerShdw blurRad="38100" dist="38100" dir="2700000" algn="tl">
                    <a:srgbClr val="000000"/>
                  </a:outerShdw>
                </a:effectLst>
                <a:latin typeface="微软雅黑 Light" panose="020B0502040204020203" pitchFamily="34" charset="-122"/>
                <a:ea typeface="微软雅黑 Light" panose="020B0502040204020203" pitchFamily="34" charset="-122"/>
                <a:cs typeface="Gill Sans" charset="0"/>
              </a:rPr>
              <a:t>03</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D146D-9BD1-6F03-A1FE-1A16CFDB6E10}"/>
            </a:ext>
          </a:extLst>
        </p:cNvPr>
        <p:cNvGrpSpPr/>
        <p:nvPr/>
      </p:nvGrpSpPr>
      <p:grpSpPr>
        <a:xfrm>
          <a:off x="0" y="0"/>
          <a:ext cx="0" cy="0"/>
          <a:chOff x="0" y="0"/>
          <a:chExt cx="0" cy="0"/>
        </a:xfrm>
      </p:grpSpPr>
      <p:sp>
        <p:nvSpPr>
          <p:cNvPr id="3" name="文本框 2">
            <a:extLst>
              <a:ext uri="{FF2B5EF4-FFF2-40B4-BE49-F238E27FC236}">
                <a16:creationId xmlns:a16="http://schemas.microsoft.com/office/drawing/2014/main" id="{CC44633C-EEF7-17B3-49A3-2FC7D34D7408}"/>
              </a:ext>
            </a:extLst>
          </p:cNvPr>
          <p:cNvSpPr txBox="1"/>
          <p:nvPr/>
        </p:nvSpPr>
        <p:spPr>
          <a:xfrm>
            <a:off x="2639616" y="335062"/>
            <a:ext cx="6807200" cy="501650"/>
          </a:xfrm>
          <a:prstGeom prst="rect">
            <a:avLst/>
          </a:prstGeom>
          <a:noFill/>
        </p:spPr>
        <p:txBody>
          <a:bodyPr wrap="square" rtlCol="0">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defTabSz="914400" fontAlgn="auto"/>
            <a:r>
              <a:rPr lang="en-US" altLang="zh-CN" sz="2665" b="1" noProof="1">
                <a:solidFill>
                  <a:srgbClr val="0070C0"/>
                </a:solidFill>
                <a:latin typeface="微软雅黑" panose="020B0503020204020204" charset="-122"/>
                <a:ea typeface="微软雅黑" panose="020B0503020204020204" charset="-122"/>
              </a:rPr>
              <a:t>09</a:t>
            </a:r>
            <a:r>
              <a:rPr lang="zh-CN" altLang="en-US" sz="2665" b="1" noProof="1">
                <a:solidFill>
                  <a:srgbClr val="0070C0"/>
                </a:solidFill>
                <a:latin typeface="微软雅黑" panose="020B0503020204020204" charset="-122"/>
                <a:ea typeface="微软雅黑" panose="020B0503020204020204" charset="-122"/>
              </a:rPr>
              <a:t>对策实施</a:t>
            </a:r>
            <a:endParaRPr lang="en-US" altLang="zh-CN" sz="2665" b="1" noProof="1">
              <a:solidFill>
                <a:srgbClr val="0070C0"/>
              </a:solidFill>
              <a:latin typeface="微软雅黑" panose="020B0503020204020204" charset="-122"/>
              <a:ea typeface="微软雅黑" panose="020B0503020204020204" charset="-122"/>
            </a:endParaRPr>
          </a:p>
        </p:txBody>
      </p:sp>
      <p:sp>
        <p:nvSpPr>
          <p:cNvPr id="5" name="TextBox 8">
            <a:extLst>
              <a:ext uri="{FF2B5EF4-FFF2-40B4-BE49-F238E27FC236}">
                <a16:creationId xmlns:a16="http://schemas.microsoft.com/office/drawing/2014/main" id="{F7101145-6F82-C2E3-C4C1-D7FDC9EDAAB8}"/>
              </a:ext>
            </a:extLst>
          </p:cNvPr>
          <p:cNvSpPr txBox="1"/>
          <p:nvPr/>
        </p:nvSpPr>
        <p:spPr>
          <a:xfrm>
            <a:off x="169328" y="2371669"/>
            <a:ext cx="5841032" cy="1705403"/>
          </a:xfrm>
          <a:prstGeom prst="rect">
            <a:avLst/>
          </a:prstGeom>
          <a:noFill/>
        </p:spPr>
        <p:txBody>
          <a:bodyPr wrap="square" rtlCol="0">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l">
              <a:lnSpc>
                <a:spcPct val="150000"/>
              </a:lnSpc>
            </a:pPr>
            <a:r>
              <a:rPr lang="zh-CN" altLang="en-US" sz="1800" kern="100" dirty="0">
                <a:effectLst/>
                <a:latin typeface="微软雅黑" panose="020B0503020204020204" pitchFamily="34" charset="-122"/>
                <a:ea typeface="微软雅黑" panose="020B0503020204020204" pitchFamily="34" charset="-122"/>
                <a:cs typeface="宋体" panose="02010600030101010101" pitchFamily="2" charset="-122"/>
              </a:rPr>
              <a:t>       小组成员李国良带领成员马奔、曹政伟、邱枫于</a:t>
            </a:r>
            <a:r>
              <a:rPr lang="en-US" altLang="zh-CN" sz="1800" kern="100" dirty="0">
                <a:effectLst/>
                <a:latin typeface="微软雅黑" panose="020B0503020204020204" pitchFamily="34" charset="-122"/>
                <a:ea typeface="微软雅黑" panose="020B0503020204020204" pitchFamily="34" charset="-122"/>
                <a:cs typeface="宋体" panose="02010600030101010101" pitchFamily="2" charset="-122"/>
              </a:rPr>
              <a:t>2023</a:t>
            </a:r>
            <a:r>
              <a:rPr lang="zh-CN" altLang="en-US" sz="1800" kern="100" dirty="0">
                <a:effectLst/>
                <a:latin typeface="微软雅黑" panose="020B0503020204020204" pitchFamily="34" charset="-122"/>
                <a:ea typeface="微软雅黑" panose="020B0503020204020204" pitchFamily="34" charset="-122"/>
                <a:cs typeface="宋体" panose="02010600030101010101" pitchFamily="2" charset="-122"/>
              </a:rPr>
              <a:t>年</a:t>
            </a:r>
            <a:r>
              <a:rPr lang="en-US" altLang="zh-CN" sz="1800" kern="100" dirty="0">
                <a:effectLst/>
                <a:latin typeface="微软雅黑" panose="020B0503020204020204" pitchFamily="34" charset="-122"/>
                <a:ea typeface="微软雅黑" panose="020B0503020204020204" pitchFamily="34" charset="-122"/>
                <a:cs typeface="宋体" panose="02010600030101010101" pitchFamily="2" charset="-122"/>
              </a:rPr>
              <a:t>07</a:t>
            </a:r>
            <a:r>
              <a:rPr lang="zh-CN" altLang="en-US" sz="1800" kern="100" dirty="0">
                <a:effectLst/>
                <a:latin typeface="微软雅黑" panose="020B0503020204020204" pitchFamily="34" charset="-122"/>
                <a:ea typeface="微软雅黑" panose="020B0503020204020204" pitchFamily="34" charset="-122"/>
                <a:cs typeface="宋体" panose="02010600030101010101" pitchFamily="2" charset="-122"/>
              </a:rPr>
              <a:t>月</a:t>
            </a:r>
            <a:r>
              <a:rPr lang="en-US" altLang="zh-CN" sz="1800" kern="100" dirty="0">
                <a:effectLst/>
                <a:latin typeface="微软雅黑" panose="020B0503020204020204" pitchFamily="34" charset="-122"/>
                <a:ea typeface="微软雅黑" panose="020B0503020204020204" pitchFamily="34" charset="-122"/>
                <a:cs typeface="宋体" panose="02010600030101010101" pitchFamily="2" charset="-122"/>
              </a:rPr>
              <a:t>23</a:t>
            </a:r>
            <a:r>
              <a:rPr lang="zh-CN" altLang="en-US" sz="1800" kern="100" dirty="0">
                <a:effectLst/>
                <a:latin typeface="微软雅黑" panose="020B0503020204020204" pitchFamily="34" charset="-122"/>
                <a:ea typeface="微软雅黑" panose="020B0503020204020204" pitchFamily="34" charset="-122"/>
                <a:cs typeface="宋体" panose="02010600030101010101" pitchFamily="2" charset="-122"/>
              </a:rPr>
              <a:t>日联合热控人员针对多次总结分析出来的问题进行汇总，并将经过验证后可以正确实行后的</a:t>
            </a:r>
            <a:r>
              <a:rPr lang="en-US" altLang="zh-CN" sz="1800" kern="100" dirty="0">
                <a:effectLst/>
                <a:latin typeface="微软雅黑" panose="020B0503020204020204" pitchFamily="34" charset="-122"/>
                <a:ea typeface="微软雅黑" panose="020B0503020204020204" pitchFamily="34" charset="-122"/>
                <a:cs typeface="宋体" panose="02010600030101010101" pitchFamily="2" charset="-122"/>
              </a:rPr>
              <a:t>PID</a:t>
            </a:r>
            <a:r>
              <a:rPr lang="zh-CN" altLang="en-US" sz="1800" kern="100" dirty="0">
                <a:effectLst/>
                <a:latin typeface="微软雅黑" panose="020B0503020204020204" pitchFamily="34" charset="-122"/>
                <a:ea typeface="微软雅黑" panose="020B0503020204020204" pitchFamily="34" charset="-122"/>
                <a:cs typeface="宋体" panose="02010600030101010101" pitchFamily="2" charset="-122"/>
              </a:rPr>
              <a:t>参数进行进一步优化，调整修改</a:t>
            </a:r>
            <a:r>
              <a:rPr lang="en-US" altLang="zh-CN" sz="1800" kern="100" dirty="0">
                <a:effectLst/>
                <a:latin typeface="微软雅黑" panose="020B0503020204020204" pitchFamily="34" charset="-122"/>
                <a:ea typeface="微软雅黑" panose="020B0503020204020204" pitchFamily="34" charset="-122"/>
                <a:cs typeface="宋体" panose="02010600030101010101" pitchFamily="2" charset="-122"/>
              </a:rPr>
              <a:t>DCS</a:t>
            </a:r>
            <a:r>
              <a:rPr lang="zh-CN" altLang="en-US" sz="1800" kern="100" dirty="0">
                <a:effectLst/>
                <a:latin typeface="微软雅黑" panose="020B0503020204020204" pitchFamily="34" charset="-122"/>
                <a:ea typeface="微软雅黑" panose="020B0503020204020204" pitchFamily="34" charset="-122"/>
                <a:cs typeface="宋体" panose="02010600030101010101" pitchFamily="2" charset="-122"/>
              </a:rPr>
              <a:t>逻辑内部</a:t>
            </a:r>
            <a:r>
              <a:rPr lang="en-US" altLang="zh-CN" sz="1800" kern="100" dirty="0">
                <a:effectLst/>
                <a:latin typeface="微软雅黑" panose="020B0503020204020204" pitchFamily="34" charset="-122"/>
                <a:ea typeface="微软雅黑" panose="020B0503020204020204" pitchFamily="34" charset="-122"/>
                <a:cs typeface="宋体" panose="02010600030101010101" pitchFamily="2" charset="-122"/>
              </a:rPr>
              <a:t>PID</a:t>
            </a:r>
            <a:r>
              <a:rPr lang="zh-CN" altLang="en-US" sz="1800" kern="100" dirty="0">
                <a:effectLst/>
                <a:latin typeface="微软雅黑" panose="020B0503020204020204" pitchFamily="34" charset="-122"/>
                <a:ea typeface="微软雅黑" panose="020B0503020204020204" pitchFamily="34" charset="-122"/>
                <a:cs typeface="宋体" panose="02010600030101010101" pitchFamily="2" charset="-122"/>
              </a:rPr>
              <a:t>参数</a:t>
            </a:r>
            <a:r>
              <a:rPr lang="zh-CN" altLang="zh-CN" sz="1800" kern="100" dirty="0">
                <a:effectLst/>
                <a:latin typeface="微软雅黑" panose="020B0503020204020204" pitchFamily="34" charset="-122"/>
                <a:ea typeface="微软雅黑" panose="020B0503020204020204" pitchFamily="34" charset="-122"/>
                <a:cs typeface="宋体" panose="02010600030101010101" pitchFamily="2" charset="-122"/>
              </a:rPr>
              <a:t>。</a:t>
            </a:r>
            <a:endParaRPr lang="zh-CN" altLang="zh-CN" sz="1800" kern="100" dirty="0">
              <a:effectLst/>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CB208ACD-7114-4E85-8B4A-3B00A9B56A24}"/>
              </a:ext>
            </a:extLst>
          </p:cNvPr>
          <p:cNvPicPr/>
          <p:nvPr/>
        </p:nvPicPr>
        <p:blipFill>
          <a:blip r:embed="rId2" cstate="print">
            <a:extLst>
              <a:ext uri="{28A0092B-C50C-407E-A947-70E740481C1C}">
                <a14:useLocalDpi xmlns:a14="http://schemas.microsoft.com/office/drawing/2010/main" val="0"/>
              </a:ext>
            </a:extLst>
          </a:blip>
          <a:srcRect t="4654" b="4654"/>
          <a:stretch/>
        </p:blipFill>
        <p:spPr>
          <a:xfrm>
            <a:off x="119336" y="4257511"/>
            <a:ext cx="2700000" cy="1835785"/>
          </a:xfrm>
          <a:prstGeom prst="rect">
            <a:avLst/>
          </a:prstGeom>
        </p:spPr>
      </p:pic>
      <p:pic>
        <p:nvPicPr>
          <p:cNvPr id="7" name="图片 6">
            <a:extLst>
              <a:ext uri="{FF2B5EF4-FFF2-40B4-BE49-F238E27FC236}">
                <a16:creationId xmlns:a16="http://schemas.microsoft.com/office/drawing/2014/main" id="{E6AC1819-DC99-96E4-96DB-36220E1658C5}"/>
              </a:ext>
            </a:extLst>
          </p:cNvPr>
          <p:cNvPicPr/>
          <p:nvPr/>
        </p:nvPicPr>
        <p:blipFill>
          <a:blip r:embed="rId3" cstate="print">
            <a:extLst>
              <a:ext uri="{28A0092B-C50C-407E-A947-70E740481C1C}">
                <a14:useLocalDpi xmlns:a14="http://schemas.microsoft.com/office/drawing/2010/main" val="0"/>
              </a:ext>
            </a:extLst>
          </a:blip>
          <a:srcRect t="1389" b="1389"/>
          <a:stretch/>
        </p:blipFill>
        <p:spPr>
          <a:xfrm>
            <a:off x="2963952" y="4257511"/>
            <a:ext cx="2700000" cy="1835785"/>
          </a:xfrm>
          <a:prstGeom prst="rect">
            <a:avLst/>
          </a:prstGeom>
        </p:spPr>
      </p:pic>
      <p:sp>
        <p:nvSpPr>
          <p:cNvPr id="8" name="TextBox 8">
            <a:extLst>
              <a:ext uri="{FF2B5EF4-FFF2-40B4-BE49-F238E27FC236}">
                <a16:creationId xmlns:a16="http://schemas.microsoft.com/office/drawing/2014/main" id="{338905F6-5B3B-DFB7-DC35-8D8A4F1F8C47}"/>
              </a:ext>
            </a:extLst>
          </p:cNvPr>
          <p:cNvSpPr txBox="1"/>
          <p:nvPr/>
        </p:nvSpPr>
        <p:spPr>
          <a:xfrm>
            <a:off x="6096000" y="2404768"/>
            <a:ext cx="6096000" cy="2064476"/>
          </a:xfrm>
          <a:prstGeom prst="rect">
            <a:avLst/>
          </a:prstGeom>
          <a:noFill/>
        </p:spPr>
        <p:txBody>
          <a:bodyPr wrap="square" rtlCol="0">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l">
              <a:lnSpc>
                <a:spcPts val="2600"/>
              </a:lnSpc>
            </a:pPr>
            <a:r>
              <a:rPr lang="zh-CN" altLang="en-US" sz="1800" kern="100" dirty="0">
                <a:effectLst/>
                <a:latin typeface="微软雅黑" panose="020B0503020204020204" pitchFamily="34" charset="-122"/>
                <a:ea typeface="微软雅黑" panose="020B0503020204020204" pitchFamily="34" charset="-122"/>
                <a:cs typeface="宋体" panose="02010600030101010101" pitchFamily="2" charset="-122"/>
              </a:rPr>
              <a:t>        小组成员刘铭昊带领成员宋汪洋、路万里、宋光蕾于</a:t>
            </a:r>
            <a:r>
              <a:rPr lang="en-US" altLang="zh-CN" sz="1800" kern="100" dirty="0">
                <a:effectLst/>
                <a:latin typeface="微软雅黑" panose="020B0503020204020204" pitchFamily="34" charset="-122"/>
                <a:ea typeface="微软雅黑" panose="020B0503020204020204" pitchFamily="34" charset="-122"/>
                <a:cs typeface="宋体" panose="02010600030101010101" pitchFamily="2" charset="-122"/>
              </a:rPr>
              <a:t>2023</a:t>
            </a:r>
            <a:r>
              <a:rPr lang="zh-CN" altLang="en-US" sz="1800" kern="100" dirty="0">
                <a:effectLst/>
                <a:latin typeface="微软雅黑" panose="020B0503020204020204" pitchFamily="34" charset="-122"/>
                <a:ea typeface="微软雅黑" panose="020B0503020204020204" pitchFamily="34" charset="-122"/>
                <a:cs typeface="宋体" panose="02010600030101010101" pitchFamily="2" charset="-122"/>
              </a:rPr>
              <a:t>年</a:t>
            </a:r>
            <a:r>
              <a:rPr lang="en-US" altLang="zh-CN" sz="1800" kern="100" dirty="0">
                <a:effectLst/>
                <a:latin typeface="微软雅黑" panose="020B0503020204020204" pitchFamily="34" charset="-122"/>
                <a:ea typeface="微软雅黑" panose="020B0503020204020204" pitchFamily="34" charset="-122"/>
                <a:cs typeface="宋体" panose="02010600030101010101" pitchFamily="2" charset="-122"/>
              </a:rPr>
              <a:t>07</a:t>
            </a:r>
            <a:r>
              <a:rPr lang="zh-CN" altLang="en-US" sz="1800" kern="100" dirty="0">
                <a:effectLst/>
                <a:latin typeface="微软雅黑" panose="020B0503020204020204" pitchFamily="34" charset="-122"/>
                <a:ea typeface="微软雅黑" panose="020B0503020204020204" pitchFamily="34" charset="-122"/>
                <a:cs typeface="宋体" panose="02010600030101010101" pitchFamily="2" charset="-122"/>
              </a:rPr>
              <a:t>月</a:t>
            </a:r>
            <a:r>
              <a:rPr lang="en-US" altLang="zh-CN" sz="1800" kern="100" dirty="0">
                <a:effectLst/>
                <a:latin typeface="微软雅黑" panose="020B0503020204020204" pitchFamily="34" charset="-122"/>
                <a:ea typeface="微软雅黑" panose="020B0503020204020204" pitchFamily="34" charset="-122"/>
                <a:cs typeface="宋体" panose="02010600030101010101" pitchFamily="2" charset="-122"/>
              </a:rPr>
              <a:t>24</a:t>
            </a:r>
            <a:r>
              <a:rPr lang="zh-CN" altLang="en-US" sz="1800" kern="100" dirty="0">
                <a:effectLst/>
                <a:latin typeface="微软雅黑" panose="020B0503020204020204" pitchFamily="34" charset="-122"/>
                <a:ea typeface="微软雅黑" panose="020B0503020204020204" pitchFamily="34" charset="-122"/>
                <a:cs typeface="宋体" panose="02010600030101010101" pitchFamily="2" charset="-122"/>
              </a:rPr>
              <a:t>日通知监理单位，由监理单位组织施工单位、调试单位、生产单位、建设单位组织五方验收，严格按照标准</a:t>
            </a:r>
            <a:r>
              <a:rPr lang="en-US" altLang="zh-CN" sz="1800" kern="100" dirty="0">
                <a:effectLst/>
                <a:latin typeface="微软雅黑" panose="020B0503020204020204" pitchFamily="34" charset="-122"/>
                <a:ea typeface="微软雅黑" panose="020B0503020204020204" pitchFamily="34" charset="-122"/>
                <a:cs typeface="宋体" panose="02010600030101010101" pitchFamily="2" charset="-122"/>
              </a:rPr>
              <a:t>《DL-T 5210.6-2019 </a:t>
            </a:r>
            <a:r>
              <a:rPr lang="zh-CN" altLang="en-US" sz="1800" kern="100" dirty="0">
                <a:effectLst/>
                <a:latin typeface="微软雅黑" panose="020B0503020204020204" pitchFamily="34" charset="-122"/>
                <a:ea typeface="微软雅黑" panose="020B0503020204020204" pitchFamily="34" charset="-122"/>
                <a:cs typeface="宋体" panose="02010600030101010101" pitchFamily="2" charset="-122"/>
              </a:rPr>
              <a:t>电力建设施工质量验收规程</a:t>
            </a:r>
            <a:r>
              <a:rPr lang="en-US" altLang="zh-CN" sz="1800" kern="100" dirty="0">
                <a:effectLst/>
                <a:latin typeface="微软雅黑" panose="020B0503020204020204" pitchFamily="34" charset="-122"/>
                <a:ea typeface="微软雅黑" panose="020B0503020204020204" pitchFamily="34" charset="-122"/>
                <a:cs typeface="宋体" panose="02010600030101010101" pitchFamily="2" charset="-122"/>
              </a:rPr>
              <a:t>》</a:t>
            </a:r>
            <a:r>
              <a:rPr lang="zh-CN" altLang="en-US" sz="1800" kern="100" dirty="0">
                <a:effectLst/>
                <a:latin typeface="微软雅黑" panose="020B0503020204020204" pitchFamily="34" charset="-122"/>
                <a:ea typeface="微软雅黑" panose="020B0503020204020204" pitchFamily="34" charset="-122"/>
                <a:cs typeface="宋体" panose="02010600030101010101" pitchFamily="2" charset="-122"/>
              </a:rPr>
              <a:t>中的验收要求进行检查确认，判定二次风门控制指令与反馈线性良好。</a:t>
            </a:r>
          </a:p>
        </p:txBody>
      </p:sp>
      <p:sp>
        <p:nvSpPr>
          <p:cNvPr id="9" name="文本框 8">
            <a:extLst>
              <a:ext uri="{FF2B5EF4-FFF2-40B4-BE49-F238E27FC236}">
                <a16:creationId xmlns:a16="http://schemas.microsoft.com/office/drawing/2014/main" id="{D43EF028-101D-BE94-C71E-021D129D60E5}"/>
              </a:ext>
            </a:extLst>
          </p:cNvPr>
          <p:cNvSpPr txBox="1"/>
          <p:nvPr/>
        </p:nvSpPr>
        <p:spPr>
          <a:xfrm>
            <a:off x="623392" y="1769144"/>
            <a:ext cx="3775752" cy="507728"/>
          </a:xfrm>
          <a:prstGeom prst="roundRect">
            <a:avLst/>
          </a:prstGeom>
          <a:solidFill>
            <a:srgbClr val="92D050"/>
          </a:solidFill>
          <a:ln/>
        </p:spPr>
        <p:style>
          <a:lnRef idx="1">
            <a:schemeClr val="accent2"/>
          </a:lnRef>
          <a:fillRef idx="2">
            <a:schemeClr val="accent2"/>
          </a:fillRef>
          <a:effectRef idx="1">
            <a:schemeClr val="accent2"/>
          </a:effectRef>
          <a:fontRef idx="minor">
            <a:schemeClr val="dk1"/>
          </a:fontRef>
        </p:style>
        <p:txBody>
          <a:bodyPr wrap="square">
            <a:spAutoFit/>
          </a:bodyPr>
          <a:lstStyle/>
          <a:p>
            <a:pPr algn="l">
              <a:lnSpc>
                <a:spcPct val="150000"/>
              </a:lnSpc>
            </a:pPr>
            <a:r>
              <a:rPr lang="zh-CN" altLang="zh-CN" sz="1800" kern="100">
                <a:effectLst/>
                <a:latin typeface="微软雅黑" panose="020B0503020204020204" pitchFamily="34" charset="-122"/>
                <a:ea typeface="微软雅黑" panose="020B0503020204020204" pitchFamily="34" charset="-122"/>
                <a:cs typeface="宋体" panose="02010600030101010101" pitchFamily="2" charset="-122"/>
              </a:rPr>
              <a:t>措施</a:t>
            </a:r>
            <a:r>
              <a:rPr lang="en-US" altLang="zh-CN" kern="100">
                <a:latin typeface="微软雅黑" panose="020B0503020204020204" pitchFamily="34" charset="-122"/>
                <a:ea typeface="微软雅黑" panose="020B0503020204020204" pitchFamily="34" charset="-122"/>
                <a:cs typeface="宋体" panose="02010600030101010101" pitchFamily="2" charset="-122"/>
              </a:rPr>
              <a:t>3</a:t>
            </a:r>
            <a:r>
              <a:rPr lang="zh-CN" altLang="zh-CN" sz="1800" kern="100">
                <a:effectLst/>
                <a:latin typeface="微软雅黑" panose="020B0503020204020204" pitchFamily="34" charset="-122"/>
                <a:ea typeface="微软雅黑" panose="020B0503020204020204" pitchFamily="34" charset="-122"/>
                <a:cs typeface="宋体" panose="02010600030101010101" pitchFamily="2" charset="-122"/>
              </a:rPr>
              <a:t>：</a:t>
            </a:r>
            <a:r>
              <a:rPr lang="zh-CN" altLang="en-US" sz="1800" kern="100">
                <a:effectLst/>
                <a:latin typeface="微软雅黑" panose="020B0503020204020204" pitchFamily="34" charset="-122"/>
                <a:ea typeface="微软雅黑" panose="020B0503020204020204" pitchFamily="34" charset="-122"/>
                <a:cs typeface="宋体" panose="02010600030101010101" pitchFamily="2" charset="-122"/>
              </a:rPr>
              <a:t>调整</a:t>
            </a:r>
            <a:r>
              <a:rPr lang="en-US" altLang="zh-CN" sz="1800" kern="100">
                <a:effectLst/>
                <a:latin typeface="微软雅黑" panose="020B0503020204020204" pitchFamily="34" charset="-122"/>
                <a:ea typeface="微软雅黑" panose="020B0503020204020204" pitchFamily="34" charset="-122"/>
                <a:cs typeface="宋体" panose="02010600030101010101" pitchFamily="2" charset="-122"/>
              </a:rPr>
              <a:t>DCS</a:t>
            </a:r>
            <a:r>
              <a:rPr lang="zh-CN" altLang="en-US" sz="1800" kern="100">
                <a:effectLst/>
                <a:latin typeface="微软雅黑" panose="020B0503020204020204" pitchFamily="34" charset="-122"/>
                <a:ea typeface="微软雅黑" panose="020B0503020204020204" pitchFamily="34" charset="-122"/>
                <a:cs typeface="宋体" panose="02010600030101010101" pitchFamily="2" charset="-122"/>
              </a:rPr>
              <a:t>逻辑内部</a:t>
            </a:r>
            <a:r>
              <a:rPr lang="en-US" altLang="zh-CN" sz="1800" kern="100">
                <a:effectLst/>
                <a:latin typeface="微软雅黑" panose="020B0503020204020204" pitchFamily="34" charset="-122"/>
                <a:ea typeface="微软雅黑" panose="020B0503020204020204" pitchFamily="34" charset="-122"/>
                <a:cs typeface="宋体" panose="02010600030101010101" pitchFamily="2" charset="-122"/>
              </a:rPr>
              <a:t>PID</a:t>
            </a:r>
            <a:r>
              <a:rPr lang="zh-CN" altLang="en-US" sz="1800" kern="100">
                <a:effectLst/>
                <a:latin typeface="微软雅黑" panose="020B0503020204020204" pitchFamily="34" charset="-122"/>
                <a:ea typeface="微软雅黑" panose="020B0503020204020204" pitchFamily="34" charset="-122"/>
                <a:cs typeface="宋体" panose="02010600030101010101" pitchFamily="2" charset="-122"/>
              </a:rPr>
              <a:t>参数</a:t>
            </a:r>
            <a:endParaRPr lang="zh-CN" altLang="zh-CN" sz="1800" kern="100">
              <a:effectLst/>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904F5B8B-1813-9422-C408-BC12BE0FAC9C}"/>
              </a:ext>
            </a:extLst>
          </p:cNvPr>
          <p:cNvSpPr txBox="1"/>
          <p:nvPr/>
        </p:nvSpPr>
        <p:spPr>
          <a:xfrm>
            <a:off x="6240016" y="980728"/>
            <a:ext cx="5832648" cy="1427129"/>
          </a:xfrm>
          <a:prstGeom prst="roundRect">
            <a:avLst/>
          </a:prstGeom>
          <a:solidFill>
            <a:srgbClr val="92D050"/>
          </a:solid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zh-CN"/>
            </a:defPPr>
            <a:lvl1pPr>
              <a:lnSpc>
                <a:spcPct val="150000"/>
              </a:lnSpc>
              <a:defRPr sz="1800" kern="100">
                <a:effectLst/>
                <a:latin typeface="微软雅黑" panose="020B0503020204020204" pitchFamily="34" charset="-122"/>
                <a:ea typeface="微软雅黑" panose="020B0503020204020204" pitchFamily="34" charset="-122"/>
                <a:cs typeface="宋体" panose="02010600030101010101" pitchFamily="2" charset="-122"/>
              </a:defRPr>
            </a:lvl1pPr>
          </a:lstStyle>
          <a:p>
            <a:r>
              <a:rPr lang="zh-CN" altLang="en-US"/>
              <a:t>措施</a:t>
            </a:r>
            <a:r>
              <a:rPr lang="en-US" altLang="zh-CN"/>
              <a:t>4</a:t>
            </a:r>
            <a:r>
              <a:rPr lang="zh-CN" altLang="en-US"/>
              <a:t>：严格按照标准</a:t>
            </a:r>
            <a:r>
              <a:rPr lang="en-US" altLang="zh-CN"/>
              <a:t>《DL-T 5210.6-2019 </a:t>
            </a:r>
            <a:r>
              <a:rPr lang="zh-CN" altLang="en-US"/>
              <a:t>电力建设施工质量验收规程</a:t>
            </a:r>
            <a:r>
              <a:rPr lang="en-US" altLang="zh-CN"/>
              <a:t>》</a:t>
            </a:r>
            <a:r>
              <a:rPr lang="zh-CN" altLang="en-US"/>
              <a:t>由监理单位组织施工单位、调试单位、生产单位、建设单位组织五方验收</a:t>
            </a:r>
            <a:endParaRPr lang="en-US" altLang="zh-CN"/>
          </a:p>
        </p:txBody>
      </p:sp>
      <p:pic>
        <p:nvPicPr>
          <p:cNvPr id="11" name="图片 10">
            <a:extLst>
              <a:ext uri="{FF2B5EF4-FFF2-40B4-BE49-F238E27FC236}">
                <a16:creationId xmlns:a16="http://schemas.microsoft.com/office/drawing/2014/main" id="{C99A1798-7268-3D43-8E68-7529DF31AA32}"/>
              </a:ext>
            </a:extLst>
          </p:cNvPr>
          <p:cNvPicPr/>
          <p:nvPr/>
        </p:nvPicPr>
        <p:blipFill>
          <a:blip r:embed="rId4" cstate="print">
            <a:extLst>
              <a:ext uri="{28A0092B-C50C-407E-A947-70E740481C1C}">
                <a14:useLocalDpi xmlns:a14="http://schemas.microsoft.com/office/drawing/2010/main" val="0"/>
              </a:ext>
            </a:extLst>
          </a:blip>
          <a:srcRect t="5574" b="5574"/>
          <a:stretch/>
        </p:blipFill>
        <p:spPr>
          <a:xfrm>
            <a:off x="6240016" y="4401312"/>
            <a:ext cx="2700000" cy="1800000"/>
          </a:xfrm>
          <a:prstGeom prst="rect">
            <a:avLst/>
          </a:prstGeom>
          <a:noFill/>
          <a:ln>
            <a:noFill/>
          </a:ln>
        </p:spPr>
      </p:pic>
      <p:pic>
        <p:nvPicPr>
          <p:cNvPr id="12" name="图片 11">
            <a:extLst>
              <a:ext uri="{FF2B5EF4-FFF2-40B4-BE49-F238E27FC236}">
                <a16:creationId xmlns:a16="http://schemas.microsoft.com/office/drawing/2014/main" id="{5FB5BFC6-F209-813A-DB9E-91D3FBB5DC09}"/>
              </a:ext>
            </a:extLst>
          </p:cNvPr>
          <p:cNvPicPr/>
          <p:nvPr/>
        </p:nvPicPr>
        <p:blipFill>
          <a:blip r:embed="rId5" cstate="print">
            <a:extLst>
              <a:ext uri="{28A0092B-C50C-407E-A947-70E740481C1C}">
                <a14:useLocalDpi xmlns:a14="http://schemas.microsoft.com/office/drawing/2010/main" val="0"/>
              </a:ext>
            </a:extLst>
          </a:blip>
          <a:srcRect l="7812" r="7812"/>
          <a:stretch/>
        </p:blipFill>
        <p:spPr>
          <a:xfrm>
            <a:off x="9084632" y="4381627"/>
            <a:ext cx="2700000" cy="1800000"/>
          </a:xfrm>
          <a:prstGeom prst="rect">
            <a:avLst/>
          </a:prstGeom>
        </p:spPr>
      </p:pic>
      <p:sp>
        <p:nvSpPr>
          <p:cNvPr id="13" name="文本框 12">
            <a:extLst>
              <a:ext uri="{FF2B5EF4-FFF2-40B4-BE49-F238E27FC236}">
                <a16:creationId xmlns:a16="http://schemas.microsoft.com/office/drawing/2014/main" id="{1649815F-2C3C-0C05-690B-150A6D82D25F}"/>
              </a:ext>
            </a:extLst>
          </p:cNvPr>
          <p:cNvSpPr txBox="1"/>
          <p:nvPr/>
        </p:nvSpPr>
        <p:spPr>
          <a:xfrm>
            <a:off x="290704" y="6084908"/>
            <a:ext cx="2348912" cy="276999"/>
          </a:xfrm>
          <a:prstGeom prst="rect">
            <a:avLst/>
          </a:prstGeom>
          <a:noFill/>
          <a:ln w="25400" cap="flat" cmpd="sng" algn="ctr">
            <a:noFill/>
            <a:prstDash val="solid"/>
          </a:ln>
          <a:effectLst/>
        </p:spPr>
        <p:style>
          <a:lnRef idx="2">
            <a:schemeClr val="dk1"/>
          </a:lnRef>
          <a:fillRef idx="1">
            <a:schemeClr val="lt1"/>
          </a:fillRef>
          <a:effectRef idx="0">
            <a:schemeClr val="dk1"/>
          </a:effectRef>
          <a:fontRef idx="minor">
            <a:schemeClr val="dk1"/>
          </a:fontRef>
        </p:style>
        <p:txBody>
          <a:bodyPr wrap="square">
            <a:spAutoFit/>
          </a:bodyPr>
          <a:lstStyle/>
          <a:p>
            <a:r>
              <a:rPr lang="zh-CN" altLang="en-US" sz="1200" kern="100">
                <a:effectLst/>
                <a:latin typeface="微软雅黑" panose="020B0503020204020204" pitchFamily="34" charset="-122"/>
                <a:ea typeface="微软雅黑" panose="020B0503020204020204" pitchFamily="34" charset="-122"/>
                <a:cs typeface="黑体" panose="02010609060101010101" pitchFamily="49" charset="-122"/>
              </a:rPr>
              <a:t>图</a:t>
            </a:r>
            <a:r>
              <a:rPr lang="en-US" altLang="zh-CN" sz="1200" kern="100">
                <a:effectLst/>
                <a:latin typeface="微软雅黑" panose="020B0503020204020204" pitchFamily="34" charset="-122"/>
                <a:ea typeface="微软雅黑" panose="020B0503020204020204" pitchFamily="34" charset="-122"/>
                <a:cs typeface="黑体" panose="02010609060101010101" pitchFamily="49" charset="-122"/>
              </a:rPr>
              <a:t>9-5</a:t>
            </a:r>
            <a:r>
              <a:rPr lang="zh-CN" altLang="en-US" sz="1200" kern="100">
                <a:effectLst/>
                <a:latin typeface="微软雅黑" panose="020B0503020204020204" pitchFamily="34" charset="-122"/>
                <a:ea typeface="微软雅黑" panose="020B0503020204020204" pitchFamily="34" charset="-122"/>
                <a:cs typeface="黑体" panose="02010609060101010101" pitchFamily="49" charset="-122"/>
              </a:rPr>
              <a:t>调试人员调整</a:t>
            </a:r>
            <a:r>
              <a:rPr lang="en-US" altLang="zh-CN" sz="1200" kern="100">
                <a:effectLst/>
                <a:latin typeface="微软雅黑" panose="020B0503020204020204" pitchFamily="34" charset="-122"/>
                <a:ea typeface="微软雅黑" panose="020B0503020204020204" pitchFamily="34" charset="-122"/>
                <a:cs typeface="黑体" panose="02010609060101010101" pitchFamily="49" charset="-122"/>
              </a:rPr>
              <a:t>PID</a:t>
            </a:r>
            <a:r>
              <a:rPr lang="zh-CN" altLang="en-US" sz="1200" kern="100">
                <a:effectLst/>
                <a:latin typeface="微软雅黑" panose="020B0503020204020204" pitchFamily="34" charset="-122"/>
                <a:ea typeface="微软雅黑" panose="020B0503020204020204" pitchFamily="34" charset="-122"/>
                <a:cs typeface="黑体" panose="02010609060101010101" pitchFamily="49" charset="-122"/>
              </a:rPr>
              <a:t>参数</a:t>
            </a:r>
            <a:endParaRPr lang="zh-CN" altLang="en-US" sz="1200">
              <a:latin typeface="微软雅黑" panose="020B0503020204020204" pitchFamily="34" charset="-122"/>
              <a:ea typeface="微软雅黑" panose="020B0503020204020204" pitchFamily="34" charset="-122"/>
            </a:endParaRPr>
          </a:p>
        </p:txBody>
      </p:sp>
      <p:sp>
        <p:nvSpPr>
          <p:cNvPr id="14" name="文本框 13">
            <a:extLst>
              <a:ext uri="{FF2B5EF4-FFF2-40B4-BE49-F238E27FC236}">
                <a16:creationId xmlns:a16="http://schemas.microsoft.com/office/drawing/2014/main" id="{00BBC131-BCDE-BC6C-6552-0C43D99DEBEB}"/>
              </a:ext>
            </a:extLst>
          </p:cNvPr>
          <p:cNvSpPr txBox="1"/>
          <p:nvPr/>
        </p:nvSpPr>
        <p:spPr>
          <a:xfrm>
            <a:off x="3143672" y="6083976"/>
            <a:ext cx="2565760" cy="276999"/>
          </a:xfrm>
          <a:prstGeom prst="rect">
            <a:avLst/>
          </a:prstGeom>
          <a:noFill/>
          <a:ln w="25400" cap="flat" cmpd="sng" algn="ctr">
            <a:noFill/>
            <a:prstDash val="solid"/>
          </a:ln>
          <a:effectLst/>
        </p:spPr>
        <p:style>
          <a:lnRef idx="2">
            <a:schemeClr val="dk1"/>
          </a:lnRef>
          <a:fillRef idx="1">
            <a:schemeClr val="lt1"/>
          </a:fillRef>
          <a:effectRef idx="0">
            <a:schemeClr val="dk1"/>
          </a:effectRef>
          <a:fontRef idx="minor">
            <a:schemeClr val="dk1"/>
          </a:fontRef>
        </p:style>
        <p:txBody>
          <a:bodyPr wrap="square">
            <a:spAutoFit/>
          </a:bodyPr>
          <a:lstStyle/>
          <a:p>
            <a:r>
              <a:rPr lang="zh-CN" altLang="en-US" sz="1200" kern="100">
                <a:effectLst/>
                <a:latin typeface="微软雅黑" panose="020B0503020204020204" pitchFamily="34" charset="-122"/>
                <a:ea typeface="微软雅黑" panose="020B0503020204020204" pitchFamily="34" charset="-122"/>
                <a:cs typeface="黑体" panose="02010609060101010101" pitchFamily="49" charset="-122"/>
              </a:rPr>
              <a:t>图</a:t>
            </a:r>
            <a:r>
              <a:rPr lang="en-US" altLang="zh-CN" sz="1200" kern="100">
                <a:effectLst/>
                <a:latin typeface="微软雅黑" panose="020B0503020204020204" pitchFamily="34" charset="-122"/>
                <a:ea typeface="微软雅黑" panose="020B0503020204020204" pitchFamily="34" charset="-122"/>
                <a:cs typeface="黑体" panose="02010609060101010101" pitchFamily="49" charset="-122"/>
              </a:rPr>
              <a:t>9-6</a:t>
            </a:r>
            <a:r>
              <a:rPr lang="zh-CN" altLang="en-US" sz="1200" kern="100">
                <a:effectLst/>
                <a:latin typeface="微软雅黑" panose="020B0503020204020204" pitchFamily="34" charset="-122"/>
                <a:ea typeface="微软雅黑" panose="020B0503020204020204" pitchFamily="34" charset="-122"/>
                <a:cs typeface="黑体" panose="02010609060101010101" pitchFamily="49" charset="-122"/>
              </a:rPr>
              <a:t>调整</a:t>
            </a:r>
            <a:r>
              <a:rPr lang="en-US" altLang="zh-CN" sz="1200" kern="100">
                <a:effectLst/>
                <a:latin typeface="微软雅黑" panose="020B0503020204020204" pitchFamily="34" charset="-122"/>
                <a:ea typeface="微软雅黑" panose="020B0503020204020204" pitchFamily="34" charset="-122"/>
                <a:cs typeface="黑体" panose="02010609060101010101" pitchFamily="49" charset="-122"/>
              </a:rPr>
              <a:t>DCS</a:t>
            </a:r>
            <a:r>
              <a:rPr lang="zh-CN" altLang="en-US" sz="1200" kern="100">
                <a:effectLst/>
                <a:latin typeface="微软雅黑" panose="020B0503020204020204" pitchFamily="34" charset="-122"/>
                <a:ea typeface="微软雅黑" panose="020B0503020204020204" pitchFamily="34" charset="-122"/>
                <a:cs typeface="黑体" panose="02010609060101010101" pitchFamily="49" charset="-122"/>
              </a:rPr>
              <a:t>逻辑内部</a:t>
            </a:r>
            <a:r>
              <a:rPr lang="en-US" altLang="zh-CN" sz="1200" kern="100">
                <a:effectLst/>
                <a:latin typeface="微软雅黑" panose="020B0503020204020204" pitchFamily="34" charset="-122"/>
                <a:ea typeface="微软雅黑" panose="020B0503020204020204" pitchFamily="34" charset="-122"/>
                <a:cs typeface="黑体" panose="02010609060101010101" pitchFamily="49" charset="-122"/>
              </a:rPr>
              <a:t>PID</a:t>
            </a:r>
            <a:r>
              <a:rPr lang="zh-CN" altLang="en-US" sz="1200" kern="100">
                <a:effectLst/>
                <a:latin typeface="微软雅黑" panose="020B0503020204020204" pitchFamily="34" charset="-122"/>
                <a:ea typeface="微软雅黑" panose="020B0503020204020204" pitchFamily="34" charset="-122"/>
                <a:cs typeface="黑体" panose="02010609060101010101" pitchFamily="49" charset="-122"/>
              </a:rPr>
              <a:t>参数</a:t>
            </a:r>
            <a:endParaRPr lang="zh-CN" altLang="en-US" sz="1200">
              <a:latin typeface="微软雅黑" panose="020B0503020204020204" pitchFamily="34" charset="-122"/>
              <a:ea typeface="微软雅黑" panose="020B0503020204020204" pitchFamily="34" charset="-122"/>
            </a:endParaRPr>
          </a:p>
        </p:txBody>
      </p:sp>
      <p:sp>
        <p:nvSpPr>
          <p:cNvPr id="15" name="文本框 14">
            <a:extLst>
              <a:ext uri="{FF2B5EF4-FFF2-40B4-BE49-F238E27FC236}">
                <a16:creationId xmlns:a16="http://schemas.microsoft.com/office/drawing/2014/main" id="{D6B346C4-5D52-3BCA-260E-B9E1CC3FA6AC}"/>
              </a:ext>
            </a:extLst>
          </p:cNvPr>
          <p:cNvSpPr txBox="1"/>
          <p:nvPr/>
        </p:nvSpPr>
        <p:spPr>
          <a:xfrm>
            <a:off x="6591104" y="6176337"/>
            <a:ext cx="2348912" cy="276999"/>
          </a:xfrm>
          <a:prstGeom prst="rect">
            <a:avLst/>
          </a:prstGeom>
          <a:noFill/>
          <a:ln w="25400" cap="flat" cmpd="sng" algn="ctr">
            <a:noFill/>
            <a:prstDash val="solid"/>
          </a:ln>
          <a:effectLst/>
        </p:spPr>
        <p:style>
          <a:lnRef idx="2">
            <a:schemeClr val="dk1"/>
          </a:lnRef>
          <a:fillRef idx="1">
            <a:schemeClr val="lt1"/>
          </a:fillRef>
          <a:effectRef idx="0">
            <a:schemeClr val="dk1"/>
          </a:effectRef>
          <a:fontRef idx="minor">
            <a:schemeClr val="dk1"/>
          </a:fontRef>
        </p:style>
        <p:txBody>
          <a:bodyPr wrap="square">
            <a:spAutoFit/>
          </a:bodyPr>
          <a:lstStyle/>
          <a:p>
            <a:r>
              <a:rPr lang="zh-CN" altLang="en-US" sz="1200" kern="100">
                <a:effectLst/>
                <a:latin typeface="微软雅黑" panose="020B0503020204020204" pitchFamily="34" charset="-122"/>
                <a:ea typeface="微软雅黑" panose="020B0503020204020204" pitchFamily="34" charset="-122"/>
                <a:cs typeface="黑体" panose="02010609060101010101" pitchFamily="49" charset="-122"/>
              </a:rPr>
              <a:t>图</a:t>
            </a:r>
            <a:r>
              <a:rPr lang="en-US" altLang="zh-CN" sz="1200" kern="100">
                <a:effectLst/>
                <a:latin typeface="微软雅黑" panose="020B0503020204020204" pitchFamily="34" charset="-122"/>
                <a:ea typeface="微软雅黑" panose="020B0503020204020204" pitchFamily="34" charset="-122"/>
                <a:cs typeface="黑体" panose="02010609060101010101" pitchFamily="49" charset="-122"/>
              </a:rPr>
              <a:t>9-7 </a:t>
            </a:r>
            <a:r>
              <a:rPr lang="zh-CN" altLang="en-US" sz="1200" kern="100">
                <a:effectLst/>
                <a:latin typeface="微软雅黑" panose="020B0503020204020204" pitchFamily="34" charset="-122"/>
                <a:ea typeface="微软雅黑" panose="020B0503020204020204" pitchFamily="34" charset="-122"/>
                <a:cs typeface="黑体" panose="02010609060101010101" pitchFamily="49" charset="-122"/>
              </a:rPr>
              <a:t>集控室五方单位验收</a:t>
            </a:r>
            <a:endParaRPr lang="zh-CN" altLang="en-US" sz="1200">
              <a:latin typeface="微软雅黑" panose="020B0503020204020204" pitchFamily="34" charset="-122"/>
              <a:ea typeface="微软雅黑" panose="020B0503020204020204" pitchFamily="34" charset="-122"/>
            </a:endParaRPr>
          </a:p>
        </p:txBody>
      </p:sp>
      <p:sp>
        <p:nvSpPr>
          <p:cNvPr id="16" name="文本框 15">
            <a:extLst>
              <a:ext uri="{FF2B5EF4-FFF2-40B4-BE49-F238E27FC236}">
                <a16:creationId xmlns:a16="http://schemas.microsoft.com/office/drawing/2014/main" id="{673554D7-4AD4-BA59-A155-6012A51D9460}"/>
              </a:ext>
            </a:extLst>
          </p:cNvPr>
          <p:cNvSpPr txBox="1"/>
          <p:nvPr/>
        </p:nvSpPr>
        <p:spPr>
          <a:xfrm>
            <a:off x="9543020" y="6176337"/>
            <a:ext cx="2348912" cy="276999"/>
          </a:xfrm>
          <a:prstGeom prst="rect">
            <a:avLst/>
          </a:prstGeom>
          <a:noFill/>
          <a:ln w="25400" cap="flat" cmpd="sng" algn="ctr">
            <a:noFill/>
            <a:prstDash val="solid"/>
          </a:ln>
          <a:effectLst/>
        </p:spPr>
        <p:style>
          <a:lnRef idx="2">
            <a:schemeClr val="dk1"/>
          </a:lnRef>
          <a:fillRef idx="1">
            <a:schemeClr val="lt1"/>
          </a:fillRef>
          <a:effectRef idx="0">
            <a:schemeClr val="dk1"/>
          </a:effectRef>
          <a:fontRef idx="minor">
            <a:schemeClr val="dk1"/>
          </a:fontRef>
        </p:style>
        <p:txBody>
          <a:bodyPr wrap="square">
            <a:spAutoFit/>
          </a:bodyPr>
          <a:lstStyle/>
          <a:p>
            <a:r>
              <a:rPr lang="zh-CN" altLang="en-US" sz="1200" kern="100">
                <a:effectLst/>
                <a:latin typeface="微软雅黑" panose="020B0503020204020204" pitchFamily="34" charset="-122"/>
                <a:ea typeface="微软雅黑" panose="020B0503020204020204" pitchFamily="34" charset="-122"/>
                <a:cs typeface="黑体" panose="02010609060101010101" pitchFamily="49" charset="-122"/>
              </a:rPr>
              <a:t>图</a:t>
            </a:r>
            <a:r>
              <a:rPr lang="en-US" altLang="zh-CN" sz="1200" kern="100">
                <a:effectLst/>
                <a:latin typeface="微软雅黑" panose="020B0503020204020204" pitchFamily="34" charset="-122"/>
                <a:ea typeface="微软雅黑" panose="020B0503020204020204" pitchFamily="34" charset="-122"/>
                <a:cs typeface="黑体" panose="02010609060101010101" pitchFamily="49" charset="-122"/>
              </a:rPr>
              <a:t>9-8 </a:t>
            </a:r>
            <a:r>
              <a:rPr lang="zh-CN" altLang="en-US" sz="1200" kern="100">
                <a:effectLst/>
                <a:latin typeface="微软雅黑" panose="020B0503020204020204" pitchFamily="34" charset="-122"/>
                <a:ea typeface="微软雅黑" panose="020B0503020204020204" pitchFamily="34" charset="-122"/>
                <a:cs typeface="黑体" panose="02010609060101010101" pitchFamily="49" charset="-122"/>
              </a:rPr>
              <a:t>五方验收后会议总结</a:t>
            </a:r>
            <a:endParaRPr lang="zh-CN" altLang="en-US" sz="1200">
              <a:latin typeface="微软雅黑" panose="020B0503020204020204" pitchFamily="34" charset="-122"/>
              <a:ea typeface="微软雅黑" panose="020B0503020204020204" pitchFamily="34" charset="-122"/>
            </a:endParaRPr>
          </a:p>
        </p:txBody>
      </p:sp>
      <p:sp>
        <p:nvSpPr>
          <p:cNvPr id="17" name="文本框 99">
            <a:extLst>
              <a:ext uri="{FF2B5EF4-FFF2-40B4-BE49-F238E27FC236}">
                <a16:creationId xmlns:a16="http://schemas.microsoft.com/office/drawing/2014/main" id="{7333F2F0-02FF-16DE-4A47-D5683843902A}"/>
              </a:ext>
            </a:extLst>
          </p:cNvPr>
          <p:cNvSpPr txBox="1"/>
          <p:nvPr/>
        </p:nvSpPr>
        <p:spPr>
          <a:xfrm>
            <a:off x="263352" y="980728"/>
            <a:ext cx="5841032" cy="510778"/>
          </a:xfrm>
          <a:prstGeom prst="roundRect">
            <a:avLst/>
          </a:prstGeom>
          <a:ln/>
        </p:spPr>
        <p:style>
          <a:lnRef idx="0">
            <a:schemeClr val="accent1"/>
          </a:lnRef>
          <a:fillRef idx="3">
            <a:schemeClr val="accent1"/>
          </a:fillRef>
          <a:effectRef idx="3">
            <a:schemeClr val="accent1"/>
          </a:effectRef>
          <a:fontRef idx="minor">
            <a:schemeClr val="lt1"/>
          </a:fontRef>
        </p:style>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r>
              <a:rPr lang="zh-CN" sz="2400" b="1">
                <a:latin typeface="楷体" panose="02010609060101010101" pitchFamily="49" charset="-122"/>
                <a:ea typeface="楷体" panose="02010609060101010101" pitchFamily="49" charset="-122"/>
              </a:rPr>
              <a:t>对策</a:t>
            </a:r>
            <a:r>
              <a:rPr lang="zh-CN" altLang="en-US" sz="2400" b="1">
                <a:latin typeface="楷体" panose="02010609060101010101" pitchFamily="49" charset="-122"/>
                <a:ea typeface="楷体" panose="02010609060101010101" pitchFamily="49" charset="-122"/>
              </a:rPr>
              <a:t>一</a:t>
            </a:r>
            <a:r>
              <a:rPr lang="zh-CN" sz="2400" b="1">
                <a:latin typeface="楷体" panose="02010609060101010101" pitchFamily="49" charset="-122"/>
                <a:ea typeface="楷体" panose="02010609060101010101" pitchFamily="49" charset="-122"/>
              </a:rPr>
              <a:t>：</a:t>
            </a:r>
            <a:r>
              <a:rPr lang="zh-CN" altLang="en-US" sz="2400" b="1">
                <a:latin typeface="楷体" panose="02010609060101010101" pitchFamily="49" charset="-122"/>
                <a:ea typeface="楷体" panose="02010609060101010101" pitchFamily="49" charset="-122"/>
              </a:rPr>
              <a:t>调试风门确保跟踪线性符合要求</a:t>
            </a:r>
            <a:endParaRPr lang="zh-CN" altLang="en-US" sz="2400" b="1"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2106793134"/>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33DD5-33E0-D529-0897-038AEA61F1A2}"/>
            </a:ext>
          </a:extLst>
        </p:cNvPr>
        <p:cNvGrpSpPr/>
        <p:nvPr/>
      </p:nvGrpSpPr>
      <p:grpSpPr>
        <a:xfrm>
          <a:off x="0" y="0"/>
          <a:ext cx="0" cy="0"/>
          <a:chOff x="0" y="0"/>
          <a:chExt cx="0" cy="0"/>
        </a:xfrm>
      </p:grpSpPr>
      <p:sp>
        <p:nvSpPr>
          <p:cNvPr id="3" name="文本框 8">
            <a:extLst>
              <a:ext uri="{FF2B5EF4-FFF2-40B4-BE49-F238E27FC236}">
                <a16:creationId xmlns:a16="http://schemas.microsoft.com/office/drawing/2014/main" id="{01DFD522-053B-CD5A-E059-8409A0EAE103}"/>
              </a:ext>
            </a:extLst>
          </p:cNvPr>
          <p:cNvSpPr txBox="1"/>
          <p:nvPr/>
        </p:nvSpPr>
        <p:spPr>
          <a:xfrm>
            <a:off x="407368" y="1412776"/>
            <a:ext cx="5040560" cy="124110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306070">
              <a:lnSpc>
                <a:spcPts val="2300"/>
              </a:lnSpc>
            </a:pPr>
            <a:r>
              <a:rPr lang="zh-CN" altLang="en-US" b="0">
                <a:latin typeface="微软雅黑" panose="020B0503020204020204" charset="-122"/>
                <a:ea typeface="微软雅黑" panose="020B0503020204020204" charset="-122"/>
              </a:rPr>
              <a:t>   对策实施后，小组成员马奔带领小组成员宋汪洋、曹政伟、路万里于</a:t>
            </a:r>
            <a:r>
              <a:rPr lang="en-US" altLang="zh-CN" b="0">
                <a:latin typeface="微软雅黑" panose="020B0503020204020204" charset="-122"/>
                <a:ea typeface="微软雅黑" panose="020B0503020204020204" charset="-122"/>
              </a:rPr>
              <a:t>2023</a:t>
            </a:r>
            <a:r>
              <a:rPr lang="zh-CN" altLang="en-US" b="0">
                <a:latin typeface="微软雅黑" panose="020B0503020204020204" charset="-122"/>
                <a:ea typeface="微软雅黑" panose="020B0503020204020204" charset="-122"/>
              </a:rPr>
              <a:t>年</a:t>
            </a:r>
            <a:r>
              <a:rPr lang="en-US" altLang="zh-CN" b="0">
                <a:latin typeface="微软雅黑" panose="020B0503020204020204" charset="-122"/>
                <a:ea typeface="微软雅黑" panose="020B0503020204020204" charset="-122"/>
              </a:rPr>
              <a:t>07</a:t>
            </a:r>
            <a:r>
              <a:rPr lang="zh-CN" altLang="en-US" b="0">
                <a:latin typeface="微软雅黑" panose="020B0503020204020204" charset="-122"/>
                <a:ea typeface="微软雅黑" panose="020B0503020204020204" charset="-122"/>
              </a:rPr>
              <a:t>月</a:t>
            </a:r>
            <a:r>
              <a:rPr lang="en-US" altLang="zh-CN" b="0">
                <a:latin typeface="微软雅黑" panose="020B0503020204020204" charset="-122"/>
                <a:ea typeface="微软雅黑" panose="020B0503020204020204" charset="-122"/>
              </a:rPr>
              <a:t>25</a:t>
            </a:r>
            <a:r>
              <a:rPr lang="zh-CN" altLang="en-US" b="0">
                <a:latin typeface="微软雅黑" panose="020B0503020204020204" charset="-122"/>
                <a:ea typeface="微软雅黑" panose="020B0503020204020204" charset="-122"/>
              </a:rPr>
              <a:t>日～</a:t>
            </a:r>
            <a:r>
              <a:rPr lang="en-US" altLang="zh-CN" b="0">
                <a:latin typeface="微软雅黑" panose="020B0503020204020204" charset="-122"/>
                <a:ea typeface="微软雅黑" panose="020B0503020204020204" charset="-122"/>
              </a:rPr>
              <a:t>07</a:t>
            </a:r>
            <a:r>
              <a:rPr lang="zh-CN" altLang="en-US" b="0">
                <a:latin typeface="微软雅黑" panose="020B0503020204020204" charset="-122"/>
                <a:ea typeface="微软雅黑" panose="020B0503020204020204" charset="-122"/>
              </a:rPr>
              <a:t>月</a:t>
            </a:r>
            <a:r>
              <a:rPr lang="en-US" altLang="zh-CN" b="0">
                <a:latin typeface="微软雅黑" panose="020B0503020204020204" charset="-122"/>
                <a:ea typeface="微软雅黑" panose="020B0503020204020204" charset="-122"/>
              </a:rPr>
              <a:t>26</a:t>
            </a:r>
            <a:r>
              <a:rPr lang="zh-CN" altLang="en-US" b="0">
                <a:latin typeface="微软雅黑" panose="020B0503020204020204" charset="-122"/>
                <a:ea typeface="微软雅黑" panose="020B0503020204020204" charset="-122"/>
              </a:rPr>
              <a:t>日组织运行人员每天分早、中、晚三班对锅炉点火系统五层二次风门轮流进行测试确认，对各层二次风门指令与反馈跟踪线性进行检查测试结果</a:t>
            </a:r>
            <a:r>
              <a:rPr lang="zh-CN" altLang="en-US">
                <a:latin typeface="微软雅黑" panose="020B0503020204020204" charset="-122"/>
                <a:ea typeface="微软雅黑" panose="020B0503020204020204" charset="-122"/>
              </a:rPr>
              <a:t>。</a:t>
            </a:r>
          </a:p>
        </p:txBody>
      </p:sp>
      <p:sp>
        <p:nvSpPr>
          <p:cNvPr id="4" name="文本框 2">
            <a:extLst>
              <a:ext uri="{FF2B5EF4-FFF2-40B4-BE49-F238E27FC236}">
                <a16:creationId xmlns:a16="http://schemas.microsoft.com/office/drawing/2014/main" id="{B76089E7-4640-479C-B97F-AEE18FD41C53}"/>
              </a:ext>
            </a:extLst>
          </p:cNvPr>
          <p:cNvSpPr txBox="1"/>
          <p:nvPr/>
        </p:nvSpPr>
        <p:spPr>
          <a:xfrm>
            <a:off x="1149963" y="6021288"/>
            <a:ext cx="3673908"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latin typeface="微软雅黑" panose="020B0503020204020204" charset="-122"/>
                <a:ea typeface="微软雅黑" panose="020B0503020204020204" charset="-122"/>
              </a:rPr>
              <a:t>图</a:t>
            </a:r>
            <a:r>
              <a:rPr lang="en-US" altLang="zh-CN" sz="1200" b="0">
                <a:latin typeface="微软雅黑" panose="020B0503020204020204" charset="-122"/>
                <a:ea typeface="微软雅黑" panose="020B0503020204020204" charset="-122"/>
              </a:rPr>
              <a:t>9-9 </a:t>
            </a:r>
            <a:r>
              <a:rPr lang="zh-CN" altLang="en-US" sz="1200" b="0">
                <a:latin typeface="微软雅黑" panose="020B0503020204020204" charset="-122"/>
                <a:ea typeface="微软雅黑" panose="020B0503020204020204" charset="-122"/>
              </a:rPr>
              <a:t>风门指令与反馈跟踪线性测试检查</a:t>
            </a:r>
            <a:endParaRPr lang="zh-CN" altLang="en-US" sz="1200" b="0" dirty="0">
              <a:latin typeface="微软雅黑" panose="020B0503020204020204" charset="-122"/>
              <a:ea typeface="微软雅黑" panose="020B0503020204020204" charset="-122"/>
            </a:endParaRPr>
          </a:p>
        </p:txBody>
      </p:sp>
      <p:sp>
        <p:nvSpPr>
          <p:cNvPr id="5" name="文本框 4">
            <a:extLst>
              <a:ext uri="{FF2B5EF4-FFF2-40B4-BE49-F238E27FC236}">
                <a16:creationId xmlns:a16="http://schemas.microsoft.com/office/drawing/2014/main" id="{5FF54014-0122-6D99-2F63-34B46176EADD}"/>
              </a:ext>
            </a:extLst>
          </p:cNvPr>
          <p:cNvSpPr txBox="1"/>
          <p:nvPr/>
        </p:nvSpPr>
        <p:spPr>
          <a:xfrm>
            <a:off x="2639616" y="335062"/>
            <a:ext cx="6807200" cy="501650"/>
          </a:xfrm>
          <a:prstGeom prst="rect">
            <a:avLst/>
          </a:prstGeom>
          <a:noFill/>
        </p:spPr>
        <p:txBody>
          <a:bodyPr wrap="square" rtlCol="0">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defTabSz="914400" fontAlgn="auto"/>
            <a:r>
              <a:rPr lang="en-US" altLang="zh-CN" sz="2665" b="1" noProof="1">
                <a:solidFill>
                  <a:srgbClr val="0070C0"/>
                </a:solidFill>
                <a:latin typeface="微软雅黑" panose="020B0503020204020204" charset="-122"/>
                <a:ea typeface="微软雅黑" panose="020B0503020204020204" charset="-122"/>
              </a:rPr>
              <a:t>09</a:t>
            </a:r>
            <a:r>
              <a:rPr lang="zh-CN" altLang="en-US" sz="2665" b="1" noProof="1">
                <a:solidFill>
                  <a:srgbClr val="0070C0"/>
                </a:solidFill>
                <a:latin typeface="微软雅黑" panose="020B0503020204020204" charset="-122"/>
                <a:ea typeface="微软雅黑" panose="020B0503020204020204" charset="-122"/>
              </a:rPr>
              <a:t>对策实施</a:t>
            </a:r>
            <a:endParaRPr lang="en-US" altLang="zh-CN" sz="2665" b="1" noProof="1">
              <a:solidFill>
                <a:srgbClr val="0070C0"/>
              </a:solidFill>
              <a:latin typeface="微软雅黑" panose="020B0503020204020204" charset="-122"/>
              <a:ea typeface="微软雅黑" panose="020B0503020204020204" charset="-122"/>
            </a:endParaRPr>
          </a:p>
        </p:txBody>
      </p:sp>
      <p:pic>
        <p:nvPicPr>
          <p:cNvPr id="7" name="图片 6">
            <a:extLst>
              <a:ext uri="{FF2B5EF4-FFF2-40B4-BE49-F238E27FC236}">
                <a16:creationId xmlns:a16="http://schemas.microsoft.com/office/drawing/2014/main" id="{49253D5B-2072-4787-F78B-44EE7E704C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1648" y="2636912"/>
            <a:ext cx="1092241" cy="1620000"/>
          </a:xfrm>
          <a:prstGeom prst="rect">
            <a:avLst/>
          </a:prstGeom>
        </p:spPr>
      </p:pic>
      <p:pic>
        <p:nvPicPr>
          <p:cNvPr id="9" name="图片 8">
            <a:extLst>
              <a:ext uri="{FF2B5EF4-FFF2-40B4-BE49-F238E27FC236}">
                <a16:creationId xmlns:a16="http://schemas.microsoft.com/office/drawing/2014/main" id="{340D8664-59DE-50E9-81F6-ECEA996189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2268" y="2656744"/>
            <a:ext cx="1075790" cy="1620000"/>
          </a:xfrm>
          <a:prstGeom prst="rect">
            <a:avLst/>
          </a:prstGeom>
        </p:spPr>
      </p:pic>
      <p:pic>
        <p:nvPicPr>
          <p:cNvPr id="11" name="图片 10">
            <a:extLst>
              <a:ext uri="{FF2B5EF4-FFF2-40B4-BE49-F238E27FC236}">
                <a16:creationId xmlns:a16="http://schemas.microsoft.com/office/drawing/2014/main" id="{D13874A0-3D84-6353-C83F-385A773FB7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7705" y="2636912"/>
            <a:ext cx="1124840" cy="1620000"/>
          </a:xfrm>
          <a:prstGeom prst="rect">
            <a:avLst/>
          </a:prstGeom>
        </p:spPr>
      </p:pic>
      <p:pic>
        <p:nvPicPr>
          <p:cNvPr id="13" name="图片 12">
            <a:extLst>
              <a:ext uri="{FF2B5EF4-FFF2-40B4-BE49-F238E27FC236}">
                <a16:creationId xmlns:a16="http://schemas.microsoft.com/office/drawing/2014/main" id="{7048D7CD-F8CB-32D9-5A11-693E91F492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1648" y="4363604"/>
            <a:ext cx="1099190" cy="1620000"/>
          </a:xfrm>
          <a:prstGeom prst="rect">
            <a:avLst/>
          </a:prstGeom>
        </p:spPr>
      </p:pic>
      <p:pic>
        <p:nvPicPr>
          <p:cNvPr id="15" name="图片 14">
            <a:extLst>
              <a:ext uri="{FF2B5EF4-FFF2-40B4-BE49-F238E27FC236}">
                <a16:creationId xmlns:a16="http://schemas.microsoft.com/office/drawing/2014/main" id="{A1CF3F58-4BA1-7822-A25B-C7B7DE2566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42766" y="4395898"/>
            <a:ext cx="1137205" cy="1620000"/>
          </a:xfrm>
          <a:prstGeom prst="rect">
            <a:avLst/>
          </a:prstGeom>
        </p:spPr>
      </p:pic>
      <p:pic>
        <p:nvPicPr>
          <p:cNvPr id="17" name="图片 16">
            <a:extLst>
              <a:ext uri="{FF2B5EF4-FFF2-40B4-BE49-F238E27FC236}">
                <a16:creationId xmlns:a16="http://schemas.microsoft.com/office/drawing/2014/main" id="{ACB1AB80-79A9-34DE-EAA4-839CB6D95B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3884" y="4395898"/>
            <a:ext cx="1093970" cy="1620000"/>
          </a:xfrm>
          <a:prstGeom prst="rect">
            <a:avLst/>
          </a:prstGeom>
        </p:spPr>
      </p:pic>
      <p:sp>
        <p:nvSpPr>
          <p:cNvPr id="22" name="文本框 21">
            <a:extLst>
              <a:ext uri="{FF2B5EF4-FFF2-40B4-BE49-F238E27FC236}">
                <a16:creationId xmlns:a16="http://schemas.microsoft.com/office/drawing/2014/main" id="{1FBCBCDB-D456-FE97-152D-6E56024582B5}"/>
              </a:ext>
            </a:extLst>
          </p:cNvPr>
          <p:cNvSpPr txBox="1"/>
          <p:nvPr/>
        </p:nvSpPr>
        <p:spPr>
          <a:xfrm>
            <a:off x="479376" y="1004153"/>
            <a:ext cx="1412625" cy="408623"/>
          </a:xfrm>
          <a:prstGeom prst="roundRect">
            <a:avLst/>
          </a:prstGeom>
          <a:ln/>
        </p:spPr>
        <p:style>
          <a:lnRef idx="0">
            <a:schemeClr val="accent2"/>
          </a:lnRef>
          <a:fillRef idx="3">
            <a:schemeClr val="accent2"/>
          </a:fillRef>
          <a:effectRef idx="3">
            <a:schemeClr val="accent2"/>
          </a:effectRef>
          <a:fontRef idx="minor">
            <a:schemeClr val="lt1"/>
          </a:fontRef>
        </p:style>
        <p:txBody>
          <a:bodyPr wrap="square">
            <a:spAutoFit/>
          </a:bodyPr>
          <a:lstStyle/>
          <a:p>
            <a:r>
              <a:rPr lang="zh-CN" altLang="zh-CN" sz="1800" b="1">
                <a:latin typeface="微软雅黑" panose="020B0503020204020204" charset="-122"/>
                <a:ea typeface="微软雅黑" panose="020B0503020204020204" charset="-122"/>
              </a:rPr>
              <a:t>效果验证：</a:t>
            </a:r>
            <a:endParaRPr lang="zh-CN" altLang="en-US"/>
          </a:p>
        </p:txBody>
      </p:sp>
      <p:sp>
        <p:nvSpPr>
          <p:cNvPr id="2" name="文本框 1">
            <a:extLst>
              <a:ext uri="{FF2B5EF4-FFF2-40B4-BE49-F238E27FC236}">
                <a16:creationId xmlns:a16="http://schemas.microsoft.com/office/drawing/2014/main" id="{A224F9BC-4865-C259-C04B-1A19F0508AB2}"/>
              </a:ext>
            </a:extLst>
          </p:cNvPr>
          <p:cNvSpPr txBox="1"/>
          <p:nvPr/>
        </p:nvSpPr>
        <p:spPr>
          <a:xfrm>
            <a:off x="5206602" y="866611"/>
            <a:ext cx="4273774" cy="377411"/>
          </a:xfrm>
          <a:prstGeom prst="rect">
            <a:avLst/>
          </a:prstGeom>
          <a:noFill/>
          <a:ln w="25400" cap="flat" cmpd="sng" algn="ctr">
            <a:noFill/>
            <a:prstDash val="solid"/>
          </a:ln>
          <a:effectLst/>
        </p:spPr>
        <p:style>
          <a:lnRef idx="2">
            <a:schemeClr val="dk1"/>
          </a:lnRef>
          <a:fillRef idx="1">
            <a:schemeClr val="lt1"/>
          </a:fillRef>
          <a:effectRef idx="0">
            <a:schemeClr val="dk1"/>
          </a:effectRef>
          <a:fontRef idx="minor">
            <a:schemeClr val="dk1"/>
          </a:fontRef>
        </p:style>
        <p:txBody>
          <a:bodyPr wrap="square">
            <a:spAutoFit/>
          </a:bodyPr>
          <a:lstStyle/>
          <a:p>
            <a:pPr indent="304800" algn="just">
              <a:lnSpc>
                <a:spcPct val="150000"/>
              </a:lnSpc>
            </a:pPr>
            <a:r>
              <a:rPr lang="zh-CN" altLang="zh-CN" sz="1400" kern="100">
                <a:effectLst/>
                <a:latin typeface="微软雅黑" panose="020B0503020204020204" pitchFamily="34" charset="-122"/>
                <a:ea typeface="微软雅黑" panose="020B0503020204020204" pitchFamily="34" charset="-122"/>
                <a:cs typeface="黑体" panose="02010609060101010101" pitchFamily="49" charset="-122"/>
              </a:rPr>
              <a:t>小组成员刘铭昊根据上图绘制测试统计表如下：</a:t>
            </a:r>
            <a:endParaRPr lang="zh-CN" altLang="zh-CN" sz="1400" kern="100">
              <a:effectLst/>
              <a:latin typeface="微软雅黑" panose="020B0503020204020204" pitchFamily="34" charset="-122"/>
              <a:ea typeface="微软雅黑" panose="020B0503020204020204" pitchFamily="34" charset="-122"/>
            </a:endParaRPr>
          </a:p>
        </p:txBody>
      </p:sp>
      <p:graphicFrame>
        <p:nvGraphicFramePr>
          <p:cNvPr id="6" name="表格 5">
            <a:extLst>
              <a:ext uri="{FF2B5EF4-FFF2-40B4-BE49-F238E27FC236}">
                <a16:creationId xmlns:a16="http://schemas.microsoft.com/office/drawing/2014/main" id="{4D16D956-92EF-A528-DE32-88D75E9126A0}"/>
              </a:ext>
            </a:extLst>
          </p:cNvPr>
          <p:cNvGraphicFramePr>
            <a:graphicFrameLocks noGrp="1"/>
          </p:cNvGraphicFramePr>
          <p:nvPr>
            <p:extLst>
              <p:ext uri="{D42A27DB-BD31-4B8C-83A1-F6EECF244321}">
                <p14:modId xmlns:p14="http://schemas.microsoft.com/office/powerpoint/2010/main" val="2855520553"/>
              </p:ext>
            </p:extLst>
          </p:nvPr>
        </p:nvGraphicFramePr>
        <p:xfrm>
          <a:off x="5591944" y="1482974"/>
          <a:ext cx="6192686" cy="2018034"/>
        </p:xfrm>
        <a:graphic>
          <a:graphicData uri="http://schemas.openxmlformats.org/drawingml/2006/table">
            <a:tbl>
              <a:tblPr firstRow="1" firstCol="1" bandRow="1"/>
              <a:tblGrid>
                <a:gridCol w="1222680">
                  <a:extLst>
                    <a:ext uri="{9D8B030D-6E8A-4147-A177-3AD203B41FA5}">
                      <a16:colId xmlns:a16="http://schemas.microsoft.com/office/drawing/2014/main" val="441704171"/>
                    </a:ext>
                  </a:extLst>
                </a:gridCol>
                <a:gridCol w="841549">
                  <a:extLst>
                    <a:ext uri="{9D8B030D-6E8A-4147-A177-3AD203B41FA5}">
                      <a16:colId xmlns:a16="http://schemas.microsoft.com/office/drawing/2014/main" val="115963544"/>
                    </a:ext>
                  </a:extLst>
                </a:gridCol>
                <a:gridCol w="841549">
                  <a:extLst>
                    <a:ext uri="{9D8B030D-6E8A-4147-A177-3AD203B41FA5}">
                      <a16:colId xmlns:a16="http://schemas.microsoft.com/office/drawing/2014/main" val="3171597198"/>
                    </a:ext>
                  </a:extLst>
                </a:gridCol>
                <a:gridCol w="841549">
                  <a:extLst>
                    <a:ext uri="{9D8B030D-6E8A-4147-A177-3AD203B41FA5}">
                      <a16:colId xmlns:a16="http://schemas.microsoft.com/office/drawing/2014/main" val="3763503489"/>
                    </a:ext>
                  </a:extLst>
                </a:gridCol>
                <a:gridCol w="841549">
                  <a:extLst>
                    <a:ext uri="{9D8B030D-6E8A-4147-A177-3AD203B41FA5}">
                      <a16:colId xmlns:a16="http://schemas.microsoft.com/office/drawing/2014/main" val="3841986395"/>
                    </a:ext>
                  </a:extLst>
                </a:gridCol>
                <a:gridCol w="844331">
                  <a:extLst>
                    <a:ext uri="{9D8B030D-6E8A-4147-A177-3AD203B41FA5}">
                      <a16:colId xmlns:a16="http://schemas.microsoft.com/office/drawing/2014/main" val="386970834"/>
                    </a:ext>
                  </a:extLst>
                </a:gridCol>
                <a:gridCol w="759479">
                  <a:extLst>
                    <a:ext uri="{9D8B030D-6E8A-4147-A177-3AD203B41FA5}">
                      <a16:colId xmlns:a16="http://schemas.microsoft.com/office/drawing/2014/main" val="2115486138"/>
                    </a:ext>
                  </a:extLst>
                </a:gridCol>
              </a:tblGrid>
              <a:tr h="364553">
                <a:tc>
                  <a:txBody>
                    <a:bodyPr/>
                    <a:lstStyle/>
                    <a:p>
                      <a:pPr algn="ctr"/>
                      <a:r>
                        <a:rPr lang="en-US" sz="12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     </a:t>
                      </a:r>
                      <a:r>
                        <a:rPr lang="zh-CN" sz="12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位置</a:t>
                      </a:r>
                      <a:endParaRPr lang="zh-CN" sz="1200" kern="100">
                        <a:effectLst/>
                        <a:latin typeface="微软雅黑" panose="020B0503020204020204" pitchFamily="34" charset="-122"/>
                        <a:ea typeface="微软雅黑" panose="020B0503020204020204" pitchFamily="34" charset="-122"/>
                      </a:endParaRPr>
                    </a:p>
                    <a:p>
                      <a:pPr algn="just"/>
                      <a:r>
                        <a:rPr lang="zh-CN" sz="12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时间</a:t>
                      </a:r>
                      <a:endParaRPr lang="zh-CN" sz="1200" kern="100">
                        <a:effectLst/>
                        <a:latin typeface="微软雅黑" panose="020B0503020204020204" pitchFamily="34" charset="-122"/>
                        <a:ea typeface="微软雅黑" panose="020B0503020204020204" pitchFamily="34" charset="-122"/>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rgbClr val="2E74B5"/>
                    </a:solidFill>
                  </a:tcPr>
                </a:tc>
                <a:tc>
                  <a:txBody>
                    <a:bodyPr/>
                    <a:lstStyle/>
                    <a:p>
                      <a:pPr algn="ctr"/>
                      <a:r>
                        <a:rPr lang="en-US" sz="12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A/D</a:t>
                      </a:r>
                      <a:r>
                        <a:rPr lang="zh-CN" sz="12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层</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en-US" sz="12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B/E</a:t>
                      </a:r>
                      <a:r>
                        <a:rPr lang="zh-CN" sz="12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层</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en-US" sz="12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C/F</a:t>
                      </a:r>
                      <a:r>
                        <a:rPr lang="zh-CN" sz="12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层</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zh-CN" sz="12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燃尽风</a:t>
                      </a:r>
                      <a:endParaRPr lang="zh-CN" sz="1200" kern="100">
                        <a:effectLst/>
                        <a:latin typeface="微软雅黑" panose="020B0503020204020204" pitchFamily="34" charset="-122"/>
                        <a:ea typeface="微软雅黑" panose="020B0503020204020204" pitchFamily="34" charset="-122"/>
                      </a:endParaRPr>
                    </a:p>
                    <a:p>
                      <a:pPr algn="ctr"/>
                      <a:r>
                        <a:rPr lang="zh-CN" sz="12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上层</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zh-CN" sz="12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燃尽风</a:t>
                      </a:r>
                      <a:endParaRPr lang="zh-CN" sz="1200" kern="100">
                        <a:effectLst/>
                        <a:latin typeface="微软雅黑" panose="020B0503020204020204" pitchFamily="34" charset="-122"/>
                        <a:ea typeface="微软雅黑" panose="020B0503020204020204" pitchFamily="34" charset="-122"/>
                      </a:endParaRPr>
                    </a:p>
                    <a:p>
                      <a:pPr algn="ctr"/>
                      <a:r>
                        <a:rPr lang="zh-CN" sz="12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下层</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zh-CN" sz="12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目标</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extLst>
                  <a:ext uri="{0D108BD9-81ED-4DB2-BD59-A6C34878D82A}">
                    <a16:rowId xmlns:a16="http://schemas.microsoft.com/office/drawing/2014/main" val="3280506800"/>
                  </a:ext>
                </a:extLst>
              </a:tr>
              <a:tr h="244899">
                <a:tc>
                  <a:txBody>
                    <a:bodyPr/>
                    <a:lstStyle/>
                    <a:p>
                      <a:pPr algn="ct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07</a:t>
                      </a:r>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月</a:t>
                      </a: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25</a:t>
                      </a:r>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日早班</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100%</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100%</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100%</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100%</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100%</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rowSpan="6">
                  <a:txBody>
                    <a:bodyPr/>
                    <a:lstStyle/>
                    <a:p>
                      <a:pPr algn="ct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100%</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extLst>
                  <a:ext uri="{0D108BD9-81ED-4DB2-BD59-A6C34878D82A}">
                    <a16:rowId xmlns:a16="http://schemas.microsoft.com/office/drawing/2014/main" val="2370420442"/>
                  </a:ext>
                </a:extLst>
              </a:tr>
              <a:tr h="244899">
                <a:tc>
                  <a:txBody>
                    <a:bodyPr/>
                    <a:lstStyle/>
                    <a:p>
                      <a:pPr algn="ct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07</a:t>
                      </a:r>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月</a:t>
                      </a: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25</a:t>
                      </a:r>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日中班</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100%</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100%</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100%</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100%</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100%</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vMerge="1">
                  <a:txBody>
                    <a:bodyPr/>
                    <a:lstStyle/>
                    <a:p>
                      <a:endParaRPr lang="zh-CN" altLang="en-US"/>
                    </a:p>
                  </a:txBody>
                  <a:tcPr/>
                </a:tc>
                <a:extLst>
                  <a:ext uri="{0D108BD9-81ED-4DB2-BD59-A6C34878D82A}">
                    <a16:rowId xmlns:a16="http://schemas.microsoft.com/office/drawing/2014/main" val="2879679228"/>
                  </a:ext>
                </a:extLst>
              </a:tr>
              <a:tr h="244899">
                <a:tc>
                  <a:txBody>
                    <a:bodyPr/>
                    <a:lstStyle/>
                    <a:p>
                      <a:pPr algn="ct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07</a:t>
                      </a:r>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月</a:t>
                      </a: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25</a:t>
                      </a:r>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日晚班</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100%</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100%</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100%</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100%</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100%</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vMerge="1">
                  <a:txBody>
                    <a:bodyPr/>
                    <a:lstStyle/>
                    <a:p>
                      <a:endParaRPr lang="zh-CN" altLang="en-US"/>
                    </a:p>
                  </a:txBody>
                  <a:tcPr/>
                </a:tc>
                <a:extLst>
                  <a:ext uri="{0D108BD9-81ED-4DB2-BD59-A6C34878D82A}">
                    <a16:rowId xmlns:a16="http://schemas.microsoft.com/office/drawing/2014/main" val="1125312129"/>
                  </a:ext>
                </a:extLst>
              </a:tr>
              <a:tr h="244899">
                <a:tc>
                  <a:txBody>
                    <a:bodyPr/>
                    <a:lstStyle/>
                    <a:p>
                      <a:pPr algn="ct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07</a:t>
                      </a:r>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月</a:t>
                      </a: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26</a:t>
                      </a:r>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日早班</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100%</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100%</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100%</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100%</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100%</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vMerge="1">
                  <a:txBody>
                    <a:bodyPr/>
                    <a:lstStyle/>
                    <a:p>
                      <a:endParaRPr lang="zh-CN" altLang="en-US"/>
                    </a:p>
                  </a:txBody>
                  <a:tcPr/>
                </a:tc>
                <a:extLst>
                  <a:ext uri="{0D108BD9-81ED-4DB2-BD59-A6C34878D82A}">
                    <a16:rowId xmlns:a16="http://schemas.microsoft.com/office/drawing/2014/main" val="34013952"/>
                  </a:ext>
                </a:extLst>
              </a:tr>
              <a:tr h="244899">
                <a:tc>
                  <a:txBody>
                    <a:bodyPr/>
                    <a:lstStyle/>
                    <a:p>
                      <a:pPr algn="ct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07</a:t>
                      </a:r>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月</a:t>
                      </a: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26</a:t>
                      </a:r>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日中班</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100%</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100%</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100%</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100%</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100%</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vMerge="1">
                  <a:txBody>
                    <a:bodyPr/>
                    <a:lstStyle/>
                    <a:p>
                      <a:endParaRPr lang="zh-CN" altLang="en-US"/>
                    </a:p>
                  </a:txBody>
                  <a:tcPr/>
                </a:tc>
                <a:extLst>
                  <a:ext uri="{0D108BD9-81ED-4DB2-BD59-A6C34878D82A}">
                    <a16:rowId xmlns:a16="http://schemas.microsoft.com/office/drawing/2014/main" val="2941611211"/>
                  </a:ext>
                </a:extLst>
              </a:tr>
              <a:tr h="244899">
                <a:tc>
                  <a:txBody>
                    <a:bodyPr/>
                    <a:lstStyle/>
                    <a:p>
                      <a:pPr algn="ct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07</a:t>
                      </a:r>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月</a:t>
                      </a: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26</a:t>
                      </a:r>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日晚班</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100%</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100%</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100%</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100%</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100%</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vMerge="1">
                  <a:txBody>
                    <a:bodyPr/>
                    <a:lstStyle/>
                    <a:p>
                      <a:endParaRPr lang="zh-CN" altLang="en-US"/>
                    </a:p>
                  </a:txBody>
                  <a:tcPr/>
                </a:tc>
                <a:extLst>
                  <a:ext uri="{0D108BD9-81ED-4DB2-BD59-A6C34878D82A}">
                    <a16:rowId xmlns:a16="http://schemas.microsoft.com/office/drawing/2014/main" val="2457128251"/>
                  </a:ext>
                </a:extLst>
              </a:tr>
              <a:tr h="182276">
                <a:tc>
                  <a:txBody>
                    <a:bodyPr/>
                    <a:lstStyle/>
                    <a:p>
                      <a:pPr algn="ctr"/>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结论</a:t>
                      </a:r>
                      <a:endParaRPr lang="zh-CN" sz="1200" kern="100">
                        <a:effectLst/>
                        <a:latin typeface="微软雅黑" panose="020B0503020204020204" pitchFamily="34" charset="-122"/>
                        <a:ea typeface="微软雅黑" panose="020B0503020204020204" pitchFamily="34" charset="-122"/>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gridSpan="6">
                  <a:txBody>
                    <a:bodyPr/>
                    <a:lstStyle/>
                    <a:p>
                      <a:pPr algn="ctr"/>
                      <a:r>
                        <a:rPr lang="zh-CN" sz="1200" b="1" kern="100">
                          <a:solidFill>
                            <a:srgbClr val="FF0000"/>
                          </a:solidFill>
                          <a:effectLst/>
                          <a:latin typeface="微软雅黑" panose="020B0503020204020204" pitchFamily="34" charset="-122"/>
                          <a:ea typeface="微软雅黑" panose="020B0503020204020204" pitchFamily="34" charset="-122"/>
                          <a:cs typeface="宋体" panose="02010600030101010101" pitchFamily="2" charset="-122"/>
                        </a:rPr>
                        <a:t>成功</a:t>
                      </a:r>
                      <a:endParaRPr lang="zh-CN" sz="1200" kern="100">
                        <a:effectLst/>
                        <a:latin typeface="微软雅黑" panose="020B0503020204020204" pitchFamily="34" charset="-122"/>
                        <a:ea typeface="微软雅黑" panose="020B0503020204020204" pitchFamily="34" charset="-122"/>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2EFD9"/>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907762801"/>
                  </a:ext>
                </a:extLst>
              </a:tr>
            </a:tbl>
          </a:graphicData>
        </a:graphic>
      </p:graphicFrame>
      <p:sp>
        <p:nvSpPr>
          <p:cNvPr id="8" name="文本框 1">
            <a:extLst>
              <a:ext uri="{FF2B5EF4-FFF2-40B4-BE49-F238E27FC236}">
                <a16:creationId xmlns:a16="http://schemas.microsoft.com/office/drawing/2014/main" id="{73495D79-E825-664D-EB56-07E811CA7ED2}"/>
              </a:ext>
            </a:extLst>
          </p:cNvPr>
          <p:cNvSpPr txBox="1"/>
          <p:nvPr/>
        </p:nvSpPr>
        <p:spPr>
          <a:xfrm>
            <a:off x="6052693" y="1196752"/>
            <a:ext cx="5083867"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267970" algn="ctr"/>
            <a:r>
              <a:rPr lang="zh-CN" altLang="en-US" sz="1200">
                <a:latin typeface="微软雅黑" panose="020B0503020204020204" charset="-122"/>
                <a:ea typeface="微软雅黑" panose="020B0503020204020204" charset="-122"/>
              </a:rPr>
              <a:t>表</a:t>
            </a:r>
            <a:r>
              <a:rPr lang="en-US" altLang="zh-CN" sz="1200">
                <a:latin typeface="微软雅黑" panose="020B0503020204020204" charset="-122"/>
                <a:ea typeface="微软雅黑" panose="020B0503020204020204" charset="-122"/>
              </a:rPr>
              <a:t>9-1  </a:t>
            </a:r>
            <a:r>
              <a:rPr lang="zh-CN" altLang="en-US" sz="1200">
                <a:latin typeface="微软雅黑" panose="020B0503020204020204" charset="-122"/>
                <a:ea typeface="微软雅黑" panose="020B0503020204020204" charset="-122"/>
              </a:rPr>
              <a:t>风门指令与反馈跟踪线性测试结果准确率统计表</a:t>
            </a:r>
            <a:endParaRPr lang="zh-CN" altLang="en-US" sz="1200" dirty="0">
              <a:latin typeface="微软雅黑" panose="020B0503020204020204" charset="-122"/>
              <a:ea typeface="微软雅黑" panose="020B0503020204020204" charset="-122"/>
            </a:endParaRPr>
          </a:p>
        </p:txBody>
      </p:sp>
      <p:sp>
        <p:nvSpPr>
          <p:cNvPr id="10" name="文本框 3">
            <a:extLst>
              <a:ext uri="{FF2B5EF4-FFF2-40B4-BE49-F238E27FC236}">
                <a16:creationId xmlns:a16="http://schemas.microsoft.com/office/drawing/2014/main" id="{439FD3D2-1C72-1C2B-0FF9-4EE9B6B9BC0D}"/>
              </a:ext>
            </a:extLst>
          </p:cNvPr>
          <p:cNvSpPr txBox="1"/>
          <p:nvPr/>
        </p:nvSpPr>
        <p:spPr>
          <a:xfrm>
            <a:off x="6403425" y="3429000"/>
            <a:ext cx="4510010"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latin typeface="微软雅黑" panose="020B0503020204020204" charset="-122"/>
                <a:ea typeface="微软雅黑" panose="020B0503020204020204" charset="-122"/>
              </a:rPr>
              <a:t>制表：刘铭昊                   日期：</a:t>
            </a:r>
            <a:r>
              <a:rPr lang="en-US" altLang="zh-CN" sz="1200" b="0">
                <a:latin typeface="微软雅黑" panose="020B0503020204020204" charset="-122"/>
                <a:ea typeface="微软雅黑" panose="020B0503020204020204" charset="-122"/>
              </a:rPr>
              <a:t>2023</a:t>
            </a:r>
            <a:r>
              <a:rPr lang="zh-CN" altLang="en-US" sz="1200" b="0">
                <a:latin typeface="微软雅黑" panose="020B0503020204020204" charset="-122"/>
                <a:ea typeface="微软雅黑" panose="020B0503020204020204" charset="-122"/>
              </a:rPr>
              <a:t>年</a:t>
            </a:r>
            <a:r>
              <a:rPr lang="en-US" altLang="zh-CN" sz="1200" b="0">
                <a:latin typeface="微软雅黑" panose="020B0503020204020204" charset="-122"/>
                <a:ea typeface="微软雅黑" panose="020B0503020204020204" charset="-122"/>
              </a:rPr>
              <a:t>07</a:t>
            </a:r>
            <a:r>
              <a:rPr lang="zh-CN" altLang="en-US" sz="1200" b="0">
                <a:latin typeface="微软雅黑" panose="020B0503020204020204" charset="-122"/>
                <a:ea typeface="微软雅黑" panose="020B0503020204020204" charset="-122"/>
              </a:rPr>
              <a:t>月</a:t>
            </a:r>
            <a:r>
              <a:rPr lang="en-US" altLang="zh-CN" sz="1200">
                <a:latin typeface="微软雅黑" panose="020B0503020204020204" charset="-122"/>
                <a:ea typeface="微软雅黑" panose="020B0503020204020204" charset="-122"/>
              </a:rPr>
              <a:t>27</a:t>
            </a:r>
            <a:r>
              <a:rPr lang="zh-CN" altLang="en-US" sz="1200" b="0">
                <a:latin typeface="微软雅黑" panose="020B0503020204020204" charset="-122"/>
                <a:ea typeface="微软雅黑" panose="020B0503020204020204" charset="-122"/>
              </a:rPr>
              <a:t>日</a:t>
            </a:r>
            <a:endParaRPr lang="zh-CN" altLang="en-US" sz="1200" b="0" dirty="0">
              <a:latin typeface="微软雅黑" panose="020B0503020204020204" charset="-122"/>
              <a:ea typeface="微软雅黑" panose="020B0503020204020204" charset="-122"/>
            </a:endParaRPr>
          </a:p>
        </p:txBody>
      </p:sp>
      <p:graphicFrame>
        <p:nvGraphicFramePr>
          <p:cNvPr id="12" name="图表 11">
            <a:extLst>
              <a:ext uri="{FF2B5EF4-FFF2-40B4-BE49-F238E27FC236}">
                <a16:creationId xmlns:a16="http://schemas.microsoft.com/office/drawing/2014/main" id="{BFB1FD22-E5EB-2C2F-4A30-938B08298D57}"/>
              </a:ext>
            </a:extLst>
          </p:cNvPr>
          <p:cNvGraphicFramePr/>
          <p:nvPr>
            <p:extLst>
              <p:ext uri="{D42A27DB-BD31-4B8C-83A1-F6EECF244321}">
                <p14:modId xmlns:p14="http://schemas.microsoft.com/office/powerpoint/2010/main" val="961184128"/>
              </p:ext>
            </p:extLst>
          </p:nvPr>
        </p:nvGraphicFramePr>
        <p:xfrm>
          <a:off x="6403425" y="3705999"/>
          <a:ext cx="4343832" cy="2459306"/>
        </p:xfrm>
        <a:graphic>
          <a:graphicData uri="http://schemas.openxmlformats.org/drawingml/2006/chart">
            <c:chart xmlns:c="http://schemas.openxmlformats.org/drawingml/2006/chart" xmlns:r="http://schemas.openxmlformats.org/officeDocument/2006/relationships" r:id="rId8"/>
          </a:graphicData>
        </a:graphic>
      </p:graphicFrame>
      <p:sp>
        <p:nvSpPr>
          <p:cNvPr id="14" name="文本框 3">
            <a:extLst>
              <a:ext uri="{FF2B5EF4-FFF2-40B4-BE49-F238E27FC236}">
                <a16:creationId xmlns:a16="http://schemas.microsoft.com/office/drawing/2014/main" id="{7CB3AF34-16EB-31D4-1A19-44C153B92EA8}"/>
              </a:ext>
            </a:extLst>
          </p:cNvPr>
          <p:cNvSpPr txBox="1"/>
          <p:nvPr/>
        </p:nvSpPr>
        <p:spPr>
          <a:xfrm>
            <a:off x="6577371" y="6170821"/>
            <a:ext cx="4343832"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latin typeface="微软雅黑" panose="020B0503020204020204" charset="-122"/>
                <a:ea typeface="微软雅黑" panose="020B0503020204020204" charset="-122"/>
              </a:rPr>
              <a:t>制图：刘铭昊                   日期：</a:t>
            </a:r>
            <a:r>
              <a:rPr lang="en-US" altLang="zh-CN" sz="1200" b="0">
                <a:latin typeface="微软雅黑" panose="020B0503020204020204" charset="-122"/>
                <a:ea typeface="微软雅黑" panose="020B0503020204020204" charset="-122"/>
              </a:rPr>
              <a:t>2023</a:t>
            </a:r>
            <a:r>
              <a:rPr lang="zh-CN" altLang="en-US" sz="1200" b="0">
                <a:latin typeface="微软雅黑" panose="020B0503020204020204" charset="-122"/>
                <a:ea typeface="微软雅黑" panose="020B0503020204020204" charset="-122"/>
              </a:rPr>
              <a:t>年</a:t>
            </a:r>
            <a:r>
              <a:rPr lang="en-US" altLang="zh-CN" sz="1200" b="0">
                <a:latin typeface="微软雅黑" panose="020B0503020204020204" charset="-122"/>
                <a:ea typeface="微软雅黑" panose="020B0503020204020204" charset="-122"/>
              </a:rPr>
              <a:t>07</a:t>
            </a:r>
            <a:r>
              <a:rPr lang="zh-CN" altLang="en-US" sz="1200" b="0">
                <a:latin typeface="微软雅黑" panose="020B0503020204020204" charset="-122"/>
                <a:ea typeface="微软雅黑" panose="020B0503020204020204" charset="-122"/>
              </a:rPr>
              <a:t>月</a:t>
            </a:r>
            <a:r>
              <a:rPr lang="en-US" altLang="zh-CN" sz="1200">
                <a:latin typeface="微软雅黑" panose="020B0503020204020204" charset="-122"/>
                <a:ea typeface="微软雅黑" panose="020B0503020204020204" charset="-122"/>
              </a:rPr>
              <a:t>27</a:t>
            </a:r>
            <a:r>
              <a:rPr lang="zh-CN" altLang="en-US" sz="1200" b="0">
                <a:latin typeface="微软雅黑" panose="020B0503020204020204" charset="-122"/>
                <a:ea typeface="微软雅黑" panose="020B0503020204020204" charset="-122"/>
              </a:rPr>
              <a:t>日</a:t>
            </a:r>
            <a:endParaRPr lang="zh-CN" altLang="en-US" sz="1200" b="0" dirty="0">
              <a:latin typeface="微软雅黑" panose="020B0503020204020204" charset="-122"/>
              <a:ea typeface="微软雅黑" panose="020B0503020204020204" charset="-122"/>
            </a:endParaRPr>
          </a:p>
        </p:txBody>
      </p:sp>
      <p:sp>
        <p:nvSpPr>
          <p:cNvPr id="16" name="文本框 15">
            <a:extLst>
              <a:ext uri="{FF2B5EF4-FFF2-40B4-BE49-F238E27FC236}">
                <a16:creationId xmlns:a16="http://schemas.microsoft.com/office/drawing/2014/main" id="{90F66EFF-1C28-E4B7-3867-34E0225AA6EB}"/>
              </a:ext>
            </a:extLst>
          </p:cNvPr>
          <p:cNvSpPr txBox="1"/>
          <p:nvPr/>
        </p:nvSpPr>
        <p:spPr>
          <a:xfrm>
            <a:off x="26757" y="6375812"/>
            <a:ext cx="10164803" cy="418191"/>
          </a:xfrm>
          <a:prstGeom prst="rect">
            <a:avLst/>
          </a:prstGeom>
          <a:noFill/>
          <a:ln w="25400" cap="flat" cmpd="sng" algn="ctr">
            <a:noFill/>
            <a:prstDash val="solid"/>
          </a:ln>
          <a:effectLst/>
        </p:spPr>
        <p:style>
          <a:lnRef idx="2">
            <a:schemeClr val="dk1"/>
          </a:lnRef>
          <a:fillRef idx="1">
            <a:schemeClr val="lt1"/>
          </a:fillRef>
          <a:effectRef idx="0">
            <a:schemeClr val="dk1"/>
          </a:effectRef>
          <a:fontRef idx="minor">
            <a:schemeClr val="dk1"/>
          </a:fontRef>
        </p:style>
        <p:txBody>
          <a:bodyPr wrap="square">
            <a:spAutoFit/>
          </a:bodyPr>
          <a:lstStyle/>
          <a:p>
            <a:pPr indent="304800" algn="l">
              <a:lnSpc>
                <a:spcPct val="150000"/>
              </a:lnSpc>
            </a:pPr>
            <a:r>
              <a:rPr lang="en-US" altLang="zh-CN" sz="1600" kern="100">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 </a:t>
            </a:r>
            <a:r>
              <a:rPr lang="zh-CN" altLang="en-US" sz="1600" b="1" kern="100">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结论：</a:t>
            </a:r>
            <a:r>
              <a:rPr lang="zh-CN" altLang="zh-CN" sz="1600" kern="100">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由测试结果统计表可以看出，通过对策实施之后，各层二次风门指令与反馈跟踪线性准确率</a:t>
            </a:r>
            <a:r>
              <a:rPr lang="en-US" altLang="zh-CN" sz="1600" kern="100">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100%</a:t>
            </a:r>
            <a:r>
              <a:rPr lang="zh-CN" altLang="zh-CN" sz="1600" kern="100">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a:t>
            </a:r>
            <a:endParaRPr lang="zh-CN" altLang="zh-CN" sz="1200" kern="100">
              <a:solidFill>
                <a:schemeClr val="bg1"/>
              </a:solidFill>
              <a:effectLst/>
              <a:latin typeface="微软雅黑" panose="020B0503020204020204" pitchFamily="34" charset="-122"/>
              <a:ea typeface="微软雅黑" panose="020B0503020204020204" pitchFamily="34" charset="-122"/>
            </a:endParaRPr>
          </a:p>
        </p:txBody>
      </p:sp>
      <p:sp>
        <p:nvSpPr>
          <p:cNvPr id="18" name="爆炸形: 14 pt  17">
            <a:extLst>
              <a:ext uri="{FF2B5EF4-FFF2-40B4-BE49-F238E27FC236}">
                <a16:creationId xmlns:a16="http://schemas.microsoft.com/office/drawing/2014/main" id="{EB4B6EB7-B0EA-09D2-458D-16E9667A1320}"/>
              </a:ext>
            </a:extLst>
          </p:cNvPr>
          <p:cNvSpPr/>
          <p:nvPr/>
        </p:nvSpPr>
        <p:spPr>
          <a:xfrm rot="21130886">
            <a:off x="3205104" y="3459524"/>
            <a:ext cx="4321510" cy="2782405"/>
          </a:xfrm>
          <a:prstGeom prst="irregularSeal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lvl="0"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9pPr>
          </a:lstStyle>
          <a:p>
            <a:pPr algn="ctr">
              <a:lnSpc>
                <a:spcPct val="130000"/>
              </a:lnSpc>
            </a:pPr>
            <a:r>
              <a:rPr lang="zh-CN" altLang="en-US" sz="1800" dirty="0">
                <a:solidFill>
                  <a:schemeClr val="tx1"/>
                </a:solidFill>
                <a:latin typeface="微软雅黑" panose="020B0503020204020204" charset="-122"/>
                <a:ea typeface="微软雅黑" panose="020B0503020204020204" charset="-122"/>
              </a:rPr>
              <a:t>对策目标达成，</a:t>
            </a:r>
            <a:endParaRPr lang="en-US" altLang="zh-CN" sz="1800" dirty="0">
              <a:solidFill>
                <a:schemeClr val="tx1"/>
              </a:solidFill>
              <a:latin typeface="微软雅黑" panose="020B0503020204020204" charset="-122"/>
              <a:ea typeface="微软雅黑" panose="020B0503020204020204" charset="-122"/>
            </a:endParaRPr>
          </a:p>
          <a:p>
            <a:pPr algn="ctr">
              <a:lnSpc>
                <a:spcPct val="130000"/>
              </a:lnSpc>
            </a:pPr>
            <a:r>
              <a:rPr lang="zh-CN" altLang="en-US" sz="1800" dirty="0">
                <a:solidFill>
                  <a:schemeClr val="tx1"/>
                </a:solidFill>
                <a:latin typeface="微软雅黑" panose="020B0503020204020204" charset="-122"/>
                <a:ea typeface="微软雅黑" panose="020B0503020204020204" charset="-122"/>
              </a:rPr>
              <a:t>实施有效！</a:t>
            </a:r>
          </a:p>
        </p:txBody>
      </p:sp>
    </p:spTree>
    <p:extLst>
      <p:ext uri="{BB962C8B-B14F-4D97-AF65-F5344CB8AC3E}">
        <p14:creationId xmlns:p14="http://schemas.microsoft.com/office/powerpoint/2010/main" val="39491964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DE98E-9DB2-BFE7-0006-295B197FCEFC}"/>
            </a:ext>
          </a:extLst>
        </p:cNvPr>
        <p:cNvGrpSpPr/>
        <p:nvPr/>
      </p:nvGrpSpPr>
      <p:grpSpPr>
        <a:xfrm>
          <a:off x="0" y="0"/>
          <a:ext cx="0" cy="0"/>
          <a:chOff x="0" y="0"/>
          <a:chExt cx="0" cy="0"/>
        </a:xfrm>
      </p:grpSpPr>
      <p:sp>
        <p:nvSpPr>
          <p:cNvPr id="3" name="文本框 2">
            <a:extLst>
              <a:ext uri="{FF2B5EF4-FFF2-40B4-BE49-F238E27FC236}">
                <a16:creationId xmlns:a16="http://schemas.microsoft.com/office/drawing/2014/main" id="{11D685F3-5526-1CA0-0C73-2B7B089B4472}"/>
              </a:ext>
            </a:extLst>
          </p:cNvPr>
          <p:cNvSpPr txBox="1"/>
          <p:nvPr/>
        </p:nvSpPr>
        <p:spPr>
          <a:xfrm>
            <a:off x="2639616" y="335062"/>
            <a:ext cx="6807200" cy="501650"/>
          </a:xfrm>
          <a:prstGeom prst="rect">
            <a:avLst/>
          </a:prstGeom>
          <a:noFill/>
        </p:spPr>
        <p:txBody>
          <a:bodyPr wrap="square" rtlCol="0">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defTabSz="914400" fontAlgn="auto"/>
            <a:r>
              <a:rPr lang="en-US" altLang="zh-CN" sz="2665" b="1" noProof="1">
                <a:solidFill>
                  <a:srgbClr val="0070C0"/>
                </a:solidFill>
                <a:latin typeface="微软雅黑" panose="020B0503020204020204" charset="-122"/>
                <a:ea typeface="微软雅黑" panose="020B0503020204020204" charset="-122"/>
              </a:rPr>
              <a:t>09</a:t>
            </a:r>
            <a:r>
              <a:rPr lang="zh-CN" altLang="en-US" sz="2665" b="1" noProof="1">
                <a:solidFill>
                  <a:srgbClr val="0070C0"/>
                </a:solidFill>
                <a:latin typeface="微软雅黑" panose="020B0503020204020204" charset="-122"/>
                <a:ea typeface="微软雅黑" panose="020B0503020204020204" charset="-122"/>
              </a:rPr>
              <a:t>对策实施</a:t>
            </a:r>
            <a:endParaRPr lang="en-US" altLang="zh-CN" sz="2665" b="1" noProof="1">
              <a:solidFill>
                <a:srgbClr val="0070C0"/>
              </a:solidFill>
              <a:latin typeface="微软雅黑" panose="020B0503020204020204" charset="-122"/>
              <a:ea typeface="微软雅黑" panose="020B0503020204020204" charset="-122"/>
            </a:endParaRPr>
          </a:p>
        </p:txBody>
      </p:sp>
      <p:sp>
        <p:nvSpPr>
          <p:cNvPr id="4" name="文本框 99">
            <a:extLst>
              <a:ext uri="{FF2B5EF4-FFF2-40B4-BE49-F238E27FC236}">
                <a16:creationId xmlns:a16="http://schemas.microsoft.com/office/drawing/2014/main" id="{4494D136-789E-47F0-79F4-A02CF3709D2C}"/>
              </a:ext>
            </a:extLst>
          </p:cNvPr>
          <p:cNvSpPr txBox="1"/>
          <p:nvPr/>
        </p:nvSpPr>
        <p:spPr>
          <a:xfrm>
            <a:off x="263352" y="980728"/>
            <a:ext cx="4536504" cy="510778"/>
          </a:xfrm>
          <a:prstGeom prst="roundRect">
            <a:avLst/>
          </a:prstGeom>
          <a:ln/>
        </p:spPr>
        <p:style>
          <a:lnRef idx="0">
            <a:schemeClr val="accent1"/>
          </a:lnRef>
          <a:fillRef idx="3">
            <a:schemeClr val="accent1"/>
          </a:fillRef>
          <a:effectRef idx="3">
            <a:schemeClr val="accent1"/>
          </a:effectRef>
          <a:fontRef idx="minor">
            <a:schemeClr val="lt1"/>
          </a:fontRef>
        </p:style>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r>
              <a:rPr lang="zh-CN" sz="2400" b="1">
                <a:latin typeface="楷体" panose="02010609060101010101" pitchFamily="49" charset="-122"/>
                <a:ea typeface="楷体" panose="02010609060101010101" pitchFamily="49" charset="-122"/>
              </a:rPr>
              <a:t>对策</a:t>
            </a:r>
            <a:r>
              <a:rPr lang="zh-CN" altLang="en-US" sz="2400" b="1">
                <a:latin typeface="楷体" panose="02010609060101010101" pitchFamily="49" charset="-122"/>
                <a:ea typeface="楷体" panose="02010609060101010101" pitchFamily="49" charset="-122"/>
              </a:rPr>
              <a:t>二</a:t>
            </a:r>
            <a:r>
              <a:rPr lang="zh-CN" sz="2400" b="1">
                <a:latin typeface="楷体" panose="02010609060101010101" pitchFamily="49" charset="-122"/>
                <a:ea typeface="楷体" panose="02010609060101010101" pitchFamily="49" charset="-122"/>
              </a:rPr>
              <a:t>：</a:t>
            </a:r>
            <a:r>
              <a:rPr lang="zh-CN" altLang="en-US" sz="2400" b="1">
                <a:latin typeface="楷体" panose="02010609060101010101" pitchFamily="49" charset="-122"/>
                <a:ea typeface="楷体" panose="02010609060101010101" pitchFamily="49" charset="-122"/>
              </a:rPr>
              <a:t>调整机构使其灵活可靠</a:t>
            </a:r>
            <a:endParaRPr lang="zh-CN" altLang="en-US" sz="2400" b="1" dirty="0">
              <a:latin typeface="楷体" panose="02010609060101010101" pitchFamily="49" charset="-122"/>
              <a:ea typeface="楷体" panose="02010609060101010101" pitchFamily="49" charset="-122"/>
            </a:endParaRPr>
          </a:p>
        </p:txBody>
      </p:sp>
      <p:sp>
        <p:nvSpPr>
          <p:cNvPr id="5" name="TextBox 8">
            <a:extLst>
              <a:ext uri="{FF2B5EF4-FFF2-40B4-BE49-F238E27FC236}">
                <a16:creationId xmlns:a16="http://schemas.microsoft.com/office/drawing/2014/main" id="{42047256-000E-4341-EE70-53DA10478037}"/>
              </a:ext>
            </a:extLst>
          </p:cNvPr>
          <p:cNvSpPr txBox="1"/>
          <p:nvPr/>
        </p:nvSpPr>
        <p:spPr>
          <a:xfrm>
            <a:off x="303786" y="2519507"/>
            <a:ext cx="3816424" cy="2132122"/>
          </a:xfrm>
          <a:prstGeom prst="rect">
            <a:avLst/>
          </a:prstGeom>
          <a:noFill/>
        </p:spPr>
        <p:txBody>
          <a:bodyPr wrap="square" rtlCol="0">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l">
              <a:lnSpc>
                <a:spcPts val="2300"/>
              </a:lnSpc>
            </a:pPr>
            <a:r>
              <a:rPr lang="zh-CN" altLang="en-US" sz="1600" kern="100">
                <a:effectLst/>
                <a:latin typeface="微软雅黑" panose="020B0503020204020204" pitchFamily="34" charset="-122"/>
                <a:ea typeface="微软雅黑" panose="020B0503020204020204" pitchFamily="34" charset="-122"/>
                <a:cs typeface="宋体" panose="02010600030101010101" pitchFamily="2" charset="-122"/>
              </a:rPr>
              <a:t>        小组成员宋汪洋带领成员邱枫、路万里、李国良于</a:t>
            </a:r>
            <a:r>
              <a:rPr lang="en-US" altLang="zh-CN" sz="1600" kern="100">
                <a:effectLst/>
                <a:latin typeface="微软雅黑" panose="020B0503020204020204" pitchFamily="34" charset="-122"/>
                <a:ea typeface="微软雅黑" panose="020B0503020204020204" pitchFamily="34" charset="-122"/>
                <a:cs typeface="宋体" panose="02010600030101010101" pitchFamily="2" charset="-122"/>
              </a:rPr>
              <a:t>2023</a:t>
            </a:r>
            <a:r>
              <a:rPr lang="zh-CN" altLang="en-US" sz="1600" kern="100">
                <a:effectLst/>
                <a:latin typeface="微软雅黑" panose="020B0503020204020204" pitchFamily="34" charset="-122"/>
                <a:ea typeface="微软雅黑" panose="020B0503020204020204" pitchFamily="34" charset="-122"/>
                <a:cs typeface="宋体" panose="02010600030101010101" pitchFamily="2" charset="-122"/>
              </a:rPr>
              <a:t>年</a:t>
            </a:r>
            <a:r>
              <a:rPr lang="en-US" altLang="zh-CN" sz="1600" kern="100">
                <a:effectLst/>
                <a:latin typeface="微软雅黑" panose="020B0503020204020204" pitchFamily="34" charset="-122"/>
                <a:ea typeface="微软雅黑" panose="020B0503020204020204" pitchFamily="34" charset="-122"/>
                <a:cs typeface="宋体" panose="02010600030101010101" pitchFamily="2" charset="-122"/>
              </a:rPr>
              <a:t>07</a:t>
            </a:r>
            <a:r>
              <a:rPr lang="zh-CN" altLang="en-US" sz="1600" kern="100">
                <a:effectLst/>
                <a:latin typeface="微软雅黑" panose="020B0503020204020204" pitchFamily="34" charset="-122"/>
                <a:ea typeface="微软雅黑" panose="020B0503020204020204" pitchFamily="34" charset="-122"/>
                <a:cs typeface="宋体" panose="02010600030101010101" pitchFamily="2" charset="-122"/>
              </a:rPr>
              <a:t>月</a:t>
            </a:r>
            <a:r>
              <a:rPr lang="en-US" altLang="zh-CN" sz="1600" kern="100">
                <a:effectLst/>
                <a:latin typeface="微软雅黑" panose="020B0503020204020204" pitchFamily="34" charset="-122"/>
                <a:ea typeface="微软雅黑" panose="020B0503020204020204" pitchFamily="34" charset="-122"/>
                <a:cs typeface="宋体" panose="02010600030101010101" pitchFamily="2" charset="-122"/>
              </a:rPr>
              <a:t>28</a:t>
            </a:r>
            <a:r>
              <a:rPr lang="zh-CN" altLang="en-US" sz="1600" kern="100">
                <a:effectLst/>
                <a:latin typeface="微软雅黑" panose="020B0503020204020204" pitchFamily="34" charset="-122"/>
                <a:ea typeface="微软雅黑" panose="020B0503020204020204" pitchFamily="34" charset="-122"/>
                <a:cs typeface="宋体" panose="02010600030101010101" pitchFamily="2" charset="-122"/>
              </a:rPr>
              <a:t>日就地检查机构连杆转轴是否有过紧或者过松现场，如果过紧则将连杆转轴的固定销调松，使其自由灵活；如果过松，则将连杆转轴的固定销调紧。直至机构连杆能够动作灵活、不卡涩</a:t>
            </a:r>
            <a:r>
              <a:rPr lang="zh-CN" altLang="zh-CN" sz="1600" kern="100">
                <a:effectLst/>
                <a:latin typeface="微软雅黑" panose="020B0503020204020204" pitchFamily="34" charset="-122"/>
                <a:ea typeface="微软雅黑" panose="020B0503020204020204" pitchFamily="34" charset="-122"/>
                <a:cs typeface="宋体" panose="02010600030101010101" pitchFamily="2" charset="-122"/>
              </a:rPr>
              <a:t>。</a:t>
            </a:r>
            <a:endParaRPr lang="zh-CN" altLang="zh-CN" sz="1600" kern="100">
              <a:effectLst/>
              <a:latin typeface="微软雅黑" panose="020B0503020204020204" pitchFamily="34" charset="-122"/>
              <a:ea typeface="微软雅黑" panose="020B0503020204020204" pitchFamily="34" charset="-122"/>
            </a:endParaRPr>
          </a:p>
        </p:txBody>
      </p:sp>
      <p:sp>
        <p:nvSpPr>
          <p:cNvPr id="8" name="TextBox 8">
            <a:extLst>
              <a:ext uri="{FF2B5EF4-FFF2-40B4-BE49-F238E27FC236}">
                <a16:creationId xmlns:a16="http://schemas.microsoft.com/office/drawing/2014/main" id="{BE7246E9-3975-0D33-0FB1-C02D2CF48B40}"/>
              </a:ext>
            </a:extLst>
          </p:cNvPr>
          <p:cNvSpPr txBox="1"/>
          <p:nvPr/>
        </p:nvSpPr>
        <p:spPr>
          <a:xfrm>
            <a:off x="4259496" y="2577978"/>
            <a:ext cx="3744416" cy="1837170"/>
          </a:xfrm>
          <a:prstGeom prst="rect">
            <a:avLst/>
          </a:prstGeom>
          <a:noFill/>
        </p:spPr>
        <p:txBody>
          <a:bodyPr wrap="square" rtlCol="0">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l">
              <a:lnSpc>
                <a:spcPts val="2300"/>
              </a:lnSpc>
            </a:pPr>
            <a:r>
              <a:rPr lang="zh-CN" altLang="en-US" sz="1600" kern="100">
                <a:effectLst/>
                <a:latin typeface="微软雅黑" panose="020B0503020204020204" pitchFamily="34" charset="-122"/>
                <a:ea typeface="微软雅黑" panose="020B0503020204020204" pitchFamily="34" charset="-122"/>
                <a:cs typeface="宋体" panose="02010600030101010101" pitchFamily="2" charset="-122"/>
              </a:rPr>
              <a:t>       小组成员邱枫带领成员曹政伟、刘铭昊、宋汪洋于</a:t>
            </a:r>
            <a:r>
              <a:rPr lang="en-US" altLang="zh-CN" sz="1600" kern="100">
                <a:effectLst/>
                <a:latin typeface="微软雅黑" panose="020B0503020204020204" pitchFamily="34" charset="-122"/>
                <a:ea typeface="微软雅黑" panose="020B0503020204020204" pitchFamily="34" charset="-122"/>
                <a:cs typeface="宋体" panose="02010600030101010101" pitchFamily="2" charset="-122"/>
              </a:rPr>
              <a:t>2023</a:t>
            </a:r>
            <a:r>
              <a:rPr lang="zh-CN" altLang="en-US" sz="1600" kern="100">
                <a:effectLst/>
                <a:latin typeface="微软雅黑" panose="020B0503020204020204" pitchFamily="34" charset="-122"/>
                <a:ea typeface="微软雅黑" panose="020B0503020204020204" pitchFamily="34" charset="-122"/>
                <a:cs typeface="宋体" panose="02010600030101010101" pitchFamily="2" charset="-122"/>
              </a:rPr>
              <a:t>年</a:t>
            </a:r>
            <a:r>
              <a:rPr lang="en-US" altLang="zh-CN" sz="1600" kern="100">
                <a:effectLst/>
                <a:latin typeface="微软雅黑" panose="020B0503020204020204" pitchFamily="34" charset="-122"/>
                <a:ea typeface="微软雅黑" panose="020B0503020204020204" pitchFamily="34" charset="-122"/>
                <a:cs typeface="宋体" panose="02010600030101010101" pitchFamily="2" charset="-122"/>
              </a:rPr>
              <a:t>07</a:t>
            </a:r>
            <a:r>
              <a:rPr lang="zh-CN" altLang="en-US" sz="1600" kern="100">
                <a:effectLst/>
                <a:latin typeface="微软雅黑" panose="020B0503020204020204" pitchFamily="34" charset="-122"/>
                <a:ea typeface="微软雅黑" panose="020B0503020204020204" pitchFamily="34" charset="-122"/>
                <a:cs typeface="宋体" panose="02010600030101010101" pitchFamily="2" charset="-122"/>
              </a:rPr>
              <a:t>月</a:t>
            </a:r>
            <a:r>
              <a:rPr lang="en-US" altLang="zh-CN" sz="1600" kern="100">
                <a:effectLst/>
                <a:latin typeface="微软雅黑" panose="020B0503020204020204" pitchFamily="34" charset="-122"/>
                <a:ea typeface="微软雅黑" panose="020B0503020204020204" pitchFamily="34" charset="-122"/>
                <a:cs typeface="宋体" panose="02010600030101010101" pitchFamily="2" charset="-122"/>
              </a:rPr>
              <a:t>29</a:t>
            </a:r>
            <a:r>
              <a:rPr lang="zh-CN" altLang="en-US" sz="1600" kern="100">
                <a:effectLst/>
                <a:latin typeface="微软雅黑" panose="020B0503020204020204" pitchFamily="34" charset="-122"/>
                <a:ea typeface="微软雅黑" panose="020B0503020204020204" pitchFamily="34" charset="-122"/>
                <a:cs typeface="宋体" panose="02010600030101010101" pitchFamily="2" charset="-122"/>
              </a:rPr>
              <a:t>日对定位器的内部力矩设置进行调整，通过分析在不同力矩下的风门指令与反馈线性情况，确定最佳的力矩值设定，最终设置</a:t>
            </a:r>
            <a:r>
              <a:rPr lang="en-US" altLang="zh-CN" sz="1600" kern="100">
                <a:effectLst/>
                <a:latin typeface="微软雅黑" panose="020B0503020204020204" pitchFamily="34" charset="-122"/>
                <a:ea typeface="微软雅黑" panose="020B0503020204020204" pitchFamily="34" charset="-122"/>
                <a:cs typeface="宋体" panose="02010600030101010101" pitchFamily="2" charset="-122"/>
              </a:rPr>
              <a:t>80%</a:t>
            </a:r>
            <a:r>
              <a:rPr lang="zh-CN" altLang="en-US" sz="1600" kern="100">
                <a:effectLst/>
                <a:latin typeface="微软雅黑" panose="020B0503020204020204" pitchFamily="34" charset="-122"/>
                <a:ea typeface="微软雅黑" panose="020B0503020204020204" pitchFamily="34" charset="-122"/>
                <a:cs typeface="宋体" panose="02010600030101010101" pitchFamily="2" charset="-122"/>
              </a:rPr>
              <a:t>～</a:t>
            </a:r>
            <a:r>
              <a:rPr lang="en-US" altLang="zh-CN" sz="1600" kern="100">
                <a:effectLst/>
                <a:latin typeface="微软雅黑" panose="020B0503020204020204" pitchFamily="34" charset="-122"/>
                <a:ea typeface="微软雅黑" panose="020B0503020204020204" pitchFamily="34" charset="-122"/>
                <a:cs typeface="宋体" panose="02010600030101010101" pitchFamily="2" charset="-122"/>
              </a:rPr>
              <a:t>90%</a:t>
            </a:r>
            <a:r>
              <a:rPr lang="zh-CN" altLang="en-US" sz="1600" kern="100">
                <a:effectLst/>
                <a:latin typeface="微软雅黑" panose="020B0503020204020204" pitchFamily="34" charset="-122"/>
                <a:ea typeface="微软雅黑" panose="020B0503020204020204" pitchFamily="34" charset="-122"/>
                <a:cs typeface="宋体" panose="02010600030101010101" pitchFamily="2" charset="-122"/>
              </a:rPr>
              <a:t>力矩。</a:t>
            </a:r>
          </a:p>
        </p:txBody>
      </p:sp>
      <p:sp>
        <p:nvSpPr>
          <p:cNvPr id="9" name="文本框 8">
            <a:extLst>
              <a:ext uri="{FF2B5EF4-FFF2-40B4-BE49-F238E27FC236}">
                <a16:creationId xmlns:a16="http://schemas.microsoft.com/office/drawing/2014/main" id="{BB48F309-F33F-AE4B-A078-F278DF0DA2E5}"/>
              </a:ext>
            </a:extLst>
          </p:cNvPr>
          <p:cNvSpPr txBox="1"/>
          <p:nvPr/>
        </p:nvSpPr>
        <p:spPr>
          <a:xfrm>
            <a:off x="581816" y="1853848"/>
            <a:ext cx="3487720" cy="462680"/>
          </a:xfrm>
          <a:prstGeom prst="roundRect">
            <a:avLst/>
          </a:prstGeom>
          <a:solidFill>
            <a:srgbClr val="92D050"/>
          </a:solidFill>
          <a:ln/>
        </p:spPr>
        <p:style>
          <a:lnRef idx="1">
            <a:schemeClr val="accent2"/>
          </a:lnRef>
          <a:fillRef idx="2">
            <a:schemeClr val="accent2"/>
          </a:fillRef>
          <a:effectRef idx="1">
            <a:schemeClr val="accent2"/>
          </a:effectRef>
          <a:fontRef idx="minor">
            <a:schemeClr val="dk1"/>
          </a:fontRef>
        </p:style>
        <p:txBody>
          <a:bodyPr wrap="square">
            <a:spAutoFit/>
          </a:bodyPr>
          <a:lstStyle/>
          <a:p>
            <a:pPr algn="l">
              <a:lnSpc>
                <a:spcPct val="150000"/>
              </a:lnSpc>
            </a:pPr>
            <a:r>
              <a:rPr lang="zh-CN" altLang="zh-CN" sz="1600" kern="100">
                <a:effectLst/>
                <a:latin typeface="微软雅黑" panose="020B0503020204020204" pitchFamily="34" charset="-122"/>
                <a:ea typeface="微软雅黑" panose="020B0503020204020204" pitchFamily="34" charset="-122"/>
                <a:cs typeface="宋体" panose="02010600030101010101" pitchFamily="2" charset="-122"/>
              </a:rPr>
              <a:t>措施</a:t>
            </a:r>
            <a:r>
              <a:rPr lang="en-US" altLang="zh-CN" sz="1600" kern="100">
                <a:effectLst/>
                <a:latin typeface="微软雅黑" panose="020B0503020204020204" pitchFamily="34" charset="-122"/>
                <a:ea typeface="微软雅黑" panose="020B0503020204020204" pitchFamily="34" charset="-122"/>
                <a:cs typeface="宋体" panose="02010600030101010101" pitchFamily="2" charset="-122"/>
              </a:rPr>
              <a:t>1</a:t>
            </a:r>
            <a:r>
              <a:rPr lang="zh-CN" altLang="zh-CN" sz="1600" kern="100">
                <a:effectLst/>
                <a:latin typeface="微软雅黑" panose="020B0503020204020204" pitchFamily="34" charset="-122"/>
                <a:ea typeface="微软雅黑" panose="020B0503020204020204" pitchFamily="34" charset="-122"/>
                <a:cs typeface="宋体" panose="02010600030101010101" pitchFamily="2" charset="-122"/>
              </a:rPr>
              <a:t>：</a:t>
            </a:r>
            <a:r>
              <a:rPr lang="zh-CN" altLang="en-US" sz="1600" kern="100">
                <a:effectLst/>
                <a:latin typeface="微软雅黑" panose="020B0503020204020204" pitchFamily="34" charset="-122"/>
                <a:ea typeface="微软雅黑" panose="020B0503020204020204" pitchFamily="34" charset="-122"/>
                <a:cs typeface="宋体" panose="02010600030101010101" pitchFamily="2" charset="-122"/>
              </a:rPr>
              <a:t>调整机构连杆转轴的松紧度</a:t>
            </a:r>
            <a:endParaRPr lang="zh-CN" altLang="zh-CN" sz="1600" kern="100">
              <a:effectLst/>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0B4B9749-49D5-5702-0C80-D11FC7DE071D}"/>
              </a:ext>
            </a:extLst>
          </p:cNvPr>
          <p:cNvSpPr txBox="1"/>
          <p:nvPr/>
        </p:nvSpPr>
        <p:spPr>
          <a:xfrm>
            <a:off x="4213552" y="1733315"/>
            <a:ext cx="3898672" cy="727291"/>
          </a:xfrm>
          <a:prstGeom prst="roundRect">
            <a:avLst/>
          </a:prstGeom>
          <a:solidFill>
            <a:srgbClr val="92D050"/>
          </a:solid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zh-CN"/>
            </a:defPPr>
            <a:lvl1pPr>
              <a:lnSpc>
                <a:spcPct val="150000"/>
              </a:lnSpc>
              <a:defRPr sz="1800" kern="100">
                <a:effectLst/>
                <a:latin typeface="微软雅黑" panose="020B0503020204020204" pitchFamily="34" charset="-122"/>
                <a:ea typeface="微软雅黑" panose="020B0503020204020204" pitchFamily="34" charset="-122"/>
                <a:cs typeface="宋体" panose="02010600030101010101" pitchFamily="2" charset="-122"/>
              </a:defRPr>
            </a:lvl1pPr>
          </a:lstStyle>
          <a:p>
            <a:pPr>
              <a:lnSpc>
                <a:spcPts val="2300"/>
              </a:lnSpc>
            </a:pPr>
            <a:r>
              <a:rPr lang="zh-CN" altLang="en-US" sz="1600"/>
              <a:t>措施</a:t>
            </a:r>
            <a:r>
              <a:rPr lang="en-US" altLang="zh-CN" sz="1600"/>
              <a:t>2</a:t>
            </a:r>
            <a:r>
              <a:rPr lang="zh-CN" altLang="en-US" sz="1600"/>
              <a:t>：设置</a:t>
            </a:r>
            <a:r>
              <a:rPr lang="en-US" altLang="zh-CN" sz="1600"/>
              <a:t>80%</a:t>
            </a:r>
            <a:r>
              <a:rPr lang="zh-CN" altLang="en-US" sz="1600"/>
              <a:t>～</a:t>
            </a:r>
            <a:r>
              <a:rPr lang="en-US" altLang="zh-CN" sz="1600"/>
              <a:t>90%</a:t>
            </a:r>
            <a:r>
              <a:rPr lang="zh-CN" altLang="en-US" sz="1600"/>
              <a:t>力矩，确保风门电机有足够的动力带动执行机构和挡板</a:t>
            </a:r>
            <a:endParaRPr lang="en-US" altLang="zh-CN" sz="1600"/>
          </a:p>
        </p:txBody>
      </p:sp>
      <p:sp>
        <p:nvSpPr>
          <p:cNvPr id="13" name="文本框 12">
            <a:extLst>
              <a:ext uri="{FF2B5EF4-FFF2-40B4-BE49-F238E27FC236}">
                <a16:creationId xmlns:a16="http://schemas.microsoft.com/office/drawing/2014/main" id="{B6E81B70-1C7D-BAC1-38E6-325C9951EDD6}"/>
              </a:ext>
            </a:extLst>
          </p:cNvPr>
          <p:cNvSpPr txBox="1"/>
          <p:nvPr/>
        </p:nvSpPr>
        <p:spPr>
          <a:xfrm>
            <a:off x="-456728" y="5919663"/>
            <a:ext cx="3348072" cy="461665"/>
          </a:xfrm>
          <a:prstGeom prst="rect">
            <a:avLst/>
          </a:prstGeom>
          <a:noFill/>
          <a:ln w="25400" cap="flat" cmpd="sng" algn="ctr">
            <a:noFill/>
            <a:prstDash val="solid"/>
          </a:ln>
          <a:effectLst/>
        </p:spPr>
        <p:style>
          <a:lnRef idx="2">
            <a:schemeClr val="dk1"/>
          </a:lnRef>
          <a:fillRef idx="1">
            <a:schemeClr val="lt1"/>
          </a:fillRef>
          <a:effectRef idx="0">
            <a:schemeClr val="dk1"/>
          </a:effectRef>
          <a:fontRef idx="minor">
            <a:schemeClr val="dk1"/>
          </a:fontRef>
        </p:style>
        <p:txBody>
          <a:bodyPr wrap="square">
            <a:spAutoFit/>
          </a:bodyPr>
          <a:lstStyle/>
          <a:p>
            <a:pPr algn="ctr"/>
            <a:r>
              <a:rPr lang="zh-CN" altLang="en-US" sz="1200" kern="100">
                <a:effectLst/>
                <a:latin typeface="微软雅黑" panose="020B0503020204020204" pitchFamily="34" charset="-122"/>
                <a:ea typeface="微软雅黑" panose="020B0503020204020204" pitchFamily="34" charset="-122"/>
                <a:cs typeface="黑体" panose="02010609060101010101" pitchFamily="49" charset="-122"/>
              </a:rPr>
              <a:t>图</a:t>
            </a:r>
            <a:r>
              <a:rPr lang="en-US" altLang="zh-CN" sz="1200" kern="100">
                <a:effectLst/>
                <a:latin typeface="微软雅黑" panose="020B0503020204020204" pitchFamily="34" charset="-122"/>
                <a:ea typeface="微软雅黑" panose="020B0503020204020204" pitchFamily="34" charset="-122"/>
                <a:cs typeface="黑体" panose="02010609060101010101" pitchFamily="49" charset="-122"/>
              </a:rPr>
              <a:t>9-11</a:t>
            </a:r>
            <a:r>
              <a:rPr lang="zh-CN" altLang="en-US" sz="1200" kern="100">
                <a:effectLst/>
                <a:latin typeface="微软雅黑" panose="020B0503020204020204" pitchFamily="34" charset="-122"/>
                <a:ea typeface="微软雅黑" panose="020B0503020204020204" pitchFamily="34" charset="-122"/>
                <a:cs typeface="黑体" panose="02010609060101010101" pitchFamily="49" charset="-122"/>
              </a:rPr>
              <a:t>调试人员调整机构</a:t>
            </a:r>
            <a:endParaRPr lang="en-US" altLang="zh-CN" sz="1200" kern="100">
              <a:effectLst/>
              <a:latin typeface="微软雅黑" panose="020B0503020204020204" pitchFamily="34" charset="-122"/>
              <a:ea typeface="微软雅黑" panose="020B0503020204020204" pitchFamily="34" charset="-122"/>
              <a:cs typeface="黑体" panose="02010609060101010101" pitchFamily="49" charset="-122"/>
            </a:endParaRPr>
          </a:p>
          <a:p>
            <a:pPr algn="ctr"/>
            <a:r>
              <a:rPr lang="zh-CN" altLang="en-US" sz="1200" kern="100">
                <a:effectLst/>
                <a:latin typeface="微软雅黑" panose="020B0503020204020204" pitchFamily="34" charset="-122"/>
                <a:ea typeface="微软雅黑" panose="020B0503020204020204" pitchFamily="34" charset="-122"/>
                <a:cs typeface="黑体" panose="02010609060101010101" pitchFamily="49" charset="-122"/>
              </a:rPr>
              <a:t>连杆转轴的松紧度</a:t>
            </a:r>
            <a:endParaRPr lang="zh-CN" altLang="en-US" sz="1200">
              <a:latin typeface="微软雅黑" panose="020B0503020204020204" pitchFamily="34" charset="-122"/>
              <a:ea typeface="微软雅黑" panose="020B0503020204020204" pitchFamily="34" charset="-122"/>
            </a:endParaRPr>
          </a:p>
        </p:txBody>
      </p:sp>
      <p:sp>
        <p:nvSpPr>
          <p:cNvPr id="14" name="文本框 13">
            <a:extLst>
              <a:ext uri="{FF2B5EF4-FFF2-40B4-BE49-F238E27FC236}">
                <a16:creationId xmlns:a16="http://schemas.microsoft.com/office/drawing/2014/main" id="{8A91B3B9-0A79-136B-F21F-5FDD4AD249F8}"/>
              </a:ext>
            </a:extLst>
          </p:cNvPr>
          <p:cNvSpPr txBox="1"/>
          <p:nvPr/>
        </p:nvSpPr>
        <p:spPr>
          <a:xfrm>
            <a:off x="2063552" y="5957812"/>
            <a:ext cx="2348912" cy="276999"/>
          </a:xfrm>
          <a:prstGeom prst="rect">
            <a:avLst/>
          </a:prstGeom>
          <a:noFill/>
          <a:ln w="25400" cap="flat" cmpd="sng" algn="ctr">
            <a:noFill/>
            <a:prstDash val="solid"/>
          </a:ln>
          <a:effectLst/>
        </p:spPr>
        <p:style>
          <a:lnRef idx="2">
            <a:schemeClr val="dk1"/>
          </a:lnRef>
          <a:fillRef idx="1">
            <a:schemeClr val="lt1"/>
          </a:fillRef>
          <a:effectRef idx="0">
            <a:schemeClr val="dk1"/>
          </a:effectRef>
          <a:fontRef idx="minor">
            <a:schemeClr val="dk1"/>
          </a:fontRef>
        </p:style>
        <p:txBody>
          <a:bodyPr wrap="square">
            <a:spAutoFit/>
          </a:bodyPr>
          <a:lstStyle/>
          <a:p>
            <a:r>
              <a:rPr lang="zh-CN" altLang="en-US" sz="1200" kern="100">
                <a:solidFill>
                  <a:schemeClr val="tx1"/>
                </a:solidFill>
                <a:effectLst/>
                <a:latin typeface="微软雅黑" panose="020B0503020204020204" pitchFamily="34" charset="-122"/>
                <a:ea typeface="微软雅黑" panose="020B0503020204020204" pitchFamily="34" charset="-122"/>
                <a:cs typeface="黑体" panose="02010609060101010101" pitchFamily="49" charset="-122"/>
              </a:rPr>
              <a:t>图</a:t>
            </a:r>
            <a:r>
              <a:rPr lang="en-US" altLang="zh-CN" sz="1200" kern="100">
                <a:solidFill>
                  <a:schemeClr val="tx1"/>
                </a:solidFill>
                <a:effectLst/>
                <a:latin typeface="微软雅黑" panose="020B0503020204020204" pitchFamily="34" charset="-122"/>
                <a:ea typeface="微软雅黑" panose="020B0503020204020204" pitchFamily="34" charset="-122"/>
                <a:cs typeface="黑体" panose="02010609060101010101" pitchFamily="49" charset="-122"/>
              </a:rPr>
              <a:t>9-12</a:t>
            </a:r>
            <a:r>
              <a:rPr lang="zh-CN" altLang="en-US" sz="1200" kern="100">
                <a:solidFill>
                  <a:schemeClr val="tx1"/>
                </a:solidFill>
                <a:effectLst/>
                <a:latin typeface="微软雅黑" panose="020B0503020204020204" pitchFamily="34" charset="-122"/>
                <a:ea typeface="微软雅黑" panose="020B0503020204020204" pitchFamily="34" charset="-122"/>
                <a:cs typeface="黑体" panose="02010609060101010101" pitchFamily="49" charset="-122"/>
              </a:rPr>
              <a:t>连杆转轴松紧度检查</a:t>
            </a: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15" name="文本框 14">
            <a:extLst>
              <a:ext uri="{FF2B5EF4-FFF2-40B4-BE49-F238E27FC236}">
                <a16:creationId xmlns:a16="http://schemas.microsoft.com/office/drawing/2014/main" id="{F7D87406-C286-C1CB-040A-72171FD78080}"/>
              </a:ext>
            </a:extLst>
          </p:cNvPr>
          <p:cNvSpPr txBox="1"/>
          <p:nvPr/>
        </p:nvSpPr>
        <p:spPr>
          <a:xfrm>
            <a:off x="4395160" y="5888305"/>
            <a:ext cx="2348912" cy="276999"/>
          </a:xfrm>
          <a:prstGeom prst="rect">
            <a:avLst/>
          </a:prstGeom>
          <a:noFill/>
          <a:ln w="25400" cap="flat" cmpd="sng" algn="ctr">
            <a:noFill/>
            <a:prstDash val="solid"/>
          </a:ln>
          <a:effectLst/>
        </p:spPr>
        <p:style>
          <a:lnRef idx="2">
            <a:schemeClr val="dk1"/>
          </a:lnRef>
          <a:fillRef idx="1">
            <a:schemeClr val="lt1"/>
          </a:fillRef>
          <a:effectRef idx="0">
            <a:schemeClr val="dk1"/>
          </a:effectRef>
          <a:fontRef idx="minor">
            <a:schemeClr val="dk1"/>
          </a:fontRef>
        </p:style>
        <p:txBody>
          <a:bodyPr wrap="square">
            <a:spAutoFit/>
          </a:bodyPr>
          <a:lstStyle/>
          <a:p>
            <a:r>
              <a:rPr lang="zh-CN" altLang="en-US" sz="1200" kern="100">
                <a:effectLst/>
                <a:latin typeface="微软雅黑" panose="020B0503020204020204" pitchFamily="34" charset="-122"/>
                <a:ea typeface="微软雅黑" panose="020B0503020204020204" pitchFamily="34" charset="-122"/>
                <a:cs typeface="黑体" panose="02010609060101010101" pitchFamily="49" charset="-122"/>
              </a:rPr>
              <a:t>图</a:t>
            </a:r>
            <a:r>
              <a:rPr lang="en-US" altLang="zh-CN" sz="1200" kern="100">
                <a:effectLst/>
                <a:latin typeface="微软雅黑" panose="020B0503020204020204" pitchFamily="34" charset="-122"/>
                <a:ea typeface="微软雅黑" panose="020B0503020204020204" pitchFamily="34" charset="-122"/>
                <a:cs typeface="黑体" panose="02010609060101010101" pitchFamily="49" charset="-122"/>
              </a:rPr>
              <a:t>9-13</a:t>
            </a:r>
            <a:r>
              <a:rPr lang="zh-CN" altLang="en-US" sz="1200" kern="100">
                <a:effectLst/>
                <a:latin typeface="微软雅黑" panose="020B0503020204020204" pitchFamily="34" charset="-122"/>
                <a:ea typeface="微软雅黑" panose="020B0503020204020204" pitchFamily="34" charset="-122"/>
                <a:cs typeface="黑体" panose="02010609060101010101" pitchFamily="49" charset="-122"/>
              </a:rPr>
              <a:t>设置力矩定值</a:t>
            </a:r>
            <a:endParaRPr lang="zh-CN" altLang="en-US" sz="1200">
              <a:latin typeface="微软雅黑" panose="020B0503020204020204" pitchFamily="34" charset="-122"/>
              <a:ea typeface="微软雅黑" panose="020B0503020204020204" pitchFamily="34" charset="-122"/>
            </a:endParaRPr>
          </a:p>
        </p:txBody>
      </p:sp>
      <p:sp>
        <p:nvSpPr>
          <p:cNvPr id="16" name="文本框 15">
            <a:extLst>
              <a:ext uri="{FF2B5EF4-FFF2-40B4-BE49-F238E27FC236}">
                <a16:creationId xmlns:a16="http://schemas.microsoft.com/office/drawing/2014/main" id="{6A1A057F-A957-6C35-3FE4-68B4AD902E58}"/>
              </a:ext>
            </a:extLst>
          </p:cNvPr>
          <p:cNvSpPr txBox="1"/>
          <p:nvPr/>
        </p:nvSpPr>
        <p:spPr>
          <a:xfrm>
            <a:off x="6096000" y="5888305"/>
            <a:ext cx="2348912" cy="276999"/>
          </a:xfrm>
          <a:prstGeom prst="rect">
            <a:avLst/>
          </a:prstGeom>
          <a:noFill/>
          <a:ln w="25400" cap="flat" cmpd="sng" algn="ctr">
            <a:noFill/>
            <a:prstDash val="solid"/>
          </a:ln>
          <a:effectLst/>
        </p:spPr>
        <p:style>
          <a:lnRef idx="2">
            <a:schemeClr val="dk1"/>
          </a:lnRef>
          <a:fillRef idx="1">
            <a:schemeClr val="lt1"/>
          </a:fillRef>
          <a:effectRef idx="0">
            <a:schemeClr val="dk1"/>
          </a:effectRef>
          <a:fontRef idx="minor">
            <a:schemeClr val="dk1"/>
          </a:fontRef>
        </p:style>
        <p:txBody>
          <a:bodyPr wrap="square">
            <a:spAutoFit/>
          </a:bodyPr>
          <a:lstStyle/>
          <a:p>
            <a:r>
              <a:rPr lang="zh-CN" altLang="en-US" sz="1200" kern="100">
                <a:effectLst/>
                <a:latin typeface="微软雅黑" panose="020B0503020204020204" pitchFamily="34" charset="-122"/>
                <a:ea typeface="微软雅黑" panose="020B0503020204020204" pitchFamily="34" charset="-122"/>
                <a:cs typeface="黑体" panose="02010609060101010101" pitchFamily="49" charset="-122"/>
              </a:rPr>
              <a:t>图</a:t>
            </a:r>
            <a:r>
              <a:rPr lang="en-US" altLang="zh-CN" sz="1200" kern="100">
                <a:effectLst/>
                <a:latin typeface="微软雅黑" panose="020B0503020204020204" pitchFamily="34" charset="-122"/>
                <a:ea typeface="微软雅黑" panose="020B0503020204020204" pitchFamily="34" charset="-122"/>
                <a:cs typeface="黑体" panose="02010609060101010101" pitchFamily="49" charset="-122"/>
              </a:rPr>
              <a:t>9-14</a:t>
            </a:r>
            <a:r>
              <a:rPr lang="zh-CN" altLang="en-US" sz="1200" kern="100">
                <a:effectLst/>
                <a:latin typeface="微软雅黑" panose="020B0503020204020204" pitchFamily="34" charset="-122"/>
                <a:ea typeface="微软雅黑" panose="020B0503020204020204" pitchFamily="34" charset="-122"/>
                <a:cs typeface="黑体" panose="02010609060101010101" pitchFamily="49" charset="-122"/>
              </a:rPr>
              <a:t>调整内部力矩齿轮</a:t>
            </a:r>
            <a:endParaRPr lang="zh-CN" altLang="en-US" sz="1200">
              <a:latin typeface="微软雅黑" panose="020B0503020204020204" pitchFamily="34" charset="-122"/>
              <a:ea typeface="微软雅黑" panose="020B0503020204020204" pitchFamily="34" charset="-122"/>
            </a:endParaRPr>
          </a:p>
        </p:txBody>
      </p:sp>
      <p:pic>
        <p:nvPicPr>
          <p:cNvPr id="17" name="图片 16">
            <a:extLst>
              <a:ext uri="{FF2B5EF4-FFF2-40B4-BE49-F238E27FC236}">
                <a16:creationId xmlns:a16="http://schemas.microsoft.com/office/drawing/2014/main" id="{C0BAB48D-C68B-1EAF-D877-2BD19677D0F4}"/>
              </a:ext>
            </a:extLst>
          </p:cNvPr>
          <p:cNvPicPr/>
          <p:nvPr/>
        </p:nvPicPr>
        <p:blipFill>
          <a:blip r:embed="rId2"/>
          <a:srcRect t="9000" b="9000"/>
          <a:stretch>
            <a:fillRect/>
          </a:stretch>
        </p:blipFill>
        <p:spPr>
          <a:xfrm>
            <a:off x="335360" y="4659663"/>
            <a:ext cx="1836000" cy="1260000"/>
          </a:xfrm>
          <a:prstGeom prst="rect">
            <a:avLst/>
          </a:prstGeom>
          <a:ln>
            <a:solidFill>
              <a:schemeClr val="bg1"/>
            </a:solidFill>
          </a:ln>
        </p:spPr>
      </p:pic>
      <p:pic>
        <p:nvPicPr>
          <p:cNvPr id="18" name="图片 17">
            <a:extLst>
              <a:ext uri="{FF2B5EF4-FFF2-40B4-BE49-F238E27FC236}">
                <a16:creationId xmlns:a16="http://schemas.microsoft.com/office/drawing/2014/main" id="{3D1C17CE-E3CA-9583-372E-197750A7F09D}"/>
              </a:ext>
            </a:extLst>
          </p:cNvPr>
          <p:cNvPicPr/>
          <p:nvPr/>
        </p:nvPicPr>
        <p:blipFill>
          <a:blip r:embed="rId3"/>
          <a:srcRect t="9534" b="9534"/>
          <a:stretch>
            <a:fillRect/>
          </a:stretch>
        </p:blipFill>
        <p:spPr>
          <a:xfrm>
            <a:off x="2135560" y="4659663"/>
            <a:ext cx="1836000" cy="1260000"/>
          </a:xfrm>
          <a:prstGeom prst="rect">
            <a:avLst/>
          </a:prstGeom>
          <a:ln>
            <a:solidFill>
              <a:schemeClr val="bg1"/>
            </a:solidFill>
          </a:ln>
        </p:spPr>
      </p:pic>
      <p:pic>
        <p:nvPicPr>
          <p:cNvPr id="19" name="图片 18">
            <a:extLst>
              <a:ext uri="{FF2B5EF4-FFF2-40B4-BE49-F238E27FC236}">
                <a16:creationId xmlns:a16="http://schemas.microsoft.com/office/drawing/2014/main" id="{2FA76108-BB3C-8D81-E8F2-882C6020763F}"/>
              </a:ext>
            </a:extLst>
          </p:cNvPr>
          <p:cNvPicPr/>
          <p:nvPr/>
        </p:nvPicPr>
        <p:blipFill>
          <a:blip r:embed="rId4"/>
          <a:srcRect t="9000" b="9000"/>
          <a:stretch>
            <a:fillRect/>
          </a:stretch>
        </p:blipFill>
        <p:spPr>
          <a:xfrm>
            <a:off x="4268859" y="4532520"/>
            <a:ext cx="1836000" cy="1260000"/>
          </a:xfrm>
          <a:prstGeom prst="rect">
            <a:avLst/>
          </a:prstGeom>
          <a:ln>
            <a:solidFill>
              <a:schemeClr val="bg1"/>
            </a:solidFill>
          </a:ln>
        </p:spPr>
      </p:pic>
      <p:pic>
        <p:nvPicPr>
          <p:cNvPr id="20" name="图片 19">
            <a:extLst>
              <a:ext uri="{FF2B5EF4-FFF2-40B4-BE49-F238E27FC236}">
                <a16:creationId xmlns:a16="http://schemas.microsoft.com/office/drawing/2014/main" id="{6A96CC76-2FA9-8710-5727-7ED9BC1D66AE}"/>
              </a:ext>
            </a:extLst>
          </p:cNvPr>
          <p:cNvPicPr/>
          <p:nvPr/>
        </p:nvPicPr>
        <p:blipFill>
          <a:blip r:embed="rId5"/>
          <a:srcRect t="9534" b="9534"/>
          <a:stretch>
            <a:fillRect/>
          </a:stretch>
        </p:blipFill>
        <p:spPr>
          <a:xfrm>
            <a:off x="6096000" y="4532520"/>
            <a:ext cx="1836000" cy="1260000"/>
          </a:xfrm>
          <a:prstGeom prst="rect">
            <a:avLst/>
          </a:prstGeom>
          <a:ln>
            <a:solidFill>
              <a:schemeClr val="bg1"/>
            </a:solidFill>
          </a:ln>
        </p:spPr>
      </p:pic>
      <p:sp>
        <p:nvSpPr>
          <p:cNvPr id="7" name="文本框 6">
            <a:extLst>
              <a:ext uri="{FF2B5EF4-FFF2-40B4-BE49-F238E27FC236}">
                <a16:creationId xmlns:a16="http://schemas.microsoft.com/office/drawing/2014/main" id="{AD284C73-6AF8-887A-CB23-FD82A01BD768}"/>
              </a:ext>
            </a:extLst>
          </p:cNvPr>
          <p:cNvSpPr txBox="1"/>
          <p:nvPr/>
        </p:nvSpPr>
        <p:spPr>
          <a:xfrm>
            <a:off x="8400256" y="1721543"/>
            <a:ext cx="3273920" cy="727291"/>
          </a:xfrm>
          <a:prstGeom prst="roundRect">
            <a:avLst/>
          </a:prstGeom>
          <a:solidFill>
            <a:srgbClr val="92D050"/>
          </a:solidFill>
          <a:ln/>
        </p:spPr>
        <p:style>
          <a:lnRef idx="1">
            <a:schemeClr val="accent2"/>
          </a:lnRef>
          <a:fillRef idx="2">
            <a:schemeClr val="accent2"/>
          </a:fillRef>
          <a:effectRef idx="1">
            <a:schemeClr val="accent2"/>
          </a:effectRef>
          <a:fontRef idx="minor">
            <a:schemeClr val="dk1"/>
          </a:fontRef>
        </p:style>
        <p:txBody>
          <a:bodyPr wrap="square">
            <a:spAutoFit/>
          </a:bodyPr>
          <a:lstStyle/>
          <a:p>
            <a:pPr algn="l">
              <a:lnSpc>
                <a:spcPts val="2300"/>
              </a:lnSpc>
            </a:pPr>
            <a:r>
              <a:rPr lang="zh-CN" altLang="zh-CN" sz="1600" kern="100">
                <a:effectLst/>
                <a:latin typeface="微软雅黑" panose="020B0503020204020204" pitchFamily="34" charset="-122"/>
                <a:ea typeface="微软雅黑" panose="020B0503020204020204" pitchFamily="34" charset="-122"/>
                <a:cs typeface="宋体" panose="02010600030101010101" pitchFamily="2" charset="-122"/>
              </a:rPr>
              <a:t>措施</a:t>
            </a:r>
            <a:r>
              <a:rPr lang="en-US" altLang="zh-CN" sz="1600" kern="100">
                <a:effectLst/>
                <a:latin typeface="微软雅黑" panose="020B0503020204020204" pitchFamily="34" charset="-122"/>
                <a:ea typeface="微软雅黑" panose="020B0503020204020204" pitchFamily="34" charset="-122"/>
                <a:cs typeface="宋体" panose="02010600030101010101" pitchFamily="2" charset="-122"/>
              </a:rPr>
              <a:t>3</a:t>
            </a:r>
            <a:r>
              <a:rPr lang="zh-CN" altLang="zh-CN" sz="1600" kern="100">
                <a:effectLst/>
                <a:latin typeface="微软雅黑" panose="020B0503020204020204" pitchFamily="34" charset="-122"/>
                <a:ea typeface="微软雅黑" panose="020B0503020204020204" pitchFamily="34" charset="-122"/>
                <a:cs typeface="宋体" panose="02010600030101010101" pitchFamily="2" charset="-122"/>
              </a:rPr>
              <a:t>：</a:t>
            </a:r>
            <a:r>
              <a:rPr lang="zh-CN" altLang="en-US" sz="1600" kern="100">
                <a:effectLst/>
                <a:latin typeface="微软雅黑" panose="020B0503020204020204" pitchFamily="34" charset="-122"/>
                <a:ea typeface="微软雅黑" panose="020B0503020204020204" pitchFamily="34" charset="-122"/>
                <a:cs typeface="宋体" panose="02010600030101010101" pitchFamily="2" charset="-122"/>
              </a:rPr>
              <a:t>连杆活动机构进行打磨并涂刷润滑剂</a:t>
            </a:r>
            <a:endParaRPr lang="zh-CN" altLang="zh-CN" sz="1600" kern="100">
              <a:effectLst/>
              <a:latin typeface="微软雅黑" panose="020B0503020204020204" pitchFamily="34" charset="-122"/>
              <a:ea typeface="微软雅黑" panose="020B0503020204020204" pitchFamily="34" charset="-122"/>
            </a:endParaRPr>
          </a:p>
        </p:txBody>
      </p:sp>
      <p:sp>
        <p:nvSpPr>
          <p:cNvPr id="2" name="TextBox 8">
            <a:extLst>
              <a:ext uri="{FF2B5EF4-FFF2-40B4-BE49-F238E27FC236}">
                <a16:creationId xmlns:a16="http://schemas.microsoft.com/office/drawing/2014/main" id="{00C51136-AB83-1988-66D6-47DA60C9BE42}"/>
              </a:ext>
            </a:extLst>
          </p:cNvPr>
          <p:cNvSpPr txBox="1"/>
          <p:nvPr/>
        </p:nvSpPr>
        <p:spPr>
          <a:xfrm>
            <a:off x="8184232" y="2492896"/>
            <a:ext cx="3744416" cy="1564987"/>
          </a:xfrm>
          <a:prstGeom prst="rect">
            <a:avLst/>
          </a:prstGeom>
          <a:noFill/>
        </p:spPr>
        <p:txBody>
          <a:bodyPr wrap="square" rtlCol="0">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l">
              <a:lnSpc>
                <a:spcPts val="2300"/>
              </a:lnSpc>
            </a:pPr>
            <a:r>
              <a:rPr lang="zh-CN" altLang="en-US" sz="1600" kern="100">
                <a:effectLst/>
                <a:latin typeface="微软雅黑" panose="020B0503020204020204" pitchFamily="34" charset="-122"/>
                <a:ea typeface="微软雅黑" panose="020B0503020204020204" pitchFamily="34" charset="-122"/>
                <a:cs typeface="宋体" panose="02010600030101010101" pitchFamily="2" charset="-122"/>
              </a:rPr>
              <a:t>       小组成员马奔带领成员曹政伟、郭浩、付豪于</a:t>
            </a:r>
            <a:r>
              <a:rPr lang="en-US" altLang="zh-CN" sz="1600" kern="100">
                <a:effectLst/>
                <a:latin typeface="微软雅黑" panose="020B0503020204020204" pitchFamily="34" charset="-122"/>
                <a:ea typeface="微软雅黑" panose="020B0503020204020204" pitchFamily="34" charset="-122"/>
                <a:cs typeface="宋体" panose="02010600030101010101" pitchFamily="2" charset="-122"/>
              </a:rPr>
              <a:t>2023</a:t>
            </a:r>
            <a:r>
              <a:rPr lang="zh-CN" altLang="en-US" sz="1600" kern="100">
                <a:effectLst/>
                <a:latin typeface="微软雅黑" panose="020B0503020204020204" pitchFamily="34" charset="-122"/>
                <a:ea typeface="微软雅黑" panose="020B0503020204020204" pitchFamily="34" charset="-122"/>
                <a:cs typeface="宋体" panose="02010600030101010101" pitchFamily="2" charset="-122"/>
              </a:rPr>
              <a:t>年</a:t>
            </a:r>
            <a:r>
              <a:rPr lang="en-US" altLang="zh-CN" sz="1600" kern="100">
                <a:effectLst/>
                <a:latin typeface="微软雅黑" panose="020B0503020204020204" pitchFamily="34" charset="-122"/>
                <a:ea typeface="微软雅黑" panose="020B0503020204020204" pitchFamily="34" charset="-122"/>
                <a:cs typeface="宋体" panose="02010600030101010101" pitchFamily="2" charset="-122"/>
              </a:rPr>
              <a:t>07</a:t>
            </a:r>
            <a:r>
              <a:rPr lang="zh-CN" altLang="en-US" sz="1600" kern="100">
                <a:effectLst/>
                <a:latin typeface="微软雅黑" panose="020B0503020204020204" pitchFamily="34" charset="-122"/>
                <a:ea typeface="微软雅黑" panose="020B0503020204020204" pitchFamily="34" charset="-122"/>
                <a:cs typeface="宋体" panose="02010600030101010101" pitchFamily="2" charset="-122"/>
              </a:rPr>
              <a:t>月</a:t>
            </a:r>
            <a:r>
              <a:rPr lang="en-US" altLang="zh-CN" sz="1600" kern="100">
                <a:effectLst/>
                <a:latin typeface="微软雅黑" panose="020B0503020204020204" pitchFamily="34" charset="-122"/>
                <a:ea typeface="微软雅黑" panose="020B0503020204020204" pitchFamily="34" charset="-122"/>
                <a:cs typeface="宋体" panose="02010600030101010101" pitchFamily="2" charset="-122"/>
              </a:rPr>
              <a:t>30</a:t>
            </a:r>
            <a:r>
              <a:rPr lang="zh-CN" altLang="en-US" sz="1600" kern="100">
                <a:effectLst/>
                <a:latin typeface="微软雅黑" panose="020B0503020204020204" pitchFamily="34" charset="-122"/>
                <a:ea typeface="微软雅黑" panose="020B0503020204020204" pitchFamily="34" charset="-122"/>
                <a:cs typeface="宋体" panose="02010600030101010101" pitchFamily="2" charset="-122"/>
              </a:rPr>
              <a:t>日检查风门连杆机构是否有生锈现场，对有生锈的位置要进行打磨处理并涂刷润滑剂，使其活动灵活、可靠</a:t>
            </a:r>
            <a:r>
              <a:rPr lang="zh-CN" altLang="zh-CN" sz="1600" kern="100">
                <a:effectLst/>
                <a:latin typeface="微软雅黑" panose="020B0503020204020204" pitchFamily="34" charset="-122"/>
                <a:ea typeface="微软雅黑" panose="020B0503020204020204" pitchFamily="34" charset="-122"/>
                <a:cs typeface="宋体" panose="02010600030101010101" pitchFamily="2" charset="-122"/>
              </a:rPr>
              <a:t>。</a:t>
            </a:r>
            <a:endParaRPr lang="zh-CN" altLang="zh-CN" sz="1600" kern="100">
              <a:effectLst/>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3AAF8A94-29F6-4006-F9EF-3037381326A4}"/>
              </a:ext>
            </a:extLst>
          </p:cNvPr>
          <p:cNvPicPr>
            <a:picLocks/>
          </p:cNvPicPr>
          <p:nvPr/>
        </p:nvPicPr>
        <p:blipFill>
          <a:blip r:embed="rId6"/>
          <a:srcRect t="9534" b="9534"/>
          <a:stretch>
            <a:fillRect/>
          </a:stretch>
        </p:blipFill>
        <p:spPr>
          <a:xfrm>
            <a:off x="8190263" y="4005064"/>
            <a:ext cx="1836000" cy="1080000"/>
          </a:xfrm>
          <a:prstGeom prst="rect">
            <a:avLst/>
          </a:prstGeom>
          <a:ln>
            <a:solidFill>
              <a:schemeClr val="bg1"/>
            </a:solidFill>
          </a:ln>
        </p:spPr>
      </p:pic>
      <p:pic>
        <p:nvPicPr>
          <p:cNvPr id="11" name="图片 10">
            <a:extLst>
              <a:ext uri="{FF2B5EF4-FFF2-40B4-BE49-F238E27FC236}">
                <a16:creationId xmlns:a16="http://schemas.microsoft.com/office/drawing/2014/main" id="{E6E54E7C-81C1-F724-D2E1-63D4775631AE}"/>
              </a:ext>
            </a:extLst>
          </p:cNvPr>
          <p:cNvPicPr>
            <a:picLocks/>
          </p:cNvPicPr>
          <p:nvPr/>
        </p:nvPicPr>
        <p:blipFill>
          <a:blip r:embed="rId7"/>
          <a:srcRect t="9000" b="9000"/>
          <a:stretch>
            <a:fillRect/>
          </a:stretch>
        </p:blipFill>
        <p:spPr>
          <a:xfrm>
            <a:off x="10020640" y="4005064"/>
            <a:ext cx="1836000" cy="1080000"/>
          </a:xfrm>
          <a:prstGeom prst="rect">
            <a:avLst/>
          </a:prstGeom>
          <a:ln>
            <a:solidFill>
              <a:schemeClr val="bg1"/>
            </a:solidFill>
          </a:ln>
        </p:spPr>
      </p:pic>
      <p:pic>
        <p:nvPicPr>
          <p:cNvPr id="12" name="图片 11">
            <a:extLst>
              <a:ext uri="{FF2B5EF4-FFF2-40B4-BE49-F238E27FC236}">
                <a16:creationId xmlns:a16="http://schemas.microsoft.com/office/drawing/2014/main" id="{3F37884E-B366-8D4A-97F5-DB43FB77E275}"/>
              </a:ext>
            </a:extLst>
          </p:cNvPr>
          <p:cNvPicPr>
            <a:picLocks/>
          </p:cNvPicPr>
          <p:nvPr/>
        </p:nvPicPr>
        <p:blipFill>
          <a:blip r:embed="rId8"/>
          <a:srcRect t="9000" b="9000"/>
          <a:stretch>
            <a:fillRect/>
          </a:stretch>
        </p:blipFill>
        <p:spPr>
          <a:xfrm>
            <a:off x="8184640" y="5085184"/>
            <a:ext cx="1836000" cy="1080000"/>
          </a:xfrm>
          <a:prstGeom prst="rect">
            <a:avLst/>
          </a:prstGeom>
          <a:ln>
            <a:solidFill>
              <a:schemeClr val="bg1"/>
            </a:solidFill>
          </a:ln>
        </p:spPr>
      </p:pic>
      <p:pic>
        <p:nvPicPr>
          <p:cNvPr id="21" name="图片 20">
            <a:extLst>
              <a:ext uri="{FF2B5EF4-FFF2-40B4-BE49-F238E27FC236}">
                <a16:creationId xmlns:a16="http://schemas.microsoft.com/office/drawing/2014/main" id="{AB3243C2-EE8C-AAAA-B410-906D2A78BCCA}"/>
              </a:ext>
            </a:extLst>
          </p:cNvPr>
          <p:cNvPicPr>
            <a:picLocks/>
          </p:cNvPicPr>
          <p:nvPr/>
        </p:nvPicPr>
        <p:blipFill>
          <a:blip r:embed="rId9"/>
          <a:srcRect t="9534" b="9534"/>
          <a:stretch>
            <a:fillRect/>
          </a:stretch>
        </p:blipFill>
        <p:spPr>
          <a:xfrm>
            <a:off x="10020640" y="5085184"/>
            <a:ext cx="1836000" cy="1080000"/>
          </a:xfrm>
          <a:prstGeom prst="rect">
            <a:avLst/>
          </a:prstGeom>
          <a:ln>
            <a:solidFill>
              <a:schemeClr val="bg1"/>
            </a:solidFill>
          </a:ln>
        </p:spPr>
      </p:pic>
      <p:sp>
        <p:nvSpPr>
          <p:cNvPr id="25" name="文本框 24">
            <a:extLst>
              <a:ext uri="{FF2B5EF4-FFF2-40B4-BE49-F238E27FC236}">
                <a16:creationId xmlns:a16="http://schemas.microsoft.com/office/drawing/2014/main" id="{CB30310B-EEE7-6087-7CEF-6296B388DB33}"/>
              </a:ext>
            </a:extLst>
          </p:cNvPr>
          <p:cNvSpPr txBox="1"/>
          <p:nvPr/>
        </p:nvSpPr>
        <p:spPr>
          <a:xfrm>
            <a:off x="8364518" y="6165304"/>
            <a:ext cx="4212202" cy="276999"/>
          </a:xfrm>
          <a:prstGeom prst="rect">
            <a:avLst/>
          </a:prstGeom>
          <a:noFill/>
          <a:ln w="25400" cap="flat" cmpd="sng" algn="ctr">
            <a:noFill/>
            <a:prstDash val="solid"/>
          </a:ln>
          <a:effectLst/>
        </p:spPr>
        <p:style>
          <a:lnRef idx="2">
            <a:schemeClr val="dk1"/>
          </a:lnRef>
          <a:fillRef idx="1">
            <a:schemeClr val="lt1"/>
          </a:fillRef>
          <a:effectRef idx="0">
            <a:schemeClr val="dk1"/>
          </a:effectRef>
          <a:fontRef idx="minor">
            <a:schemeClr val="dk1"/>
          </a:fontRef>
        </p:style>
        <p:txBody>
          <a:bodyPr wrap="square">
            <a:spAutoFit/>
          </a:bodyPr>
          <a:lstStyle/>
          <a:p>
            <a:r>
              <a:rPr lang="zh-CN" altLang="en-US" sz="1200" kern="100">
                <a:effectLst/>
                <a:latin typeface="微软雅黑" panose="020B0503020204020204" pitchFamily="34" charset="-122"/>
                <a:ea typeface="微软雅黑" panose="020B0503020204020204" pitchFamily="34" charset="-122"/>
                <a:cs typeface="黑体" panose="02010609060101010101" pitchFamily="49" charset="-122"/>
              </a:rPr>
              <a:t>图</a:t>
            </a:r>
            <a:r>
              <a:rPr lang="en-US" altLang="zh-CN" sz="1200" kern="100">
                <a:effectLst/>
                <a:latin typeface="微软雅黑" panose="020B0503020204020204" pitchFamily="34" charset="-122"/>
                <a:ea typeface="微软雅黑" panose="020B0503020204020204" pitchFamily="34" charset="-122"/>
                <a:cs typeface="黑体" panose="02010609060101010101" pitchFamily="49" charset="-122"/>
              </a:rPr>
              <a:t>9-15 </a:t>
            </a:r>
            <a:r>
              <a:rPr lang="zh-CN" altLang="en-US" sz="1200" kern="100">
                <a:effectLst/>
                <a:latin typeface="微软雅黑" panose="020B0503020204020204" pitchFamily="34" charset="-122"/>
                <a:ea typeface="微软雅黑" panose="020B0503020204020204" pitchFamily="34" charset="-122"/>
                <a:cs typeface="黑体" panose="02010609060101010101" pitchFamily="49" charset="-122"/>
              </a:rPr>
              <a:t>连杆活动机构进行打磨清理并涂刷润滑剂</a:t>
            </a:r>
            <a:endParaRPr lang="zh-CN" altLang="en-US" sz="120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834894769"/>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7EAAA-6090-E214-921B-5A956B0D2CA4}"/>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0466E472-042D-3D65-D0E6-599BEAAD71D3}"/>
              </a:ext>
            </a:extLst>
          </p:cNvPr>
          <p:cNvSpPr txBox="1"/>
          <p:nvPr/>
        </p:nvSpPr>
        <p:spPr>
          <a:xfrm>
            <a:off x="2639616" y="335062"/>
            <a:ext cx="6807200" cy="501650"/>
          </a:xfrm>
          <a:prstGeom prst="rect">
            <a:avLst/>
          </a:prstGeom>
          <a:noFill/>
        </p:spPr>
        <p:txBody>
          <a:bodyPr wrap="square" rtlCol="0">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defTabSz="914400" fontAlgn="auto"/>
            <a:r>
              <a:rPr lang="en-US" altLang="zh-CN" sz="2665" b="1" noProof="1">
                <a:solidFill>
                  <a:srgbClr val="0070C0"/>
                </a:solidFill>
                <a:latin typeface="微软雅黑" panose="020B0503020204020204" charset="-122"/>
                <a:ea typeface="微软雅黑" panose="020B0503020204020204" charset="-122"/>
              </a:rPr>
              <a:t>07</a:t>
            </a:r>
            <a:r>
              <a:rPr lang="zh-CN" altLang="en-US" sz="2665" b="1" noProof="1">
                <a:solidFill>
                  <a:srgbClr val="0070C0"/>
                </a:solidFill>
                <a:latin typeface="微软雅黑" panose="020B0503020204020204" charset="-122"/>
                <a:ea typeface="微软雅黑" panose="020B0503020204020204" charset="-122"/>
              </a:rPr>
              <a:t>确定主要原因</a:t>
            </a:r>
            <a:endParaRPr lang="en-US" altLang="zh-CN" sz="2665" b="1" noProof="1">
              <a:solidFill>
                <a:srgbClr val="0070C0"/>
              </a:solidFill>
              <a:latin typeface="微软雅黑" panose="020B0503020204020204" charset="-122"/>
              <a:ea typeface="微软雅黑" panose="020B0503020204020204" charset="-122"/>
            </a:endParaRPr>
          </a:p>
        </p:txBody>
      </p:sp>
      <p:sp>
        <p:nvSpPr>
          <p:cNvPr id="8" name="文本框 8">
            <a:extLst>
              <a:ext uri="{FF2B5EF4-FFF2-40B4-BE49-F238E27FC236}">
                <a16:creationId xmlns:a16="http://schemas.microsoft.com/office/drawing/2014/main" id="{2D5D0D08-B83F-963B-88C5-3FBC55DB7BAB}"/>
              </a:ext>
            </a:extLst>
          </p:cNvPr>
          <p:cNvSpPr txBox="1"/>
          <p:nvPr/>
        </p:nvSpPr>
        <p:spPr>
          <a:xfrm>
            <a:off x="335360" y="1340768"/>
            <a:ext cx="11521280" cy="874407"/>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306070">
              <a:lnSpc>
                <a:spcPct val="150000"/>
              </a:lnSpc>
            </a:pPr>
            <a:r>
              <a:rPr lang="zh-CN" altLang="en-US" sz="1800" b="0">
                <a:latin typeface="微软雅黑" panose="020B0503020204020204" charset="-122"/>
                <a:ea typeface="微软雅黑" panose="020B0503020204020204" charset="-122"/>
              </a:rPr>
              <a:t>   对策实施后，小组成员宋汪洋带领小组成员宋光蕾、李国良、付豪里于</a:t>
            </a:r>
            <a:r>
              <a:rPr lang="en-US" altLang="zh-CN" sz="1800" b="0">
                <a:latin typeface="微软雅黑" panose="020B0503020204020204" charset="-122"/>
                <a:ea typeface="微软雅黑" panose="020B0503020204020204" charset="-122"/>
              </a:rPr>
              <a:t>2023</a:t>
            </a:r>
            <a:r>
              <a:rPr lang="zh-CN" altLang="en-US" sz="1800" b="0">
                <a:latin typeface="微软雅黑" panose="020B0503020204020204" charset="-122"/>
                <a:ea typeface="微软雅黑" panose="020B0503020204020204" charset="-122"/>
              </a:rPr>
              <a:t>年</a:t>
            </a:r>
            <a:r>
              <a:rPr lang="en-US" altLang="zh-CN" sz="1800" b="0">
                <a:latin typeface="微软雅黑" panose="020B0503020204020204" charset="-122"/>
                <a:ea typeface="微软雅黑" panose="020B0503020204020204" charset="-122"/>
              </a:rPr>
              <a:t>08</a:t>
            </a:r>
            <a:r>
              <a:rPr lang="zh-CN" altLang="en-US" sz="1800" b="0">
                <a:latin typeface="微软雅黑" panose="020B0503020204020204" charset="-122"/>
                <a:ea typeface="微软雅黑" panose="020B0503020204020204" charset="-122"/>
              </a:rPr>
              <a:t>月</a:t>
            </a:r>
            <a:r>
              <a:rPr lang="en-US" altLang="zh-CN" sz="1800" b="0">
                <a:latin typeface="微软雅黑" panose="020B0503020204020204" charset="-122"/>
                <a:ea typeface="微软雅黑" panose="020B0503020204020204" charset="-122"/>
              </a:rPr>
              <a:t>01</a:t>
            </a:r>
            <a:r>
              <a:rPr lang="zh-CN" altLang="en-US" sz="1800" b="0">
                <a:latin typeface="微软雅黑" panose="020B0503020204020204" charset="-122"/>
                <a:ea typeface="微软雅黑" panose="020B0503020204020204" charset="-122"/>
              </a:rPr>
              <a:t>日～</a:t>
            </a:r>
            <a:r>
              <a:rPr lang="en-US" altLang="zh-CN" sz="1800" b="0">
                <a:latin typeface="微软雅黑" panose="020B0503020204020204" charset="-122"/>
                <a:ea typeface="微软雅黑" panose="020B0503020204020204" charset="-122"/>
              </a:rPr>
              <a:t>08</a:t>
            </a:r>
            <a:r>
              <a:rPr lang="zh-CN" altLang="en-US" sz="1800" b="0">
                <a:latin typeface="微软雅黑" panose="020B0503020204020204" charset="-122"/>
                <a:ea typeface="微软雅黑" panose="020B0503020204020204" charset="-122"/>
              </a:rPr>
              <a:t>月</a:t>
            </a:r>
            <a:r>
              <a:rPr lang="en-US" altLang="zh-CN" sz="1800" b="0">
                <a:latin typeface="微软雅黑" panose="020B0503020204020204" charset="-122"/>
                <a:ea typeface="微软雅黑" panose="020B0503020204020204" charset="-122"/>
              </a:rPr>
              <a:t>02</a:t>
            </a:r>
            <a:r>
              <a:rPr lang="zh-CN" altLang="en-US" sz="1800" b="0">
                <a:latin typeface="微软雅黑" panose="020B0503020204020204" charset="-122"/>
                <a:ea typeface="微软雅黑" panose="020B0503020204020204" charset="-122"/>
              </a:rPr>
              <a:t>日对各层全部二次风门在调试过程和使用过程两种情况进行复查，检查风门是否有卡涩现象，并检查操作合格率</a:t>
            </a:r>
            <a:r>
              <a:rPr lang="zh-CN" altLang="en-US" sz="1800">
                <a:latin typeface="微软雅黑" panose="020B0503020204020204" charset="-122"/>
                <a:ea typeface="微软雅黑" panose="020B0503020204020204" charset="-122"/>
              </a:rPr>
              <a:t>。</a:t>
            </a:r>
          </a:p>
        </p:txBody>
      </p:sp>
      <p:sp>
        <p:nvSpPr>
          <p:cNvPr id="9" name="文本框 2">
            <a:extLst>
              <a:ext uri="{FF2B5EF4-FFF2-40B4-BE49-F238E27FC236}">
                <a16:creationId xmlns:a16="http://schemas.microsoft.com/office/drawing/2014/main" id="{EC96C3A4-AC34-80A6-638F-CA42847978D9}"/>
              </a:ext>
            </a:extLst>
          </p:cNvPr>
          <p:cNvSpPr txBox="1"/>
          <p:nvPr/>
        </p:nvSpPr>
        <p:spPr>
          <a:xfrm>
            <a:off x="3143672" y="5418505"/>
            <a:ext cx="3673908" cy="307777"/>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b="0">
                <a:latin typeface="微软雅黑" panose="020B0503020204020204" charset="-122"/>
                <a:ea typeface="微软雅黑" panose="020B0503020204020204" charset="-122"/>
              </a:rPr>
              <a:t>图</a:t>
            </a:r>
            <a:r>
              <a:rPr lang="en-US" altLang="zh-CN" b="0">
                <a:latin typeface="微软雅黑" panose="020B0503020204020204" charset="-122"/>
                <a:ea typeface="微软雅黑" panose="020B0503020204020204" charset="-122"/>
              </a:rPr>
              <a:t>9-18  </a:t>
            </a:r>
            <a:r>
              <a:rPr lang="zh-CN" altLang="en-US" b="0">
                <a:latin typeface="微软雅黑" panose="020B0503020204020204" charset="-122"/>
                <a:ea typeface="微软雅黑" panose="020B0503020204020204" charset="-122"/>
              </a:rPr>
              <a:t>风门执行机构单体调校过程记录</a:t>
            </a:r>
            <a:endParaRPr lang="zh-CN" altLang="en-US" b="0" dirty="0">
              <a:latin typeface="微软雅黑" panose="020B0503020204020204" charset="-122"/>
              <a:ea typeface="微软雅黑" panose="020B0503020204020204" charset="-122"/>
            </a:endParaRPr>
          </a:p>
        </p:txBody>
      </p:sp>
      <p:sp>
        <p:nvSpPr>
          <p:cNvPr id="16" name="文本框 15">
            <a:extLst>
              <a:ext uri="{FF2B5EF4-FFF2-40B4-BE49-F238E27FC236}">
                <a16:creationId xmlns:a16="http://schemas.microsoft.com/office/drawing/2014/main" id="{7520070B-34F1-B7EA-7368-60C4B75AEF93}"/>
              </a:ext>
            </a:extLst>
          </p:cNvPr>
          <p:cNvSpPr txBox="1"/>
          <p:nvPr/>
        </p:nvSpPr>
        <p:spPr>
          <a:xfrm>
            <a:off x="506911" y="1004153"/>
            <a:ext cx="1412625" cy="408623"/>
          </a:xfrm>
          <a:prstGeom prst="roundRect">
            <a:avLst/>
          </a:prstGeom>
          <a:ln/>
        </p:spPr>
        <p:style>
          <a:lnRef idx="0">
            <a:schemeClr val="accent2"/>
          </a:lnRef>
          <a:fillRef idx="3">
            <a:schemeClr val="accent2"/>
          </a:fillRef>
          <a:effectRef idx="3">
            <a:schemeClr val="accent2"/>
          </a:effectRef>
          <a:fontRef idx="minor">
            <a:schemeClr val="lt1"/>
          </a:fontRef>
        </p:style>
        <p:txBody>
          <a:bodyPr wrap="square">
            <a:spAutoFit/>
          </a:bodyPr>
          <a:lstStyle/>
          <a:p>
            <a:r>
              <a:rPr lang="zh-CN" altLang="zh-CN" sz="1800" b="1">
                <a:latin typeface="微软雅黑" panose="020B0503020204020204" charset="-122"/>
                <a:ea typeface="微软雅黑" panose="020B0503020204020204" charset="-122"/>
              </a:rPr>
              <a:t>效果验证：</a:t>
            </a:r>
            <a:endParaRPr lang="zh-CN" altLang="en-US"/>
          </a:p>
        </p:txBody>
      </p:sp>
      <p:pic>
        <p:nvPicPr>
          <p:cNvPr id="22" name="图片 21">
            <a:extLst>
              <a:ext uri="{FF2B5EF4-FFF2-40B4-BE49-F238E27FC236}">
                <a16:creationId xmlns:a16="http://schemas.microsoft.com/office/drawing/2014/main" id="{76749C45-FD82-FF37-DFE8-D7426D153858}"/>
              </a:ext>
            </a:extLst>
          </p:cNvPr>
          <p:cNvPicPr/>
          <p:nvPr/>
        </p:nvPicPr>
        <p:blipFill>
          <a:blip r:embed="rId2"/>
          <a:srcRect t="9000" b="9000"/>
          <a:stretch>
            <a:fillRect/>
          </a:stretch>
        </p:blipFill>
        <p:spPr>
          <a:xfrm>
            <a:off x="335359" y="2241430"/>
            <a:ext cx="2984500" cy="1800000"/>
          </a:xfrm>
          <a:prstGeom prst="rect">
            <a:avLst/>
          </a:prstGeom>
        </p:spPr>
      </p:pic>
      <p:pic>
        <p:nvPicPr>
          <p:cNvPr id="23" name="图片 22">
            <a:extLst>
              <a:ext uri="{FF2B5EF4-FFF2-40B4-BE49-F238E27FC236}">
                <a16:creationId xmlns:a16="http://schemas.microsoft.com/office/drawing/2014/main" id="{55659B0D-926E-4BC6-8934-DEB1E20B370C}"/>
              </a:ext>
            </a:extLst>
          </p:cNvPr>
          <p:cNvPicPr/>
          <p:nvPr/>
        </p:nvPicPr>
        <p:blipFill>
          <a:blip r:embed="rId3"/>
          <a:srcRect t="9534" b="9534"/>
          <a:stretch>
            <a:fillRect/>
          </a:stretch>
        </p:blipFill>
        <p:spPr>
          <a:xfrm>
            <a:off x="335360" y="4365104"/>
            <a:ext cx="2984499" cy="1800000"/>
          </a:xfrm>
          <a:prstGeom prst="rect">
            <a:avLst/>
          </a:prstGeom>
        </p:spPr>
      </p:pic>
      <p:pic>
        <p:nvPicPr>
          <p:cNvPr id="24" name="图片 23">
            <a:extLst>
              <a:ext uri="{FF2B5EF4-FFF2-40B4-BE49-F238E27FC236}">
                <a16:creationId xmlns:a16="http://schemas.microsoft.com/office/drawing/2014/main" id="{78A68B11-AF52-BDAD-9666-ADFB78D04E5D}"/>
              </a:ext>
            </a:extLst>
          </p:cNvPr>
          <p:cNvPicPr/>
          <p:nvPr/>
        </p:nvPicPr>
        <p:blipFill>
          <a:blip r:embed="rId4"/>
          <a:srcRect t="2592" b="2592"/>
          <a:stretch>
            <a:fillRect/>
          </a:stretch>
        </p:blipFill>
        <p:spPr>
          <a:xfrm>
            <a:off x="3617055" y="2925129"/>
            <a:ext cx="2865165" cy="2493376"/>
          </a:xfrm>
          <a:prstGeom prst="rect">
            <a:avLst/>
          </a:prstGeom>
        </p:spPr>
      </p:pic>
      <p:sp>
        <p:nvSpPr>
          <p:cNvPr id="25" name="文本框 2">
            <a:extLst>
              <a:ext uri="{FF2B5EF4-FFF2-40B4-BE49-F238E27FC236}">
                <a16:creationId xmlns:a16="http://schemas.microsoft.com/office/drawing/2014/main" id="{DE68FA79-EDE6-4CE7-E81A-A223DB64489B}"/>
              </a:ext>
            </a:extLst>
          </p:cNvPr>
          <p:cNvSpPr txBox="1"/>
          <p:nvPr/>
        </p:nvSpPr>
        <p:spPr>
          <a:xfrm>
            <a:off x="0" y="4077072"/>
            <a:ext cx="3673908" cy="307777"/>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b="0">
                <a:latin typeface="微软雅黑" panose="020B0503020204020204" charset="-122"/>
                <a:ea typeface="微软雅黑" panose="020B0503020204020204" charset="-122"/>
              </a:rPr>
              <a:t>图</a:t>
            </a:r>
            <a:r>
              <a:rPr lang="en-US" altLang="zh-CN" b="0">
                <a:latin typeface="微软雅黑" panose="020B0503020204020204" charset="-122"/>
                <a:ea typeface="微软雅黑" panose="020B0503020204020204" charset="-122"/>
              </a:rPr>
              <a:t>9-16</a:t>
            </a:r>
            <a:r>
              <a:rPr lang="zh-CN" altLang="en-US" b="0">
                <a:latin typeface="微软雅黑" panose="020B0503020204020204" charset="-122"/>
                <a:ea typeface="微软雅黑" panose="020B0503020204020204" charset="-122"/>
              </a:rPr>
              <a:t>就地复查风门参数设置</a:t>
            </a:r>
            <a:endParaRPr lang="zh-CN" altLang="en-US" b="0" dirty="0">
              <a:latin typeface="微软雅黑" panose="020B0503020204020204" charset="-122"/>
              <a:ea typeface="微软雅黑" panose="020B0503020204020204" charset="-122"/>
            </a:endParaRPr>
          </a:p>
        </p:txBody>
      </p:sp>
      <p:sp>
        <p:nvSpPr>
          <p:cNvPr id="26" name="文本框 2">
            <a:extLst>
              <a:ext uri="{FF2B5EF4-FFF2-40B4-BE49-F238E27FC236}">
                <a16:creationId xmlns:a16="http://schemas.microsoft.com/office/drawing/2014/main" id="{8B17F3FA-7275-F856-7002-AC023AE316CB}"/>
              </a:ext>
            </a:extLst>
          </p:cNvPr>
          <p:cNvSpPr txBox="1"/>
          <p:nvPr/>
        </p:nvSpPr>
        <p:spPr>
          <a:xfrm>
            <a:off x="62664" y="6150210"/>
            <a:ext cx="3673908" cy="307777"/>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b="0">
                <a:latin typeface="微软雅黑" panose="020B0503020204020204" charset="-122"/>
                <a:ea typeface="微软雅黑" panose="020B0503020204020204" charset="-122"/>
              </a:rPr>
              <a:t>图</a:t>
            </a:r>
            <a:r>
              <a:rPr lang="en-US" altLang="zh-CN" b="0">
                <a:latin typeface="微软雅黑" panose="020B0503020204020204" charset="-122"/>
                <a:ea typeface="微软雅黑" panose="020B0503020204020204" charset="-122"/>
              </a:rPr>
              <a:t>9-17</a:t>
            </a:r>
            <a:r>
              <a:rPr lang="zh-CN" altLang="en-US" b="0">
                <a:latin typeface="微软雅黑" panose="020B0503020204020204" charset="-122"/>
                <a:ea typeface="微软雅黑" panose="020B0503020204020204" charset="-122"/>
              </a:rPr>
              <a:t>运行人员远方操作验收</a:t>
            </a:r>
            <a:endParaRPr lang="zh-CN" altLang="en-US" b="0" dirty="0">
              <a:latin typeface="微软雅黑" panose="020B0503020204020204" charset="-122"/>
              <a:ea typeface="微软雅黑" panose="020B0503020204020204" charset="-122"/>
            </a:endParaRPr>
          </a:p>
        </p:txBody>
      </p:sp>
      <p:pic>
        <p:nvPicPr>
          <p:cNvPr id="32" name="图片 31">
            <a:extLst>
              <a:ext uri="{FF2B5EF4-FFF2-40B4-BE49-F238E27FC236}">
                <a16:creationId xmlns:a16="http://schemas.microsoft.com/office/drawing/2014/main" id="{AEE6CEE9-0629-3F2A-991A-EF26DA98E6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4072" y="2506959"/>
            <a:ext cx="2557895" cy="3600000"/>
          </a:xfrm>
          <a:prstGeom prst="rect">
            <a:avLst/>
          </a:prstGeom>
        </p:spPr>
      </p:pic>
      <p:pic>
        <p:nvPicPr>
          <p:cNvPr id="34" name="图片 33">
            <a:extLst>
              <a:ext uri="{FF2B5EF4-FFF2-40B4-BE49-F238E27FC236}">
                <a16:creationId xmlns:a16="http://schemas.microsoft.com/office/drawing/2014/main" id="{CA1D0694-12FE-C440-AA4D-0DAA9EF90F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68017" y="2492896"/>
            <a:ext cx="2560631" cy="3600000"/>
          </a:xfrm>
          <a:prstGeom prst="rect">
            <a:avLst/>
          </a:prstGeom>
        </p:spPr>
      </p:pic>
      <p:sp>
        <p:nvSpPr>
          <p:cNvPr id="35" name="文本框 2">
            <a:extLst>
              <a:ext uri="{FF2B5EF4-FFF2-40B4-BE49-F238E27FC236}">
                <a16:creationId xmlns:a16="http://schemas.microsoft.com/office/drawing/2014/main" id="{F43648A4-833E-2BF1-DBE7-0DE11443456C}"/>
              </a:ext>
            </a:extLst>
          </p:cNvPr>
          <p:cNvSpPr txBox="1"/>
          <p:nvPr/>
        </p:nvSpPr>
        <p:spPr>
          <a:xfrm>
            <a:off x="6632560" y="6092896"/>
            <a:ext cx="5470914" cy="307777"/>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b="0">
                <a:latin typeface="微软雅黑" panose="020B0503020204020204" charset="-122"/>
                <a:ea typeface="微软雅黑" panose="020B0503020204020204" charset="-122"/>
              </a:rPr>
              <a:t>图</a:t>
            </a:r>
            <a:r>
              <a:rPr lang="en-US" altLang="zh-CN" b="0">
                <a:latin typeface="微软雅黑" panose="020B0503020204020204" charset="-122"/>
                <a:ea typeface="微软雅黑" panose="020B0503020204020204" charset="-122"/>
              </a:rPr>
              <a:t>9-19  </a:t>
            </a:r>
            <a:r>
              <a:rPr lang="zh-CN" altLang="en-US" b="0">
                <a:latin typeface="微软雅黑" panose="020B0503020204020204" charset="-122"/>
                <a:ea typeface="微软雅黑" panose="020B0503020204020204" charset="-122"/>
              </a:rPr>
              <a:t>风门执行机构调试过程、使用过程运行人员验收传动记录</a:t>
            </a:r>
            <a:endParaRPr lang="zh-CN" altLang="en-US" b="0" dirty="0">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86900580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36891-61CE-38DE-4D35-B344092ACF6A}"/>
            </a:ext>
          </a:extLst>
        </p:cNvPr>
        <p:cNvGrpSpPr/>
        <p:nvPr/>
      </p:nvGrpSpPr>
      <p:grpSpPr>
        <a:xfrm>
          <a:off x="0" y="0"/>
          <a:ext cx="0" cy="0"/>
          <a:chOff x="0" y="0"/>
          <a:chExt cx="0" cy="0"/>
        </a:xfrm>
      </p:grpSpPr>
      <p:sp>
        <p:nvSpPr>
          <p:cNvPr id="3" name="文本框 2">
            <a:extLst>
              <a:ext uri="{FF2B5EF4-FFF2-40B4-BE49-F238E27FC236}">
                <a16:creationId xmlns:a16="http://schemas.microsoft.com/office/drawing/2014/main" id="{5CBBA218-32A8-57ED-E26D-26179A89BC0B}"/>
              </a:ext>
            </a:extLst>
          </p:cNvPr>
          <p:cNvSpPr txBox="1"/>
          <p:nvPr/>
        </p:nvSpPr>
        <p:spPr>
          <a:xfrm>
            <a:off x="2639616" y="335062"/>
            <a:ext cx="6807200" cy="501650"/>
          </a:xfrm>
          <a:prstGeom prst="rect">
            <a:avLst/>
          </a:prstGeom>
          <a:noFill/>
        </p:spPr>
        <p:txBody>
          <a:bodyPr wrap="square" rtlCol="0">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defTabSz="914400" fontAlgn="auto"/>
            <a:r>
              <a:rPr lang="en-US" altLang="zh-CN" sz="2665" b="1" noProof="1">
                <a:solidFill>
                  <a:srgbClr val="0070C0"/>
                </a:solidFill>
                <a:latin typeface="微软雅黑" panose="020B0503020204020204" charset="-122"/>
                <a:ea typeface="微软雅黑" panose="020B0503020204020204" charset="-122"/>
              </a:rPr>
              <a:t>09</a:t>
            </a:r>
            <a:r>
              <a:rPr lang="zh-CN" altLang="en-US" sz="2665" b="1" noProof="1">
                <a:solidFill>
                  <a:srgbClr val="0070C0"/>
                </a:solidFill>
                <a:latin typeface="微软雅黑" panose="020B0503020204020204" charset="-122"/>
                <a:ea typeface="微软雅黑" panose="020B0503020204020204" charset="-122"/>
              </a:rPr>
              <a:t>对策实施</a:t>
            </a:r>
            <a:endParaRPr lang="en-US" altLang="zh-CN" sz="2665" b="1" noProof="1">
              <a:solidFill>
                <a:srgbClr val="0070C0"/>
              </a:solidFill>
              <a:latin typeface="微软雅黑" panose="020B0503020204020204" charset="-122"/>
              <a:ea typeface="微软雅黑" panose="020B0503020204020204" charset="-122"/>
            </a:endParaRPr>
          </a:p>
        </p:txBody>
      </p:sp>
      <p:pic>
        <p:nvPicPr>
          <p:cNvPr id="7" name="图片 6">
            <a:extLst>
              <a:ext uri="{FF2B5EF4-FFF2-40B4-BE49-F238E27FC236}">
                <a16:creationId xmlns:a16="http://schemas.microsoft.com/office/drawing/2014/main" id="{B8A69046-AD49-B16D-B33A-DE1436D3D7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360" y="1052316"/>
            <a:ext cx="1990497" cy="2880000"/>
          </a:xfrm>
          <a:prstGeom prst="rect">
            <a:avLst/>
          </a:prstGeom>
        </p:spPr>
      </p:pic>
      <p:pic>
        <p:nvPicPr>
          <p:cNvPr id="12" name="图片 11">
            <a:extLst>
              <a:ext uri="{FF2B5EF4-FFF2-40B4-BE49-F238E27FC236}">
                <a16:creationId xmlns:a16="http://schemas.microsoft.com/office/drawing/2014/main" id="{49353613-35E4-5C32-B5C4-6AB89A8671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5995" y="1060700"/>
            <a:ext cx="2011130" cy="2880000"/>
          </a:xfrm>
          <a:prstGeom prst="rect">
            <a:avLst/>
          </a:prstGeom>
        </p:spPr>
      </p:pic>
      <p:sp>
        <p:nvSpPr>
          <p:cNvPr id="21" name="文本框 2">
            <a:extLst>
              <a:ext uri="{FF2B5EF4-FFF2-40B4-BE49-F238E27FC236}">
                <a16:creationId xmlns:a16="http://schemas.microsoft.com/office/drawing/2014/main" id="{A5829520-2F49-4C44-5FA0-195D4C5C1D71}"/>
              </a:ext>
            </a:extLst>
          </p:cNvPr>
          <p:cNvSpPr txBox="1"/>
          <p:nvPr/>
        </p:nvSpPr>
        <p:spPr>
          <a:xfrm>
            <a:off x="519041" y="3971904"/>
            <a:ext cx="3848084" cy="307777"/>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a:latin typeface="微软雅黑" panose="020B0503020204020204" charset="-122"/>
                <a:ea typeface="微软雅黑" panose="020B0503020204020204" charset="-122"/>
              </a:rPr>
              <a:t>图</a:t>
            </a:r>
            <a:r>
              <a:rPr lang="en-US" altLang="zh-CN" b="0">
                <a:latin typeface="微软雅黑" panose="020B0503020204020204" charset="-122"/>
                <a:ea typeface="微软雅黑" panose="020B0503020204020204" charset="-122"/>
              </a:rPr>
              <a:t>9-20  </a:t>
            </a:r>
            <a:r>
              <a:rPr lang="zh-CN" altLang="en-US" b="0">
                <a:latin typeface="微软雅黑" panose="020B0503020204020204" charset="-122"/>
                <a:ea typeface="微软雅黑" panose="020B0503020204020204" charset="-122"/>
              </a:rPr>
              <a:t>风门使用无卡涩情况合格率统计结果</a:t>
            </a:r>
            <a:endParaRPr lang="zh-CN" altLang="en-US" b="0" dirty="0">
              <a:latin typeface="微软雅黑" panose="020B0503020204020204" charset="-122"/>
              <a:ea typeface="微软雅黑" panose="020B0503020204020204" charset="-122"/>
            </a:endParaRPr>
          </a:p>
        </p:txBody>
      </p:sp>
      <p:graphicFrame>
        <p:nvGraphicFramePr>
          <p:cNvPr id="24" name="表格 23">
            <a:extLst>
              <a:ext uri="{FF2B5EF4-FFF2-40B4-BE49-F238E27FC236}">
                <a16:creationId xmlns:a16="http://schemas.microsoft.com/office/drawing/2014/main" id="{64C41425-DE21-B030-C5E3-F5B619CF3264}"/>
              </a:ext>
            </a:extLst>
          </p:cNvPr>
          <p:cNvGraphicFramePr>
            <a:graphicFrameLocks noGrp="1"/>
          </p:cNvGraphicFramePr>
          <p:nvPr>
            <p:extLst>
              <p:ext uri="{D42A27DB-BD31-4B8C-83A1-F6EECF244321}">
                <p14:modId xmlns:p14="http://schemas.microsoft.com/office/powerpoint/2010/main" val="2047711433"/>
              </p:ext>
            </p:extLst>
          </p:nvPr>
        </p:nvGraphicFramePr>
        <p:xfrm>
          <a:off x="4871864" y="1223737"/>
          <a:ext cx="6696743" cy="1701207"/>
        </p:xfrm>
        <a:graphic>
          <a:graphicData uri="http://schemas.openxmlformats.org/drawingml/2006/table">
            <a:tbl>
              <a:tblPr firstRow="1" firstCol="1" bandRow="1"/>
              <a:tblGrid>
                <a:gridCol w="1599431">
                  <a:extLst>
                    <a:ext uri="{9D8B030D-6E8A-4147-A177-3AD203B41FA5}">
                      <a16:colId xmlns:a16="http://schemas.microsoft.com/office/drawing/2014/main" val="3201125170"/>
                    </a:ext>
                  </a:extLst>
                </a:gridCol>
                <a:gridCol w="849552">
                  <a:extLst>
                    <a:ext uri="{9D8B030D-6E8A-4147-A177-3AD203B41FA5}">
                      <a16:colId xmlns:a16="http://schemas.microsoft.com/office/drawing/2014/main" val="2821170595"/>
                    </a:ext>
                  </a:extLst>
                </a:gridCol>
                <a:gridCol w="849552">
                  <a:extLst>
                    <a:ext uri="{9D8B030D-6E8A-4147-A177-3AD203B41FA5}">
                      <a16:colId xmlns:a16="http://schemas.microsoft.com/office/drawing/2014/main" val="2765189195"/>
                    </a:ext>
                  </a:extLst>
                </a:gridCol>
                <a:gridCol w="849552">
                  <a:extLst>
                    <a:ext uri="{9D8B030D-6E8A-4147-A177-3AD203B41FA5}">
                      <a16:colId xmlns:a16="http://schemas.microsoft.com/office/drawing/2014/main" val="1802008994"/>
                    </a:ext>
                  </a:extLst>
                </a:gridCol>
                <a:gridCol w="849552">
                  <a:extLst>
                    <a:ext uri="{9D8B030D-6E8A-4147-A177-3AD203B41FA5}">
                      <a16:colId xmlns:a16="http://schemas.microsoft.com/office/drawing/2014/main" val="3318563509"/>
                    </a:ext>
                  </a:extLst>
                </a:gridCol>
                <a:gridCol w="849552">
                  <a:extLst>
                    <a:ext uri="{9D8B030D-6E8A-4147-A177-3AD203B41FA5}">
                      <a16:colId xmlns:a16="http://schemas.microsoft.com/office/drawing/2014/main" val="1979123050"/>
                    </a:ext>
                  </a:extLst>
                </a:gridCol>
                <a:gridCol w="849552">
                  <a:extLst>
                    <a:ext uri="{9D8B030D-6E8A-4147-A177-3AD203B41FA5}">
                      <a16:colId xmlns:a16="http://schemas.microsoft.com/office/drawing/2014/main" val="2040384492"/>
                    </a:ext>
                  </a:extLst>
                </a:gridCol>
              </a:tblGrid>
              <a:tr h="637649">
                <a:tc>
                  <a:txBody>
                    <a:bodyPr/>
                    <a:lstStyle/>
                    <a:p>
                      <a:pPr algn="ct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合格率</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en-US"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A/D</a:t>
                      </a: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层</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en-US"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B/E</a:t>
                      </a: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层</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en-US"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C/F</a:t>
                      </a: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层</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燃尽风</a:t>
                      </a:r>
                      <a:endParaRPr lang="zh-CN" sz="1400" kern="100">
                        <a:effectLst/>
                        <a:latin typeface="微软雅黑" panose="020B0503020204020204" pitchFamily="34" charset="-122"/>
                        <a:ea typeface="微软雅黑" panose="020B0503020204020204" pitchFamily="34" charset="-122"/>
                      </a:endParaRPr>
                    </a:p>
                    <a:p>
                      <a:pPr algn="ct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上层</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燃尽风</a:t>
                      </a:r>
                      <a:endParaRPr lang="zh-CN" sz="1400" kern="100">
                        <a:effectLst/>
                        <a:latin typeface="微软雅黑" panose="020B0503020204020204" pitchFamily="34" charset="-122"/>
                        <a:ea typeface="微软雅黑" panose="020B0503020204020204" pitchFamily="34" charset="-122"/>
                      </a:endParaRPr>
                    </a:p>
                    <a:p>
                      <a:pPr algn="ct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下层</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目标</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extLst>
                  <a:ext uri="{0D108BD9-81ED-4DB2-BD59-A6C34878D82A}">
                    <a16:rowId xmlns:a16="http://schemas.microsoft.com/office/drawing/2014/main" val="290112926"/>
                  </a:ext>
                </a:extLst>
              </a:tr>
              <a:tr h="425099">
                <a:tc>
                  <a:txBody>
                    <a:bodyPr/>
                    <a:lstStyle/>
                    <a:p>
                      <a:pPr algn="ctr"/>
                      <a:r>
                        <a:rPr lang="zh-CN" sz="1400" b="1"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风门调试过程</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100%</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100%</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100%</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100%</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100%</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rowSpan="2">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100%</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extLst>
                  <a:ext uri="{0D108BD9-81ED-4DB2-BD59-A6C34878D82A}">
                    <a16:rowId xmlns:a16="http://schemas.microsoft.com/office/drawing/2014/main" val="2004030842"/>
                  </a:ext>
                </a:extLst>
              </a:tr>
              <a:tr h="425099">
                <a:tc>
                  <a:txBody>
                    <a:bodyPr/>
                    <a:lstStyle/>
                    <a:p>
                      <a:pPr algn="ctr"/>
                      <a:r>
                        <a:rPr lang="zh-CN" sz="1400" b="1"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风门使用过程</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100%</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100%</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100%</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100%</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100%</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vMerge="1">
                  <a:txBody>
                    <a:bodyPr/>
                    <a:lstStyle/>
                    <a:p>
                      <a:endParaRPr lang="zh-CN" altLang="en-US"/>
                    </a:p>
                  </a:txBody>
                  <a:tcPr/>
                </a:tc>
                <a:extLst>
                  <a:ext uri="{0D108BD9-81ED-4DB2-BD59-A6C34878D82A}">
                    <a16:rowId xmlns:a16="http://schemas.microsoft.com/office/drawing/2014/main" val="3959190860"/>
                  </a:ext>
                </a:extLst>
              </a:tr>
              <a:tr h="212550">
                <a:tc>
                  <a:txBody>
                    <a:bodyPr/>
                    <a:lstStyle/>
                    <a:p>
                      <a:pPr algn="ctr"/>
                      <a:r>
                        <a:rPr lang="zh-CN" sz="1400" b="1"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结论</a:t>
                      </a:r>
                      <a:endParaRPr lang="zh-CN" sz="1400" kern="100">
                        <a:effectLst/>
                        <a:latin typeface="微软雅黑" panose="020B0503020204020204" pitchFamily="34" charset="-122"/>
                        <a:ea typeface="微软雅黑" panose="020B0503020204020204" pitchFamily="34" charset="-122"/>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gridSpan="6">
                  <a:txBody>
                    <a:bodyPr/>
                    <a:lstStyle/>
                    <a:p>
                      <a:pPr algn="ctr"/>
                      <a:r>
                        <a:rPr lang="zh-CN" sz="1400" b="1" kern="100">
                          <a:solidFill>
                            <a:srgbClr val="FF0000"/>
                          </a:solidFill>
                          <a:effectLst/>
                          <a:latin typeface="微软雅黑" panose="020B0503020204020204" pitchFamily="34" charset="-122"/>
                          <a:ea typeface="微软雅黑" panose="020B0503020204020204" pitchFamily="34" charset="-122"/>
                          <a:cs typeface="宋体" panose="02010600030101010101" pitchFamily="2" charset="-122"/>
                        </a:rPr>
                        <a:t>成功</a:t>
                      </a:r>
                      <a:endParaRPr lang="zh-CN" sz="1400" kern="100">
                        <a:effectLst/>
                        <a:latin typeface="微软雅黑" panose="020B0503020204020204" pitchFamily="34" charset="-122"/>
                        <a:ea typeface="微软雅黑" panose="020B0503020204020204" pitchFamily="34" charset="-122"/>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2EFD9"/>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55256257"/>
                  </a:ext>
                </a:extLst>
              </a:tr>
            </a:tbl>
          </a:graphicData>
        </a:graphic>
      </p:graphicFrame>
      <p:sp>
        <p:nvSpPr>
          <p:cNvPr id="25" name="文本框 1">
            <a:extLst>
              <a:ext uri="{FF2B5EF4-FFF2-40B4-BE49-F238E27FC236}">
                <a16:creationId xmlns:a16="http://schemas.microsoft.com/office/drawing/2014/main" id="{F3AA36ED-BFAA-02CE-8ED3-8C274FD11DA1}"/>
              </a:ext>
            </a:extLst>
          </p:cNvPr>
          <p:cNvSpPr txBox="1"/>
          <p:nvPr/>
        </p:nvSpPr>
        <p:spPr>
          <a:xfrm>
            <a:off x="5675628" y="960983"/>
            <a:ext cx="4896544" cy="307777"/>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267970" algn="ctr"/>
            <a:r>
              <a:rPr lang="zh-CN" altLang="en-US">
                <a:latin typeface="微软雅黑" panose="020B0503020204020204" charset="-122"/>
                <a:ea typeface="微软雅黑" panose="020B0503020204020204" charset="-122"/>
              </a:rPr>
              <a:t>表</a:t>
            </a:r>
            <a:r>
              <a:rPr lang="en-US" altLang="zh-CN">
                <a:latin typeface="微软雅黑" panose="020B0503020204020204" charset="-122"/>
                <a:ea typeface="微软雅黑" panose="020B0503020204020204" charset="-122"/>
              </a:rPr>
              <a:t>9-2  </a:t>
            </a:r>
            <a:r>
              <a:rPr lang="zh-CN" altLang="en-US">
                <a:latin typeface="微软雅黑" panose="020B0503020204020204" charset="-122"/>
                <a:ea typeface="微软雅黑" panose="020B0503020204020204" charset="-122"/>
              </a:rPr>
              <a:t>风门使用无卡涩情况合格率统计表</a:t>
            </a:r>
            <a:endParaRPr lang="zh-CN" altLang="en-US" dirty="0">
              <a:latin typeface="微软雅黑" panose="020B0503020204020204" charset="-122"/>
              <a:ea typeface="微软雅黑" panose="020B0503020204020204" charset="-122"/>
            </a:endParaRPr>
          </a:p>
        </p:txBody>
      </p:sp>
      <p:sp>
        <p:nvSpPr>
          <p:cNvPr id="26" name="文本框 3">
            <a:extLst>
              <a:ext uri="{FF2B5EF4-FFF2-40B4-BE49-F238E27FC236}">
                <a16:creationId xmlns:a16="http://schemas.microsoft.com/office/drawing/2014/main" id="{0BB51205-C656-C864-07DD-FC1E10832966}"/>
              </a:ext>
            </a:extLst>
          </p:cNvPr>
          <p:cNvSpPr txBox="1"/>
          <p:nvPr/>
        </p:nvSpPr>
        <p:spPr>
          <a:xfrm>
            <a:off x="6384032" y="2924944"/>
            <a:ext cx="4343832" cy="307777"/>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b="0">
                <a:latin typeface="微软雅黑" panose="020B0503020204020204" charset="-122"/>
                <a:ea typeface="微软雅黑" panose="020B0503020204020204" charset="-122"/>
              </a:rPr>
              <a:t>制表：马奔                   日期：</a:t>
            </a:r>
            <a:r>
              <a:rPr lang="en-US" altLang="zh-CN" b="0">
                <a:latin typeface="微软雅黑" panose="020B0503020204020204" charset="-122"/>
                <a:ea typeface="微软雅黑" panose="020B0503020204020204" charset="-122"/>
              </a:rPr>
              <a:t>2023</a:t>
            </a:r>
            <a:r>
              <a:rPr lang="zh-CN" altLang="en-US" b="0">
                <a:latin typeface="微软雅黑" panose="020B0503020204020204" charset="-122"/>
                <a:ea typeface="微软雅黑" panose="020B0503020204020204" charset="-122"/>
              </a:rPr>
              <a:t>年</a:t>
            </a:r>
            <a:r>
              <a:rPr lang="en-US" altLang="zh-CN" b="0">
                <a:latin typeface="微软雅黑" panose="020B0503020204020204" charset="-122"/>
                <a:ea typeface="微软雅黑" panose="020B0503020204020204" charset="-122"/>
              </a:rPr>
              <a:t>08</a:t>
            </a:r>
            <a:r>
              <a:rPr lang="zh-CN" altLang="en-US" b="0">
                <a:latin typeface="微软雅黑" panose="020B0503020204020204" charset="-122"/>
                <a:ea typeface="微软雅黑" panose="020B0503020204020204" charset="-122"/>
              </a:rPr>
              <a:t>月</a:t>
            </a:r>
            <a:r>
              <a:rPr lang="en-US" altLang="zh-CN">
                <a:latin typeface="微软雅黑" panose="020B0503020204020204" charset="-122"/>
                <a:ea typeface="微软雅黑" panose="020B0503020204020204" charset="-122"/>
              </a:rPr>
              <a:t>01</a:t>
            </a:r>
            <a:r>
              <a:rPr lang="zh-CN" altLang="en-US" b="0">
                <a:latin typeface="微软雅黑" panose="020B0503020204020204" charset="-122"/>
                <a:ea typeface="微软雅黑" panose="020B0503020204020204" charset="-122"/>
              </a:rPr>
              <a:t>日</a:t>
            </a:r>
            <a:endParaRPr lang="zh-CN" altLang="en-US" b="0" dirty="0">
              <a:latin typeface="微软雅黑" panose="020B0503020204020204" charset="-122"/>
              <a:ea typeface="微软雅黑" panose="020B0503020204020204" charset="-122"/>
            </a:endParaRPr>
          </a:p>
        </p:txBody>
      </p:sp>
      <p:graphicFrame>
        <p:nvGraphicFramePr>
          <p:cNvPr id="27" name="图表 26">
            <a:extLst>
              <a:ext uri="{FF2B5EF4-FFF2-40B4-BE49-F238E27FC236}">
                <a16:creationId xmlns:a16="http://schemas.microsoft.com/office/drawing/2014/main" id="{FEDBD570-088E-C2EE-B2A3-CC79F83E24C2}"/>
              </a:ext>
            </a:extLst>
          </p:cNvPr>
          <p:cNvGraphicFramePr/>
          <p:nvPr>
            <p:extLst>
              <p:ext uri="{D42A27DB-BD31-4B8C-83A1-F6EECF244321}">
                <p14:modId xmlns:p14="http://schemas.microsoft.com/office/powerpoint/2010/main" val="2739314214"/>
              </p:ext>
            </p:extLst>
          </p:nvPr>
        </p:nvGraphicFramePr>
        <p:xfrm>
          <a:off x="5380700" y="3183953"/>
          <a:ext cx="5486400" cy="3200400"/>
        </p:xfrm>
        <a:graphic>
          <a:graphicData uri="http://schemas.openxmlformats.org/drawingml/2006/chart">
            <c:chart xmlns:c="http://schemas.openxmlformats.org/drawingml/2006/chart" xmlns:r="http://schemas.openxmlformats.org/officeDocument/2006/relationships" r:id="rId4"/>
          </a:graphicData>
        </a:graphic>
      </p:graphicFrame>
      <p:sp>
        <p:nvSpPr>
          <p:cNvPr id="28" name="文本框 3">
            <a:extLst>
              <a:ext uri="{FF2B5EF4-FFF2-40B4-BE49-F238E27FC236}">
                <a16:creationId xmlns:a16="http://schemas.microsoft.com/office/drawing/2014/main" id="{D4F542FE-C560-E0A9-386F-0F15C3F3CEA2}"/>
              </a:ext>
            </a:extLst>
          </p:cNvPr>
          <p:cNvSpPr txBox="1"/>
          <p:nvPr/>
        </p:nvSpPr>
        <p:spPr>
          <a:xfrm>
            <a:off x="5879976" y="6369049"/>
            <a:ext cx="4343832" cy="307777"/>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b="0">
                <a:solidFill>
                  <a:schemeClr val="bg1"/>
                </a:solidFill>
                <a:latin typeface="微软雅黑" panose="020B0503020204020204" charset="-122"/>
                <a:ea typeface="微软雅黑" panose="020B0503020204020204" charset="-122"/>
              </a:rPr>
              <a:t>制表：马奔                   日期：</a:t>
            </a:r>
            <a:r>
              <a:rPr lang="en-US" altLang="zh-CN" b="0">
                <a:solidFill>
                  <a:schemeClr val="bg1"/>
                </a:solidFill>
                <a:latin typeface="微软雅黑" panose="020B0503020204020204" charset="-122"/>
                <a:ea typeface="微软雅黑" panose="020B0503020204020204" charset="-122"/>
              </a:rPr>
              <a:t>2023</a:t>
            </a:r>
            <a:r>
              <a:rPr lang="zh-CN" altLang="en-US" b="0">
                <a:solidFill>
                  <a:schemeClr val="bg1"/>
                </a:solidFill>
                <a:latin typeface="微软雅黑" panose="020B0503020204020204" charset="-122"/>
                <a:ea typeface="微软雅黑" panose="020B0503020204020204" charset="-122"/>
              </a:rPr>
              <a:t>年</a:t>
            </a:r>
            <a:r>
              <a:rPr lang="en-US" altLang="zh-CN" b="0">
                <a:solidFill>
                  <a:schemeClr val="bg1"/>
                </a:solidFill>
                <a:latin typeface="微软雅黑" panose="020B0503020204020204" charset="-122"/>
                <a:ea typeface="微软雅黑" panose="020B0503020204020204" charset="-122"/>
              </a:rPr>
              <a:t>08</a:t>
            </a:r>
            <a:r>
              <a:rPr lang="zh-CN" altLang="en-US" b="0">
                <a:solidFill>
                  <a:schemeClr val="bg1"/>
                </a:solidFill>
                <a:latin typeface="微软雅黑" panose="020B0503020204020204" charset="-122"/>
                <a:ea typeface="微软雅黑" panose="020B0503020204020204" charset="-122"/>
              </a:rPr>
              <a:t>月</a:t>
            </a:r>
            <a:r>
              <a:rPr lang="en-US" altLang="zh-CN">
                <a:solidFill>
                  <a:schemeClr val="bg1"/>
                </a:solidFill>
                <a:latin typeface="微软雅黑" panose="020B0503020204020204" charset="-122"/>
                <a:ea typeface="微软雅黑" panose="020B0503020204020204" charset="-122"/>
              </a:rPr>
              <a:t>01</a:t>
            </a:r>
            <a:r>
              <a:rPr lang="zh-CN" altLang="en-US" b="0">
                <a:solidFill>
                  <a:schemeClr val="bg1"/>
                </a:solidFill>
                <a:latin typeface="微软雅黑" panose="020B0503020204020204" charset="-122"/>
                <a:ea typeface="微软雅黑" panose="020B0503020204020204" charset="-122"/>
              </a:rPr>
              <a:t>日</a:t>
            </a:r>
            <a:endParaRPr lang="zh-CN" altLang="en-US" b="0" dirty="0">
              <a:solidFill>
                <a:schemeClr val="bg1"/>
              </a:solidFill>
              <a:latin typeface="微软雅黑" panose="020B0503020204020204" charset="-122"/>
              <a:ea typeface="微软雅黑" panose="020B0503020204020204" charset="-122"/>
            </a:endParaRPr>
          </a:p>
        </p:txBody>
      </p:sp>
      <p:sp>
        <p:nvSpPr>
          <p:cNvPr id="30" name="文本框 29">
            <a:extLst>
              <a:ext uri="{FF2B5EF4-FFF2-40B4-BE49-F238E27FC236}">
                <a16:creationId xmlns:a16="http://schemas.microsoft.com/office/drawing/2014/main" id="{B81EBE32-3C54-D862-94E7-2EC6451D3FDB}"/>
              </a:ext>
            </a:extLst>
          </p:cNvPr>
          <p:cNvSpPr txBox="1"/>
          <p:nvPr/>
        </p:nvSpPr>
        <p:spPr>
          <a:xfrm>
            <a:off x="273746" y="4423766"/>
            <a:ext cx="5030166" cy="1286250"/>
          </a:xfrm>
          <a:prstGeom prst="rect">
            <a:avLst/>
          </a:prstGeom>
          <a:noFill/>
          <a:ln w="25400" cap="flat" cmpd="sng" algn="ctr">
            <a:noFill/>
            <a:prstDash val="solid"/>
          </a:ln>
          <a:effectLst/>
        </p:spPr>
        <p:style>
          <a:lnRef idx="2">
            <a:schemeClr val="dk1"/>
          </a:lnRef>
          <a:fillRef idx="1">
            <a:schemeClr val="lt1"/>
          </a:fillRef>
          <a:effectRef idx="0">
            <a:schemeClr val="dk1"/>
          </a:effectRef>
          <a:fontRef idx="minor">
            <a:schemeClr val="dk1"/>
          </a:fontRef>
        </p:style>
        <p:txBody>
          <a:bodyPr wrap="square">
            <a:spAutoFit/>
          </a:bodyPr>
          <a:lstStyle/>
          <a:p>
            <a:pPr indent="304800" algn="l">
              <a:lnSpc>
                <a:spcPct val="150000"/>
              </a:lnSpc>
            </a:pPr>
            <a:r>
              <a:rPr lang="zh-CN" altLang="en-US" sz="1800" b="1" kern="100" dirty="0">
                <a:effectLst/>
                <a:latin typeface="微软雅黑" panose="020B0503020204020204" pitchFamily="34" charset="-122"/>
                <a:ea typeface="微软雅黑" panose="020B0503020204020204" pitchFamily="34" charset="-122"/>
                <a:cs typeface="宋体" panose="02010600030101010101" pitchFamily="2" charset="-122"/>
              </a:rPr>
              <a:t>结论：</a:t>
            </a:r>
            <a:r>
              <a:rPr lang="zh-CN" altLang="zh-CN" sz="1800" kern="100" dirty="0">
                <a:effectLst/>
                <a:latin typeface="微软雅黑" panose="020B0503020204020204" pitchFamily="34" charset="-122"/>
                <a:ea typeface="微软雅黑" panose="020B0503020204020204" pitchFamily="34" charset="-122"/>
                <a:cs typeface="宋体" panose="02010600030101010101" pitchFamily="2" charset="-122"/>
              </a:rPr>
              <a:t>由测试结果统计表可以看出，通过对策实施之后，风门调试过程和使用过程卡涩</a:t>
            </a:r>
            <a:r>
              <a:rPr lang="zh-CN" altLang="en-US" kern="100" dirty="0">
                <a:latin typeface="微软雅黑" panose="020B0503020204020204" pitchFamily="34" charset="-122"/>
                <a:ea typeface="微软雅黑" panose="020B0503020204020204" pitchFamily="34" charset="-122"/>
                <a:cs typeface="宋体" panose="02010600030101010101" pitchFamily="2" charset="-122"/>
              </a:rPr>
              <a:t>出现次数为</a:t>
            </a:r>
            <a:r>
              <a:rPr lang="en-US" altLang="zh-CN" kern="100" dirty="0">
                <a:latin typeface="微软雅黑" panose="020B0503020204020204" pitchFamily="34" charset="-122"/>
                <a:ea typeface="微软雅黑" panose="020B0503020204020204" pitchFamily="34" charset="-122"/>
                <a:cs typeface="宋体" panose="02010600030101010101" pitchFamily="2" charset="-122"/>
              </a:rPr>
              <a:t>0</a:t>
            </a:r>
            <a:r>
              <a:rPr lang="zh-CN" altLang="zh-CN" sz="1800" kern="100" dirty="0">
                <a:effectLst/>
                <a:latin typeface="微软雅黑" panose="020B0503020204020204" pitchFamily="34" charset="-122"/>
                <a:ea typeface="微软雅黑" panose="020B0503020204020204" pitchFamily="34" charset="-122"/>
                <a:cs typeface="宋体" panose="02010600030101010101" pitchFamily="2" charset="-122"/>
              </a:rPr>
              <a:t>，风门使用合格率均</a:t>
            </a:r>
            <a:r>
              <a:rPr lang="en-US" altLang="zh-CN" sz="1800" kern="100" dirty="0">
                <a:effectLst/>
                <a:latin typeface="微软雅黑" panose="020B0503020204020204" pitchFamily="34" charset="-122"/>
                <a:ea typeface="微软雅黑" panose="020B0503020204020204" pitchFamily="34" charset="-122"/>
                <a:cs typeface="宋体" panose="02010600030101010101" pitchFamily="2" charset="-122"/>
              </a:rPr>
              <a:t>100%</a:t>
            </a:r>
            <a:r>
              <a:rPr lang="zh-CN" altLang="zh-CN" sz="1800" kern="100" dirty="0">
                <a:effectLst/>
                <a:latin typeface="微软雅黑" panose="020B0503020204020204" pitchFamily="34" charset="-122"/>
                <a:ea typeface="微软雅黑" panose="020B0503020204020204" pitchFamily="34" charset="-122"/>
                <a:cs typeface="宋体" panose="02010600030101010101" pitchFamily="2" charset="-122"/>
              </a:rPr>
              <a:t>。</a:t>
            </a:r>
            <a:endParaRPr lang="zh-CN" altLang="zh-CN" sz="1400" kern="100" dirty="0">
              <a:effectLst/>
              <a:latin typeface="微软雅黑" panose="020B0503020204020204" pitchFamily="34" charset="-122"/>
              <a:ea typeface="微软雅黑" panose="020B0503020204020204" pitchFamily="34" charset="-122"/>
            </a:endParaRPr>
          </a:p>
        </p:txBody>
      </p:sp>
      <p:sp>
        <p:nvSpPr>
          <p:cNvPr id="31" name="爆炸形: 14 pt  30">
            <a:extLst>
              <a:ext uri="{FF2B5EF4-FFF2-40B4-BE49-F238E27FC236}">
                <a16:creationId xmlns:a16="http://schemas.microsoft.com/office/drawing/2014/main" id="{09F6E43C-B9B6-D23F-7896-0777934D3493}"/>
              </a:ext>
            </a:extLst>
          </p:cNvPr>
          <p:cNvSpPr/>
          <p:nvPr/>
        </p:nvSpPr>
        <p:spPr>
          <a:xfrm rot="21130886">
            <a:off x="1728664" y="3926033"/>
            <a:ext cx="4321510" cy="2782405"/>
          </a:xfrm>
          <a:prstGeom prst="irregularSeal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lvl="0"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9pPr>
          </a:lstStyle>
          <a:p>
            <a:pPr algn="ctr">
              <a:lnSpc>
                <a:spcPct val="130000"/>
              </a:lnSpc>
            </a:pPr>
            <a:r>
              <a:rPr lang="zh-CN" altLang="en-US" sz="1800" dirty="0">
                <a:solidFill>
                  <a:schemeClr val="tx1"/>
                </a:solidFill>
                <a:latin typeface="微软雅黑" panose="020B0503020204020204" charset="-122"/>
                <a:ea typeface="微软雅黑" panose="020B0503020204020204" charset="-122"/>
              </a:rPr>
              <a:t>对策目标达成，</a:t>
            </a:r>
            <a:endParaRPr lang="en-US" altLang="zh-CN" sz="1800" dirty="0">
              <a:solidFill>
                <a:schemeClr val="tx1"/>
              </a:solidFill>
              <a:latin typeface="微软雅黑" panose="020B0503020204020204" charset="-122"/>
              <a:ea typeface="微软雅黑" panose="020B0503020204020204" charset="-122"/>
            </a:endParaRPr>
          </a:p>
          <a:p>
            <a:pPr algn="ctr">
              <a:lnSpc>
                <a:spcPct val="130000"/>
              </a:lnSpc>
            </a:pPr>
            <a:r>
              <a:rPr lang="zh-CN" altLang="en-US" sz="1800" dirty="0">
                <a:solidFill>
                  <a:schemeClr val="tx1"/>
                </a:solidFill>
                <a:latin typeface="微软雅黑" panose="020B0503020204020204" charset="-122"/>
                <a:ea typeface="微软雅黑" panose="020B0503020204020204" charset="-122"/>
              </a:rPr>
              <a:t>实施有效！</a:t>
            </a:r>
          </a:p>
        </p:txBody>
      </p:sp>
    </p:spTree>
    <p:extLst>
      <p:ext uri="{BB962C8B-B14F-4D97-AF65-F5344CB8AC3E}">
        <p14:creationId xmlns:p14="http://schemas.microsoft.com/office/powerpoint/2010/main" val="38883223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BCCB8-1FE6-5301-B7EB-F3226824C112}"/>
            </a:ext>
          </a:extLst>
        </p:cNvPr>
        <p:cNvGrpSpPr/>
        <p:nvPr/>
      </p:nvGrpSpPr>
      <p:grpSpPr>
        <a:xfrm>
          <a:off x="0" y="0"/>
          <a:ext cx="0" cy="0"/>
          <a:chOff x="0" y="0"/>
          <a:chExt cx="0" cy="0"/>
        </a:xfrm>
      </p:grpSpPr>
      <p:sp>
        <p:nvSpPr>
          <p:cNvPr id="67" name="圆角矩形 66">
            <a:extLst>
              <a:ext uri="{FF2B5EF4-FFF2-40B4-BE49-F238E27FC236}">
                <a16:creationId xmlns:a16="http://schemas.microsoft.com/office/drawing/2014/main" id="{7A915E0A-EA72-12FE-7670-75604344BFBB}"/>
              </a:ext>
            </a:extLst>
          </p:cNvPr>
          <p:cNvSpPr/>
          <p:nvPr>
            <p:custDataLst>
              <p:tags r:id="rId1"/>
            </p:custDataLst>
          </p:nvPr>
        </p:nvSpPr>
        <p:spPr>
          <a:xfrm>
            <a:off x="7832679" y="1582077"/>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7</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68" name="组合 67">
            <a:extLst>
              <a:ext uri="{FF2B5EF4-FFF2-40B4-BE49-F238E27FC236}">
                <a16:creationId xmlns:a16="http://schemas.microsoft.com/office/drawing/2014/main" id="{5BE9F9AA-37FB-A361-BC33-B21F4E15BBB5}"/>
              </a:ext>
            </a:extLst>
          </p:cNvPr>
          <p:cNvGrpSpPr/>
          <p:nvPr>
            <p:custDataLst>
              <p:tags r:id="rId2"/>
            </p:custDataLst>
          </p:nvPr>
        </p:nvGrpSpPr>
        <p:grpSpPr>
          <a:xfrm>
            <a:off x="8603615" y="1581785"/>
            <a:ext cx="2616200" cy="463173"/>
            <a:chOff x="6339097" y="1573726"/>
            <a:chExt cx="3744416" cy="530390"/>
          </a:xfrm>
          <a:solidFill>
            <a:srgbClr val="0070C0"/>
          </a:solidFill>
        </p:grpSpPr>
        <p:sp>
          <p:nvSpPr>
            <p:cNvPr id="69" name="圆角矩形 68">
              <a:extLst>
                <a:ext uri="{FF2B5EF4-FFF2-40B4-BE49-F238E27FC236}">
                  <a16:creationId xmlns:a16="http://schemas.microsoft.com/office/drawing/2014/main" id="{A86E5F34-CD84-3E43-D9F3-55E6E62D095A}"/>
                </a:ext>
              </a:extLst>
            </p:cNvPr>
            <p:cNvSpPr/>
            <p:nvPr>
              <p:custDataLst>
                <p:tags r:id="rId48"/>
              </p:custDataLst>
            </p:nvPr>
          </p:nvSpPr>
          <p:spPr>
            <a:xfrm>
              <a:off x="6339097" y="1573726"/>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70" name="矩形 69">
              <a:extLst>
                <a:ext uri="{FF2B5EF4-FFF2-40B4-BE49-F238E27FC236}">
                  <a16:creationId xmlns:a16="http://schemas.microsoft.com/office/drawing/2014/main" id="{F3659111-A0DC-4217-B599-7BB7963788FD}"/>
                </a:ext>
              </a:extLst>
            </p:cNvPr>
            <p:cNvSpPr/>
            <p:nvPr>
              <p:custDataLst>
                <p:tags r:id="rId49"/>
              </p:custDataLst>
            </p:nvPr>
          </p:nvSpPr>
          <p:spPr>
            <a:xfrm>
              <a:off x="6723350" y="1614014"/>
              <a:ext cx="2653075" cy="490102"/>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确定主要原因</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71" name="圆角矩形 70">
            <a:extLst>
              <a:ext uri="{FF2B5EF4-FFF2-40B4-BE49-F238E27FC236}">
                <a16:creationId xmlns:a16="http://schemas.microsoft.com/office/drawing/2014/main" id="{CC2A5FF2-B55C-68C4-A7E6-334EE95B9B1D}"/>
              </a:ext>
            </a:extLst>
          </p:cNvPr>
          <p:cNvSpPr/>
          <p:nvPr>
            <p:custDataLst>
              <p:tags r:id="rId3"/>
            </p:custDataLst>
          </p:nvPr>
        </p:nvSpPr>
        <p:spPr>
          <a:xfrm>
            <a:off x="7832679" y="2313439"/>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8</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72" name="组合 71">
            <a:extLst>
              <a:ext uri="{FF2B5EF4-FFF2-40B4-BE49-F238E27FC236}">
                <a16:creationId xmlns:a16="http://schemas.microsoft.com/office/drawing/2014/main" id="{FB659FEC-C9ED-0F14-C4F1-F940D6E4F678}"/>
              </a:ext>
            </a:extLst>
          </p:cNvPr>
          <p:cNvGrpSpPr/>
          <p:nvPr>
            <p:custDataLst>
              <p:tags r:id="rId4"/>
            </p:custDataLst>
          </p:nvPr>
        </p:nvGrpSpPr>
        <p:grpSpPr>
          <a:xfrm>
            <a:off x="8582660" y="2313305"/>
            <a:ext cx="2622550" cy="463173"/>
            <a:chOff x="6315199" y="2410178"/>
            <a:chExt cx="3744416" cy="530390"/>
          </a:xfrm>
          <a:solidFill>
            <a:srgbClr val="0070C0"/>
          </a:solidFill>
        </p:grpSpPr>
        <p:sp>
          <p:nvSpPr>
            <p:cNvPr id="73" name="圆角矩形 72">
              <a:extLst>
                <a:ext uri="{FF2B5EF4-FFF2-40B4-BE49-F238E27FC236}">
                  <a16:creationId xmlns:a16="http://schemas.microsoft.com/office/drawing/2014/main" id="{48082962-6B7A-E18A-4354-19F2A625997F}"/>
                </a:ext>
              </a:extLst>
            </p:cNvPr>
            <p:cNvSpPr/>
            <p:nvPr>
              <p:custDataLst>
                <p:tags r:id="rId46"/>
              </p:custDataLst>
            </p:nvPr>
          </p:nvSpPr>
          <p:spPr>
            <a:xfrm>
              <a:off x="6315199" y="2410178"/>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74" name="矩形 73">
              <a:extLst>
                <a:ext uri="{FF2B5EF4-FFF2-40B4-BE49-F238E27FC236}">
                  <a16:creationId xmlns:a16="http://schemas.microsoft.com/office/drawing/2014/main" id="{C0891050-5AB0-E3FB-88FD-36342E3DD745}"/>
                </a:ext>
              </a:extLst>
            </p:cNvPr>
            <p:cNvSpPr/>
            <p:nvPr>
              <p:custDataLst>
                <p:tags r:id="rId47"/>
              </p:custDataLst>
            </p:nvPr>
          </p:nvSpPr>
          <p:spPr>
            <a:xfrm>
              <a:off x="6747248" y="2450466"/>
              <a:ext cx="2653075" cy="490102"/>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制定对策</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75" name="圆角矩形 74">
            <a:extLst>
              <a:ext uri="{FF2B5EF4-FFF2-40B4-BE49-F238E27FC236}">
                <a16:creationId xmlns:a16="http://schemas.microsoft.com/office/drawing/2014/main" id="{3B1BEA72-2A4D-7C0D-D2E4-95BB3DDFC989}"/>
              </a:ext>
            </a:extLst>
          </p:cNvPr>
          <p:cNvSpPr/>
          <p:nvPr>
            <p:custDataLst>
              <p:tags r:id="rId5"/>
            </p:custDataLst>
          </p:nvPr>
        </p:nvSpPr>
        <p:spPr>
          <a:xfrm>
            <a:off x="7832679" y="3087997"/>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9</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76" name="组合 75">
            <a:extLst>
              <a:ext uri="{FF2B5EF4-FFF2-40B4-BE49-F238E27FC236}">
                <a16:creationId xmlns:a16="http://schemas.microsoft.com/office/drawing/2014/main" id="{54CBFEA2-B450-BF36-171D-E8E1202EA4C7}"/>
              </a:ext>
            </a:extLst>
          </p:cNvPr>
          <p:cNvGrpSpPr/>
          <p:nvPr>
            <p:custDataLst>
              <p:tags r:id="rId6"/>
            </p:custDataLst>
          </p:nvPr>
        </p:nvGrpSpPr>
        <p:grpSpPr>
          <a:xfrm>
            <a:off x="8603615" y="3088005"/>
            <a:ext cx="2600325" cy="463173"/>
            <a:chOff x="6339097" y="3296031"/>
            <a:chExt cx="3744416" cy="530390"/>
          </a:xfrm>
          <a:solidFill>
            <a:srgbClr val="0070C0"/>
          </a:solidFill>
        </p:grpSpPr>
        <p:sp>
          <p:nvSpPr>
            <p:cNvPr id="77" name="圆角矩形 76">
              <a:extLst>
                <a:ext uri="{FF2B5EF4-FFF2-40B4-BE49-F238E27FC236}">
                  <a16:creationId xmlns:a16="http://schemas.microsoft.com/office/drawing/2014/main" id="{4BEAAAC8-A720-6B50-B53F-DF815ABFFD3E}"/>
                </a:ext>
              </a:extLst>
            </p:cNvPr>
            <p:cNvSpPr/>
            <p:nvPr>
              <p:custDataLst>
                <p:tags r:id="rId44"/>
              </p:custDataLst>
            </p:nvPr>
          </p:nvSpPr>
          <p:spPr>
            <a:xfrm>
              <a:off x="6339097" y="3296031"/>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78" name="矩形 77">
              <a:extLst>
                <a:ext uri="{FF2B5EF4-FFF2-40B4-BE49-F238E27FC236}">
                  <a16:creationId xmlns:a16="http://schemas.microsoft.com/office/drawing/2014/main" id="{1D9E66BC-4E10-35AA-CE2A-EEEDF84F7908}"/>
                </a:ext>
              </a:extLst>
            </p:cNvPr>
            <p:cNvSpPr/>
            <p:nvPr>
              <p:custDataLst>
                <p:tags r:id="rId45"/>
              </p:custDataLst>
            </p:nvPr>
          </p:nvSpPr>
          <p:spPr>
            <a:xfrm>
              <a:off x="6723349" y="3336319"/>
              <a:ext cx="3335467" cy="490102"/>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对策实施</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79" name="圆角矩形 78">
            <a:extLst>
              <a:ext uri="{FF2B5EF4-FFF2-40B4-BE49-F238E27FC236}">
                <a16:creationId xmlns:a16="http://schemas.microsoft.com/office/drawing/2014/main" id="{148573D1-2F4B-0595-FABA-C879B59C0702}"/>
              </a:ext>
            </a:extLst>
          </p:cNvPr>
          <p:cNvSpPr/>
          <p:nvPr>
            <p:custDataLst>
              <p:tags r:id="rId7"/>
            </p:custDataLst>
          </p:nvPr>
        </p:nvSpPr>
        <p:spPr>
          <a:xfrm>
            <a:off x="7679690" y="3789045"/>
            <a:ext cx="837565" cy="447040"/>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10</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80" name="组合 79">
            <a:extLst>
              <a:ext uri="{FF2B5EF4-FFF2-40B4-BE49-F238E27FC236}">
                <a16:creationId xmlns:a16="http://schemas.microsoft.com/office/drawing/2014/main" id="{166E1306-F5DC-F295-35FA-60F13E216800}"/>
              </a:ext>
            </a:extLst>
          </p:cNvPr>
          <p:cNvGrpSpPr/>
          <p:nvPr>
            <p:custDataLst>
              <p:tags r:id="rId8"/>
            </p:custDataLst>
          </p:nvPr>
        </p:nvGrpSpPr>
        <p:grpSpPr>
          <a:xfrm>
            <a:off x="8603615" y="3789680"/>
            <a:ext cx="2616200" cy="463781"/>
            <a:chOff x="6339097" y="4180903"/>
            <a:chExt cx="3744416" cy="531018"/>
          </a:xfrm>
          <a:solidFill>
            <a:srgbClr val="C00000"/>
          </a:solidFill>
        </p:grpSpPr>
        <p:sp>
          <p:nvSpPr>
            <p:cNvPr id="81" name="圆角矩形 80">
              <a:extLst>
                <a:ext uri="{FF2B5EF4-FFF2-40B4-BE49-F238E27FC236}">
                  <a16:creationId xmlns:a16="http://schemas.microsoft.com/office/drawing/2014/main" id="{917C297D-F167-454D-F83C-F86350B5DBD7}"/>
                </a:ext>
              </a:extLst>
            </p:cNvPr>
            <p:cNvSpPr/>
            <p:nvPr>
              <p:custDataLst>
                <p:tags r:id="rId42"/>
              </p:custDataLst>
            </p:nvPr>
          </p:nvSpPr>
          <p:spPr>
            <a:xfrm>
              <a:off x="6339097" y="418090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82" name="矩形 81">
              <a:extLst>
                <a:ext uri="{FF2B5EF4-FFF2-40B4-BE49-F238E27FC236}">
                  <a16:creationId xmlns:a16="http://schemas.microsoft.com/office/drawing/2014/main" id="{EB7C2825-CAB1-FCF1-B9E6-25586CB4B23B}"/>
                </a:ext>
              </a:extLst>
            </p:cNvPr>
            <p:cNvSpPr/>
            <p:nvPr>
              <p:custDataLst>
                <p:tags r:id="rId43"/>
              </p:custDataLst>
            </p:nvPr>
          </p:nvSpPr>
          <p:spPr>
            <a:xfrm>
              <a:off x="6723349" y="4221882"/>
              <a:ext cx="3360164" cy="490039"/>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效果检查</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83" name="圆角矩形 82">
            <a:extLst>
              <a:ext uri="{FF2B5EF4-FFF2-40B4-BE49-F238E27FC236}">
                <a16:creationId xmlns:a16="http://schemas.microsoft.com/office/drawing/2014/main" id="{8D9B4418-E2B8-D7C8-F7B2-39278F58D8A6}"/>
              </a:ext>
            </a:extLst>
          </p:cNvPr>
          <p:cNvSpPr/>
          <p:nvPr>
            <p:custDataLst>
              <p:tags r:id="rId9"/>
            </p:custDataLst>
          </p:nvPr>
        </p:nvSpPr>
        <p:spPr>
          <a:xfrm>
            <a:off x="7649210" y="4556125"/>
            <a:ext cx="868045" cy="4470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11</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84" name="组合 83">
            <a:extLst>
              <a:ext uri="{FF2B5EF4-FFF2-40B4-BE49-F238E27FC236}">
                <a16:creationId xmlns:a16="http://schemas.microsoft.com/office/drawing/2014/main" id="{BD094FA2-835D-DFF5-2375-6D837E2526B3}"/>
              </a:ext>
            </a:extLst>
          </p:cNvPr>
          <p:cNvGrpSpPr/>
          <p:nvPr>
            <p:custDataLst>
              <p:tags r:id="rId10"/>
            </p:custDataLst>
          </p:nvPr>
        </p:nvGrpSpPr>
        <p:grpSpPr>
          <a:xfrm>
            <a:off x="8603615" y="4556125"/>
            <a:ext cx="2600960" cy="452889"/>
            <a:chOff x="6339097" y="5057483"/>
            <a:chExt cx="3744416" cy="518298"/>
          </a:xfrm>
          <a:solidFill>
            <a:srgbClr val="0070C0"/>
          </a:solidFill>
        </p:grpSpPr>
        <p:sp>
          <p:nvSpPr>
            <p:cNvPr id="85" name="圆角矩形 84">
              <a:extLst>
                <a:ext uri="{FF2B5EF4-FFF2-40B4-BE49-F238E27FC236}">
                  <a16:creationId xmlns:a16="http://schemas.microsoft.com/office/drawing/2014/main" id="{96387F72-D208-5434-0359-C94BB83D1497}"/>
                </a:ext>
              </a:extLst>
            </p:cNvPr>
            <p:cNvSpPr/>
            <p:nvPr>
              <p:custDataLst>
                <p:tags r:id="rId40"/>
              </p:custDataLst>
            </p:nvPr>
          </p:nvSpPr>
          <p:spPr>
            <a:xfrm>
              <a:off x="6339097" y="505748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86" name="矩形 85">
              <a:extLst>
                <a:ext uri="{FF2B5EF4-FFF2-40B4-BE49-F238E27FC236}">
                  <a16:creationId xmlns:a16="http://schemas.microsoft.com/office/drawing/2014/main" id="{4D901FF4-7FFC-4C8D-0EDA-7293E9D27AF3}"/>
                </a:ext>
              </a:extLst>
            </p:cNvPr>
            <p:cNvSpPr/>
            <p:nvPr>
              <p:custDataLst>
                <p:tags r:id="rId41"/>
              </p:custDataLst>
            </p:nvPr>
          </p:nvSpPr>
          <p:spPr>
            <a:xfrm>
              <a:off x="6723478" y="5085978"/>
              <a:ext cx="2736174" cy="489803"/>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制定巩固措施</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87" name="TextBox 86">
            <a:extLst>
              <a:ext uri="{FF2B5EF4-FFF2-40B4-BE49-F238E27FC236}">
                <a16:creationId xmlns:a16="http://schemas.microsoft.com/office/drawing/2014/main" id="{975D9B73-2FCB-D2E3-4259-16B9DAE8EFC8}"/>
              </a:ext>
            </a:extLst>
          </p:cNvPr>
          <p:cNvSpPr txBox="1"/>
          <p:nvPr/>
        </p:nvSpPr>
        <p:spPr>
          <a:xfrm>
            <a:off x="338359" y="2219563"/>
            <a:ext cx="2805024" cy="1351280"/>
          </a:xfrm>
          <a:prstGeom prst="rect">
            <a:avLst/>
          </a:prstGeom>
          <a:noFill/>
        </p:spPr>
        <p:txBody>
          <a:bodyPr wrap="square" lIns="121816" tIns="60906" rIns="121816" bIns="60906">
            <a:spAutoFit/>
          </a:bodyPr>
          <a:lstStyle/>
          <a:p>
            <a:pPr algn="ctr">
              <a:defRPr/>
            </a:pPr>
            <a:r>
              <a:rPr lang="zh-CN" altLang="en-US" sz="4800" b="1" spc="200">
                <a:solidFill>
                  <a:schemeClr val="bg1"/>
                </a:solidFill>
                <a:latin typeface="微软雅黑" panose="020B0503020204020204" charset="-122"/>
                <a:ea typeface="微软雅黑" panose="020B0503020204020204" charset="-122"/>
              </a:rPr>
              <a:t>目录 </a:t>
            </a:r>
            <a:endParaRPr lang="en-US" altLang="zh-CN" sz="4800" b="1" spc="200">
              <a:solidFill>
                <a:schemeClr val="bg1"/>
              </a:solidFill>
              <a:latin typeface="微软雅黑" panose="020B0503020204020204" charset="-122"/>
              <a:ea typeface="微软雅黑" panose="020B0503020204020204" charset="-122"/>
            </a:endParaRPr>
          </a:p>
          <a:p>
            <a:pPr algn="r">
              <a:defRPr/>
            </a:pPr>
            <a:r>
              <a:rPr lang="en-US" altLang="zh-CN" sz="3200" b="1" spc="200">
                <a:solidFill>
                  <a:schemeClr val="bg1"/>
                </a:solidFill>
                <a:latin typeface="微软雅黑" panose="020B0503020204020204" charset="-122"/>
                <a:ea typeface="微软雅黑" panose="020B0503020204020204" charset="-122"/>
              </a:rPr>
              <a:t>CONTENTS</a:t>
            </a:r>
            <a:endParaRPr lang="zh-CN" altLang="en-US" sz="3200" b="1" spc="200">
              <a:solidFill>
                <a:schemeClr val="bg1"/>
              </a:solidFill>
              <a:latin typeface="微软雅黑" panose="020B0503020204020204" charset="-122"/>
              <a:ea typeface="微软雅黑" panose="020B0503020204020204" charset="-122"/>
            </a:endParaRPr>
          </a:p>
        </p:txBody>
      </p:sp>
      <p:sp>
        <p:nvSpPr>
          <p:cNvPr id="3" name="椭圆 2">
            <a:extLst>
              <a:ext uri="{FF2B5EF4-FFF2-40B4-BE49-F238E27FC236}">
                <a16:creationId xmlns:a16="http://schemas.microsoft.com/office/drawing/2014/main" id="{C1C70C5A-54D1-4B90-B1B0-148C86888474}"/>
              </a:ext>
            </a:extLst>
          </p:cNvPr>
          <p:cNvSpPr/>
          <p:nvPr>
            <p:custDataLst>
              <p:tags r:id="rId11"/>
            </p:custDataLst>
          </p:nvPr>
        </p:nvSpPr>
        <p:spPr bwMode="auto">
          <a:xfrm>
            <a:off x="406718" y="2259330"/>
            <a:ext cx="1920875" cy="1890713"/>
          </a:xfrm>
          <a:prstGeom prst="ellipse">
            <a:avLst/>
          </a:pr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r>
              <a:rPr lang="zh-CN" altLang="en-US" sz="4265" b="1" strike="noStrike" noProof="1">
                <a:solidFill>
                  <a:srgbClr val="0070C0"/>
                </a:solidFill>
                <a:latin typeface="微软雅黑" panose="020B0503020204020204" charset="-122"/>
                <a:ea typeface="微软雅黑" panose="020B0503020204020204" charset="-122"/>
                <a:cs typeface="+mn-ea"/>
                <a:sym typeface="+mn-lt"/>
              </a:rPr>
              <a:t>目录</a:t>
            </a:r>
          </a:p>
        </p:txBody>
      </p:sp>
      <p:sp>
        <p:nvSpPr>
          <p:cNvPr id="4" name="圆角矩形 3">
            <a:extLst>
              <a:ext uri="{FF2B5EF4-FFF2-40B4-BE49-F238E27FC236}">
                <a16:creationId xmlns:a16="http://schemas.microsoft.com/office/drawing/2014/main" id="{693D515B-1FE4-9508-5509-FBB418A95500}"/>
              </a:ext>
            </a:extLst>
          </p:cNvPr>
          <p:cNvSpPr/>
          <p:nvPr>
            <p:custDataLst>
              <p:tags r:id="rId12"/>
            </p:custDataLst>
          </p:nvPr>
        </p:nvSpPr>
        <p:spPr>
          <a:xfrm>
            <a:off x="7644130" y="5255260"/>
            <a:ext cx="882015" cy="4470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12</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5" name="组合 4">
            <a:extLst>
              <a:ext uri="{FF2B5EF4-FFF2-40B4-BE49-F238E27FC236}">
                <a16:creationId xmlns:a16="http://schemas.microsoft.com/office/drawing/2014/main" id="{87D5B3EE-AB5F-E4EC-086D-F4689FD34042}"/>
              </a:ext>
            </a:extLst>
          </p:cNvPr>
          <p:cNvGrpSpPr/>
          <p:nvPr>
            <p:custDataLst>
              <p:tags r:id="rId13"/>
            </p:custDataLst>
          </p:nvPr>
        </p:nvGrpSpPr>
        <p:grpSpPr>
          <a:xfrm>
            <a:off x="8622665" y="5204460"/>
            <a:ext cx="2690495" cy="452755"/>
            <a:chOff x="6339097" y="5057483"/>
            <a:chExt cx="3744416" cy="518492"/>
          </a:xfrm>
          <a:solidFill>
            <a:srgbClr val="0070C0"/>
          </a:solidFill>
        </p:grpSpPr>
        <p:sp>
          <p:nvSpPr>
            <p:cNvPr id="6" name="圆角矩形 5">
              <a:extLst>
                <a:ext uri="{FF2B5EF4-FFF2-40B4-BE49-F238E27FC236}">
                  <a16:creationId xmlns:a16="http://schemas.microsoft.com/office/drawing/2014/main" id="{47D0BDC3-C24D-7C53-2313-B895A550D53F}"/>
                </a:ext>
              </a:extLst>
            </p:cNvPr>
            <p:cNvSpPr/>
            <p:nvPr>
              <p:custDataLst>
                <p:tags r:id="rId38"/>
              </p:custDataLst>
            </p:nvPr>
          </p:nvSpPr>
          <p:spPr>
            <a:xfrm>
              <a:off x="6339097" y="505748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7" name="矩形 6">
              <a:extLst>
                <a:ext uri="{FF2B5EF4-FFF2-40B4-BE49-F238E27FC236}">
                  <a16:creationId xmlns:a16="http://schemas.microsoft.com/office/drawing/2014/main" id="{6686A4AE-FBDA-BE12-CDE6-7A46FDA1A144}"/>
                </a:ext>
              </a:extLst>
            </p:cNvPr>
            <p:cNvSpPr/>
            <p:nvPr>
              <p:custDataLst>
                <p:tags r:id="rId39"/>
              </p:custDataLst>
            </p:nvPr>
          </p:nvSpPr>
          <p:spPr>
            <a:xfrm>
              <a:off x="6430122" y="5085844"/>
              <a:ext cx="3519062" cy="490131"/>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总结和下一步打算</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8" name="圆角矩形 7">
            <a:extLst>
              <a:ext uri="{FF2B5EF4-FFF2-40B4-BE49-F238E27FC236}">
                <a16:creationId xmlns:a16="http://schemas.microsoft.com/office/drawing/2014/main" id="{AB46244D-07C5-31F6-3651-83937E94DECD}"/>
              </a:ext>
            </a:extLst>
          </p:cNvPr>
          <p:cNvSpPr/>
          <p:nvPr>
            <p:custDataLst>
              <p:tags r:id="rId14"/>
            </p:custDataLst>
          </p:nvPr>
        </p:nvSpPr>
        <p:spPr>
          <a:xfrm>
            <a:off x="3291794" y="1589062"/>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1</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9" name="组合 8">
            <a:extLst>
              <a:ext uri="{FF2B5EF4-FFF2-40B4-BE49-F238E27FC236}">
                <a16:creationId xmlns:a16="http://schemas.microsoft.com/office/drawing/2014/main" id="{F92832D2-F387-6AC0-CDCF-73FB3F68CE69}"/>
              </a:ext>
            </a:extLst>
          </p:cNvPr>
          <p:cNvGrpSpPr/>
          <p:nvPr>
            <p:custDataLst>
              <p:tags r:id="rId15"/>
            </p:custDataLst>
          </p:nvPr>
        </p:nvGrpSpPr>
        <p:grpSpPr>
          <a:xfrm>
            <a:off x="4062730" y="1588770"/>
            <a:ext cx="2959100" cy="462915"/>
            <a:chOff x="6339097" y="1573726"/>
            <a:chExt cx="3744416" cy="530390"/>
          </a:xfrm>
          <a:solidFill>
            <a:srgbClr val="0070C0"/>
          </a:solidFill>
        </p:grpSpPr>
        <p:sp>
          <p:nvSpPr>
            <p:cNvPr id="10" name="圆角矩形 9">
              <a:extLst>
                <a:ext uri="{FF2B5EF4-FFF2-40B4-BE49-F238E27FC236}">
                  <a16:creationId xmlns:a16="http://schemas.microsoft.com/office/drawing/2014/main" id="{58120C97-E508-955C-CE35-DCEDA2F1886F}"/>
                </a:ext>
              </a:extLst>
            </p:cNvPr>
            <p:cNvSpPr/>
            <p:nvPr>
              <p:custDataLst>
                <p:tags r:id="rId36"/>
              </p:custDataLst>
            </p:nvPr>
          </p:nvSpPr>
          <p:spPr>
            <a:xfrm>
              <a:off x="6339097" y="1573726"/>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11" name="矩形 10">
              <a:extLst>
                <a:ext uri="{FF2B5EF4-FFF2-40B4-BE49-F238E27FC236}">
                  <a16:creationId xmlns:a16="http://schemas.microsoft.com/office/drawing/2014/main" id="{D32540E5-9E68-1BFC-CFE1-A74B96886EA1}"/>
                </a:ext>
              </a:extLst>
            </p:cNvPr>
            <p:cNvSpPr/>
            <p:nvPr>
              <p:custDataLst>
                <p:tags r:id="rId37"/>
              </p:custDataLst>
            </p:nvPr>
          </p:nvSpPr>
          <p:spPr>
            <a:xfrm>
              <a:off x="6846923" y="1613742"/>
              <a:ext cx="2645197" cy="490374"/>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mn-ea"/>
                  <a:sym typeface="+mn-lt"/>
                </a:rPr>
                <a:t>工程概况</a:t>
              </a:r>
            </a:p>
          </p:txBody>
        </p:sp>
      </p:grpSp>
      <p:sp>
        <p:nvSpPr>
          <p:cNvPr id="12" name="圆角矩形 11">
            <a:extLst>
              <a:ext uri="{FF2B5EF4-FFF2-40B4-BE49-F238E27FC236}">
                <a16:creationId xmlns:a16="http://schemas.microsoft.com/office/drawing/2014/main" id="{4451A7DD-F009-AC18-05D3-BD54E8944E0D}"/>
              </a:ext>
            </a:extLst>
          </p:cNvPr>
          <p:cNvSpPr/>
          <p:nvPr>
            <p:custDataLst>
              <p:tags r:id="rId16"/>
            </p:custDataLst>
          </p:nvPr>
        </p:nvSpPr>
        <p:spPr>
          <a:xfrm>
            <a:off x="3291794" y="2320424"/>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2</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13" name="组合 12">
            <a:extLst>
              <a:ext uri="{FF2B5EF4-FFF2-40B4-BE49-F238E27FC236}">
                <a16:creationId xmlns:a16="http://schemas.microsoft.com/office/drawing/2014/main" id="{A2679EE2-C55A-1E5C-EE7A-B874068BFBCB}"/>
              </a:ext>
            </a:extLst>
          </p:cNvPr>
          <p:cNvGrpSpPr/>
          <p:nvPr>
            <p:custDataLst>
              <p:tags r:id="rId17"/>
            </p:custDataLst>
          </p:nvPr>
        </p:nvGrpSpPr>
        <p:grpSpPr>
          <a:xfrm>
            <a:off x="4041775" y="2320290"/>
            <a:ext cx="2962275" cy="462915"/>
            <a:chOff x="6315199" y="2410178"/>
            <a:chExt cx="3744416" cy="529776"/>
          </a:xfrm>
          <a:solidFill>
            <a:srgbClr val="0070C0"/>
          </a:solidFill>
        </p:grpSpPr>
        <p:sp>
          <p:nvSpPr>
            <p:cNvPr id="14" name="圆角矩形 13">
              <a:extLst>
                <a:ext uri="{FF2B5EF4-FFF2-40B4-BE49-F238E27FC236}">
                  <a16:creationId xmlns:a16="http://schemas.microsoft.com/office/drawing/2014/main" id="{9366CC4F-4C2F-CA8B-496E-3C42C6F7F076}"/>
                </a:ext>
              </a:extLst>
            </p:cNvPr>
            <p:cNvSpPr/>
            <p:nvPr>
              <p:custDataLst>
                <p:tags r:id="rId34"/>
              </p:custDataLst>
            </p:nvPr>
          </p:nvSpPr>
          <p:spPr>
            <a:xfrm>
              <a:off x="6315199" y="2410178"/>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15" name="矩形 14">
              <a:extLst>
                <a:ext uri="{FF2B5EF4-FFF2-40B4-BE49-F238E27FC236}">
                  <a16:creationId xmlns:a16="http://schemas.microsoft.com/office/drawing/2014/main" id="{F56C580F-F5F6-F024-C9CD-BA1DB4B9B2DA}"/>
                </a:ext>
              </a:extLst>
            </p:cNvPr>
            <p:cNvSpPr/>
            <p:nvPr>
              <p:custDataLst>
                <p:tags r:id="rId35"/>
              </p:custDataLst>
            </p:nvPr>
          </p:nvSpPr>
          <p:spPr>
            <a:xfrm>
              <a:off x="6747031" y="2450147"/>
              <a:ext cx="2875134" cy="489807"/>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小组概况</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16" name="圆角矩形 15">
            <a:extLst>
              <a:ext uri="{FF2B5EF4-FFF2-40B4-BE49-F238E27FC236}">
                <a16:creationId xmlns:a16="http://schemas.microsoft.com/office/drawing/2014/main" id="{EF453078-F863-9D3C-DA69-2B90B7453E8A}"/>
              </a:ext>
            </a:extLst>
          </p:cNvPr>
          <p:cNvSpPr/>
          <p:nvPr>
            <p:custDataLst>
              <p:tags r:id="rId18"/>
            </p:custDataLst>
          </p:nvPr>
        </p:nvSpPr>
        <p:spPr>
          <a:xfrm>
            <a:off x="3291794" y="3094982"/>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3</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17" name="组合 16">
            <a:extLst>
              <a:ext uri="{FF2B5EF4-FFF2-40B4-BE49-F238E27FC236}">
                <a16:creationId xmlns:a16="http://schemas.microsoft.com/office/drawing/2014/main" id="{7774C032-1F0F-57BA-AE52-EACAF9E97289}"/>
              </a:ext>
            </a:extLst>
          </p:cNvPr>
          <p:cNvGrpSpPr/>
          <p:nvPr>
            <p:custDataLst>
              <p:tags r:id="rId19"/>
            </p:custDataLst>
          </p:nvPr>
        </p:nvGrpSpPr>
        <p:grpSpPr>
          <a:xfrm>
            <a:off x="4062730" y="3094990"/>
            <a:ext cx="2941320" cy="462915"/>
            <a:chOff x="6339097" y="3296031"/>
            <a:chExt cx="3744416" cy="529776"/>
          </a:xfrm>
          <a:solidFill>
            <a:srgbClr val="0070C0"/>
          </a:solidFill>
        </p:grpSpPr>
        <p:sp>
          <p:nvSpPr>
            <p:cNvPr id="18" name="圆角矩形 17">
              <a:extLst>
                <a:ext uri="{FF2B5EF4-FFF2-40B4-BE49-F238E27FC236}">
                  <a16:creationId xmlns:a16="http://schemas.microsoft.com/office/drawing/2014/main" id="{2901E308-D8E8-6E97-8C04-45ED7C0EAC0D}"/>
                </a:ext>
              </a:extLst>
            </p:cNvPr>
            <p:cNvSpPr/>
            <p:nvPr>
              <p:custDataLst>
                <p:tags r:id="rId32"/>
              </p:custDataLst>
            </p:nvPr>
          </p:nvSpPr>
          <p:spPr>
            <a:xfrm>
              <a:off x="6339097" y="3296031"/>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19" name="矩形 18">
              <a:extLst>
                <a:ext uri="{FF2B5EF4-FFF2-40B4-BE49-F238E27FC236}">
                  <a16:creationId xmlns:a16="http://schemas.microsoft.com/office/drawing/2014/main" id="{425C10B9-3F7F-D31B-1F59-9CDB04FA1436}"/>
                </a:ext>
              </a:extLst>
            </p:cNvPr>
            <p:cNvSpPr/>
            <p:nvPr>
              <p:custDataLst>
                <p:tags r:id="rId33"/>
              </p:custDataLst>
            </p:nvPr>
          </p:nvSpPr>
          <p:spPr>
            <a:xfrm>
              <a:off x="6723077" y="3336000"/>
              <a:ext cx="2914210" cy="489807"/>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选择课题</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20" name="圆角矩形 19">
            <a:extLst>
              <a:ext uri="{FF2B5EF4-FFF2-40B4-BE49-F238E27FC236}">
                <a16:creationId xmlns:a16="http://schemas.microsoft.com/office/drawing/2014/main" id="{EEEFDE43-B03A-D2CE-9A90-F6397B943E85}"/>
              </a:ext>
            </a:extLst>
          </p:cNvPr>
          <p:cNvSpPr/>
          <p:nvPr>
            <p:custDataLst>
              <p:tags r:id="rId20"/>
            </p:custDataLst>
          </p:nvPr>
        </p:nvSpPr>
        <p:spPr>
          <a:xfrm>
            <a:off x="3291794" y="3796925"/>
            <a:ext cx="448484" cy="447240"/>
          </a:xfrm>
          <a:prstGeom prst="roundRect">
            <a:avLst/>
          </a:prstGeom>
          <a:solidFill>
            <a:srgbClr val="2E74B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4</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21" name="组合 20">
            <a:extLst>
              <a:ext uri="{FF2B5EF4-FFF2-40B4-BE49-F238E27FC236}">
                <a16:creationId xmlns:a16="http://schemas.microsoft.com/office/drawing/2014/main" id="{BF0902CC-4495-87E5-59A9-1A1764DC220E}"/>
              </a:ext>
            </a:extLst>
          </p:cNvPr>
          <p:cNvGrpSpPr/>
          <p:nvPr>
            <p:custDataLst>
              <p:tags r:id="rId21"/>
            </p:custDataLst>
          </p:nvPr>
        </p:nvGrpSpPr>
        <p:grpSpPr>
          <a:xfrm>
            <a:off x="4062730" y="3796665"/>
            <a:ext cx="2941320" cy="463550"/>
            <a:chOff x="6339097" y="4180903"/>
            <a:chExt cx="3744416" cy="530467"/>
          </a:xfrm>
          <a:solidFill>
            <a:srgbClr val="2E74B5"/>
          </a:solidFill>
        </p:grpSpPr>
        <p:sp>
          <p:nvSpPr>
            <p:cNvPr id="22" name="圆角矩形 21">
              <a:extLst>
                <a:ext uri="{FF2B5EF4-FFF2-40B4-BE49-F238E27FC236}">
                  <a16:creationId xmlns:a16="http://schemas.microsoft.com/office/drawing/2014/main" id="{CA264594-ECCA-F596-7B94-E4CF9EF060BA}"/>
                </a:ext>
              </a:extLst>
            </p:cNvPr>
            <p:cNvSpPr/>
            <p:nvPr>
              <p:custDataLst>
                <p:tags r:id="rId30"/>
              </p:custDataLst>
            </p:nvPr>
          </p:nvSpPr>
          <p:spPr>
            <a:xfrm>
              <a:off x="6339097" y="418090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23" name="矩形 22">
              <a:extLst>
                <a:ext uri="{FF2B5EF4-FFF2-40B4-BE49-F238E27FC236}">
                  <a16:creationId xmlns:a16="http://schemas.microsoft.com/office/drawing/2014/main" id="{4996107A-D8CD-FB2C-6C7A-B17DD613B83C}"/>
                </a:ext>
              </a:extLst>
            </p:cNvPr>
            <p:cNvSpPr/>
            <p:nvPr>
              <p:custDataLst>
                <p:tags r:id="rId31"/>
              </p:custDataLst>
            </p:nvPr>
          </p:nvSpPr>
          <p:spPr>
            <a:xfrm>
              <a:off x="6723077" y="4221596"/>
              <a:ext cx="2919868" cy="489774"/>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现状调查</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24" name="圆角矩形 23">
            <a:extLst>
              <a:ext uri="{FF2B5EF4-FFF2-40B4-BE49-F238E27FC236}">
                <a16:creationId xmlns:a16="http://schemas.microsoft.com/office/drawing/2014/main" id="{9BCFAC6A-0B51-2B2A-ED64-535C297CAE15}"/>
              </a:ext>
            </a:extLst>
          </p:cNvPr>
          <p:cNvSpPr/>
          <p:nvPr>
            <p:custDataLst>
              <p:tags r:id="rId22"/>
            </p:custDataLst>
          </p:nvPr>
        </p:nvSpPr>
        <p:spPr>
          <a:xfrm>
            <a:off x="3291907" y="4563374"/>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5</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25" name="组合 24">
            <a:extLst>
              <a:ext uri="{FF2B5EF4-FFF2-40B4-BE49-F238E27FC236}">
                <a16:creationId xmlns:a16="http://schemas.microsoft.com/office/drawing/2014/main" id="{B4E8B686-3091-5760-540E-7BF130ADD221}"/>
              </a:ext>
            </a:extLst>
          </p:cNvPr>
          <p:cNvGrpSpPr/>
          <p:nvPr>
            <p:custDataLst>
              <p:tags r:id="rId23"/>
            </p:custDataLst>
          </p:nvPr>
        </p:nvGrpSpPr>
        <p:grpSpPr>
          <a:xfrm>
            <a:off x="4062730" y="4563110"/>
            <a:ext cx="2958465" cy="452897"/>
            <a:chOff x="6339097" y="5057483"/>
            <a:chExt cx="3744416" cy="518145"/>
          </a:xfrm>
          <a:solidFill>
            <a:srgbClr val="0070C0"/>
          </a:solidFill>
        </p:grpSpPr>
        <p:sp>
          <p:nvSpPr>
            <p:cNvPr id="26" name="圆角矩形 25">
              <a:extLst>
                <a:ext uri="{FF2B5EF4-FFF2-40B4-BE49-F238E27FC236}">
                  <a16:creationId xmlns:a16="http://schemas.microsoft.com/office/drawing/2014/main" id="{E96D0B48-9835-52C9-A927-2A6E148A8E1A}"/>
                </a:ext>
              </a:extLst>
            </p:cNvPr>
            <p:cNvSpPr/>
            <p:nvPr>
              <p:custDataLst>
                <p:tags r:id="rId28"/>
              </p:custDataLst>
            </p:nvPr>
          </p:nvSpPr>
          <p:spPr>
            <a:xfrm>
              <a:off x="6339097" y="505748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27" name="矩形 26">
              <a:extLst>
                <a:ext uri="{FF2B5EF4-FFF2-40B4-BE49-F238E27FC236}">
                  <a16:creationId xmlns:a16="http://schemas.microsoft.com/office/drawing/2014/main" id="{A7B01683-8ED0-605B-85DC-5D119D0C8AFD}"/>
                </a:ext>
              </a:extLst>
            </p:cNvPr>
            <p:cNvSpPr/>
            <p:nvPr>
              <p:custDataLst>
                <p:tags r:id="rId29"/>
              </p:custDataLst>
            </p:nvPr>
          </p:nvSpPr>
          <p:spPr>
            <a:xfrm>
              <a:off x="6723478" y="5085978"/>
              <a:ext cx="2736174" cy="489650"/>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设定目标</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29" name="圆角矩形 28">
            <a:extLst>
              <a:ext uri="{FF2B5EF4-FFF2-40B4-BE49-F238E27FC236}">
                <a16:creationId xmlns:a16="http://schemas.microsoft.com/office/drawing/2014/main" id="{765274C4-F1B7-7355-34CC-F71EE70F5E1F}"/>
              </a:ext>
            </a:extLst>
          </p:cNvPr>
          <p:cNvSpPr/>
          <p:nvPr>
            <p:custDataLst>
              <p:tags r:id="rId24"/>
            </p:custDataLst>
          </p:nvPr>
        </p:nvSpPr>
        <p:spPr>
          <a:xfrm>
            <a:off x="3291907" y="5333937"/>
            <a:ext cx="448485"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6</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30" name="组合 29">
            <a:extLst>
              <a:ext uri="{FF2B5EF4-FFF2-40B4-BE49-F238E27FC236}">
                <a16:creationId xmlns:a16="http://schemas.microsoft.com/office/drawing/2014/main" id="{D8EA7F32-3982-1D46-DB3D-088041E9BFAD}"/>
              </a:ext>
            </a:extLst>
          </p:cNvPr>
          <p:cNvGrpSpPr/>
          <p:nvPr>
            <p:custDataLst>
              <p:tags r:id="rId25"/>
            </p:custDataLst>
          </p:nvPr>
        </p:nvGrpSpPr>
        <p:grpSpPr>
          <a:xfrm>
            <a:off x="4083050" y="5261610"/>
            <a:ext cx="2938145" cy="452755"/>
            <a:chOff x="6339097" y="5057483"/>
            <a:chExt cx="3744416" cy="517811"/>
          </a:xfrm>
          <a:solidFill>
            <a:srgbClr val="0070C0"/>
          </a:solidFill>
        </p:grpSpPr>
        <p:sp>
          <p:nvSpPr>
            <p:cNvPr id="31" name="圆角矩形 30">
              <a:extLst>
                <a:ext uri="{FF2B5EF4-FFF2-40B4-BE49-F238E27FC236}">
                  <a16:creationId xmlns:a16="http://schemas.microsoft.com/office/drawing/2014/main" id="{BA79CDA0-F9E4-2F24-A12A-B4E6A3F4F373}"/>
                </a:ext>
              </a:extLst>
            </p:cNvPr>
            <p:cNvSpPr/>
            <p:nvPr>
              <p:custDataLst>
                <p:tags r:id="rId26"/>
              </p:custDataLst>
            </p:nvPr>
          </p:nvSpPr>
          <p:spPr>
            <a:xfrm>
              <a:off x="6339097" y="505748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32" name="矩形 31">
              <a:extLst>
                <a:ext uri="{FF2B5EF4-FFF2-40B4-BE49-F238E27FC236}">
                  <a16:creationId xmlns:a16="http://schemas.microsoft.com/office/drawing/2014/main" id="{E6524A24-C065-F5B1-7AB3-4344F7C8CBFD}"/>
                </a:ext>
              </a:extLst>
            </p:cNvPr>
            <p:cNvSpPr/>
            <p:nvPr>
              <p:custDataLst>
                <p:tags r:id="rId27"/>
              </p:custDataLst>
            </p:nvPr>
          </p:nvSpPr>
          <p:spPr>
            <a:xfrm>
              <a:off x="6723530" y="5085806"/>
              <a:ext cx="2736086" cy="489488"/>
            </a:xfrm>
            <a:prstGeom prst="rect">
              <a:avLst/>
            </a:prstGeom>
            <a:grpFill/>
          </p:spPr>
          <p:txBody>
            <a:bodyPr wrap="square" lIns="121896" tIns="60948" rIns="121896" bIns="60948">
              <a:spAutoFit/>
            </a:bodyPr>
            <a:lstStyle/>
            <a:p>
              <a:pPr algn="ctr">
                <a:defRPr/>
              </a:pPr>
              <a:r>
                <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rPr>
                <a:t>原因分析</a:t>
              </a:r>
            </a:p>
          </p:txBody>
        </p:sp>
      </p:grpSp>
    </p:spTree>
    <p:extLst>
      <p:ext uri="{BB962C8B-B14F-4D97-AF65-F5344CB8AC3E}">
        <p14:creationId xmlns:p14="http://schemas.microsoft.com/office/powerpoint/2010/main" val="248049874"/>
      </p:ext>
    </p:extLst>
  </p:cSld>
  <p:clrMapOvr>
    <a:masterClrMapping/>
  </p:clrMapOvr>
  <p:transition spd="slow" advTm="0">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17C90-2C7D-5C72-9B7A-8A2AABB587CF}"/>
            </a:ext>
          </a:extLst>
        </p:cNvPr>
        <p:cNvGrpSpPr/>
        <p:nvPr/>
      </p:nvGrpSpPr>
      <p:grpSpPr>
        <a:xfrm>
          <a:off x="0" y="0"/>
          <a:ext cx="0" cy="0"/>
          <a:chOff x="0" y="0"/>
          <a:chExt cx="0" cy="0"/>
        </a:xfrm>
      </p:grpSpPr>
      <p:sp>
        <p:nvSpPr>
          <p:cNvPr id="3" name="文本框 2">
            <a:extLst>
              <a:ext uri="{FF2B5EF4-FFF2-40B4-BE49-F238E27FC236}">
                <a16:creationId xmlns:a16="http://schemas.microsoft.com/office/drawing/2014/main" id="{D2E5D746-1473-7535-50EA-A187222F3A60}"/>
              </a:ext>
            </a:extLst>
          </p:cNvPr>
          <p:cNvSpPr txBox="1"/>
          <p:nvPr/>
        </p:nvSpPr>
        <p:spPr>
          <a:xfrm>
            <a:off x="2639616" y="335062"/>
            <a:ext cx="6807200" cy="501650"/>
          </a:xfrm>
          <a:prstGeom prst="rect">
            <a:avLst/>
          </a:prstGeom>
          <a:noFill/>
        </p:spPr>
        <p:txBody>
          <a:bodyPr wrap="square" rtlCol="0">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defTabSz="914400" fontAlgn="auto"/>
            <a:r>
              <a:rPr lang="en-US" altLang="zh-CN" sz="2665" b="1" noProof="1">
                <a:solidFill>
                  <a:srgbClr val="0070C0"/>
                </a:solidFill>
                <a:latin typeface="微软雅黑" panose="020B0503020204020204" charset="-122"/>
                <a:ea typeface="微软雅黑" panose="020B0503020204020204" charset="-122"/>
              </a:rPr>
              <a:t>10</a:t>
            </a:r>
            <a:r>
              <a:rPr lang="zh-CN" altLang="en-US" sz="2665" b="1" noProof="1">
                <a:solidFill>
                  <a:srgbClr val="0070C0"/>
                </a:solidFill>
                <a:latin typeface="微软雅黑" panose="020B0503020204020204" charset="-122"/>
                <a:ea typeface="微软雅黑" panose="020B0503020204020204" charset="-122"/>
              </a:rPr>
              <a:t>效果检查</a:t>
            </a:r>
            <a:endParaRPr lang="en-US" altLang="zh-CN" sz="2665" b="1" noProof="1">
              <a:solidFill>
                <a:srgbClr val="0070C0"/>
              </a:solidFill>
              <a:latin typeface="微软雅黑" panose="020B0503020204020204" charset="-122"/>
              <a:ea typeface="微软雅黑" panose="020B0503020204020204" charset="-122"/>
            </a:endParaRPr>
          </a:p>
        </p:txBody>
      </p:sp>
      <p:sp>
        <p:nvSpPr>
          <p:cNvPr id="6" name="文本框 5">
            <a:extLst>
              <a:ext uri="{FF2B5EF4-FFF2-40B4-BE49-F238E27FC236}">
                <a16:creationId xmlns:a16="http://schemas.microsoft.com/office/drawing/2014/main" id="{A816DF7C-4A43-7C5A-248D-9C5A366E066F}"/>
              </a:ext>
            </a:extLst>
          </p:cNvPr>
          <p:cNvSpPr txBox="1"/>
          <p:nvPr/>
        </p:nvSpPr>
        <p:spPr>
          <a:xfrm>
            <a:off x="191344" y="1369267"/>
            <a:ext cx="11881320" cy="2236318"/>
          </a:xfrm>
          <a:prstGeom prst="rect">
            <a:avLst/>
          </a:prstGeom>
          <a:noFill/>
          <a:ln w="25400" cap="flat" cmpd="sng" algn="ctr">
            <a:noFill/>
            <a:prstDash val="solid"/>
          </a:ln>
          <a:effectLst/>
        </p:spPr>
        <p:style>
          <a:lnRef idx="2">
            <a:schemeClr val="dk1"/>
          </a:lnRef>
          <a:fillRef idx="1">
            <a:schemeClr val="lt1"/>
          </a:fillRef>
          <a:effectRef idx="0">
            <a:schemeClr val="dk1"/>
          </a:effectRef>
          <a:fontRef idx="minor">
            <a:schemeClr val="dk1"/>
          </a:fontRef>
        </p:style>
        <p:txBody>
          <a:bodyPr wrap="square">
            <a:spAutoFit/>
          </a:bodyPr>
          <a:lstStyle/>
          <a:p>
            <a:pPr indent="304800">
              <a:lnSpc>
                <a:spcPts val="2900"/>
              </a:lnSpc>
            </a:pPr>
            <a:r>
              <a:rPr lang="zh-CN" altLang="zh-CN" kern="100" dirty="0">
                <a:effectLst/>
                <a:latin typeface="微软雅黑" panose="020B0503020204020204" pitchFamily="34" charset="-122"/>
                <a:ea typeface="微软雅黑" panose="020B0503020204020204" pitchFamily="34" charset="-122"/>
                <a:cs typeface="宋体" panose="02010600030101010101" pitchFamily="2" charset="-122"/>
              </a:rPr>
              <a:t>对策完成后，小组成员宋光蕾带领成员付豪、刘铭昊、曹政伟于</a:t>
            </a:r>
            <a:r>
              <a:rPr lang="en-US" altLang="zh-CN" kern="100" dirty="0">
                <a:effectLst/>
                <a:latin typeface="微软雅黑" panose="020B0503020204020204" pitchFamily="34" charset="-122"/>
                <a:ea typeface="微软雅黑" panose="020B0503020204020204" pitchFamily="34" charset="-122"/>
                <a:cs typeface="宋体" panose="02010600030101010101" pitchFamily="2" charset="-122"/>
              </a:rPr>
              <a:t>2023</a:t>
            </a:r>
            <a:r>
              <a:rPr lang="zh-CN" altLang="zh-CN" kern="100" dirty="0">
                <a:effectLst/>
                <a:latin typeface="微软雅黑" panose="020B0503020204020204" pitchFamily="34" charset="-122"/>
                <a:ea typeface="微软雅黑" panose="020B0503020204020204" pitchFamily="34" charset="-122"/>
                <a:cs typeface="宋体" panose="02010600030101010101" pitchFamily="2" charset="-122"/>
              </a:rPr>
              <a:t>年</a:t>
            </a:r>
            <a:r>
              <a:rPr lang="en-US" altLang="zh-CN" kern="100" dirty="0">
                <a:effectLst/>
                <a:latin typeface="微软雅黑" panose="020B0503020204020204" pitchFamily="34" charset="-122"/>
                <a:ea typeface="微软雅黑" panose="020B0503020204020204" pitchFamily="34" charset="-122"/>
                <a:cs typeface="宋体" panose="02010600030101010101" pitchFamily="2" charset="-122"/>
              </a:rPr>
              <a:t>08</a:t>
            </a:r>
            <a:r>
              <a:rPr lang="zh-CN" altLang="zh-CN" kern="100" dirty="0">
                <a:effectLst/>
                <a:latin typeface="微软雅黑" panose="020B0503020204020204" pitchFamily="34" charset="-122"/>
                <a:ea typeface="微软雅黑" panose="020B0503020204020204" pitchFamily="34" charset="-122"/>
                <a:cs typeface="宋体" panose="02010600030101010101" pitchFamily="2" charset="-122"/>
              </a:rPr>
              <a:t>月</a:t>
            </a:r>
            <a:r>
              <a:rPr lang="en-US" altLang="zh-CN" kern="100" dirty="0">
                <a:effectLst/>
                <a:latin typeface="微软雅黑" panose="020B0503020204020204" pitchFamily="34" charset="-122"/>
                <a:ea typeface="微软雅黑" panose="020B0503020204020204" pitchFamily="34" charset="-122"/>
                <a:cs typeface="宋体" panose="02010600030101010101" pitchFamily="2" charset="-122"/>
              </a:rPr>
              <a:t>05</a:t>
            </a:r>
            <a:r>
              <a:rPr lang="zh-CN" altLang="zh-CN" kern="100" dirty="0">
                <a:effectLst/>
                <a:latin typeface="微软雅黑" panose="020B0503020204020204" pitchFamily="34" charset="-122"/>
                <a:ea typeface="微软雅黑" panose="020B0503020204020204" pitchFamily="34" charset="-122"/>
                <a:cs typeface="宋体" panose="02010600030101010101" pitchFamily="2" charset="-122"/>
              </a:rPr>
              <a:t>日～</a:t>
            </a:r>
            <a:r>
              <a:rPr lang="en-US" altLang="zh-CN" kern="100" dirty="0">
                <a:effectLst/>
                <a:latin typeface="微软雅黑" panose="020B0503020204020204" pitchFamily="34" charset="-122"/>
                <a:ea typeface="微软雅黑" panose="020B0503020204020204" pitchFamily="34" charset="-122"/>
                <a:cs typeface="宋体" panose="02010600030101010101" pitchFamily="2" charset="-122"/>
              </a:rPr>
              <a:t>09</a:t>
            </a:r>
            <a:r>
              <a:rPr lang="zh-CN" altLang="zh-CN" kern="100" dirty="0">
                <a:effectLst/>
                <a:latin typeface="微软雅黑" panose="020B0503020204020204" pitchFamily="34" charset="-122"/>
                <a:ea typeface="微软雅黑" panose="020B0503020204020204" pitchFamily="34" charset="-122"/>
                <a:cs typeface="宋体" panose="02010600030101010101" pitchFamily="2" charset="-122"/>
              </a:rPr>
              <a:t>月</a:t>
            </a:r>
            <a:r>
              <a:rPr lang="en-US" altLang="zh-CN" kern="100" dirty="0">
                <a:effectLst/>
                <a:latin typeface="微软雅黑" panose="020B0503020204020204" pitchFamily="34" charset="-122"/>
                <a:ea typeface="微软雅黑" panose="020B0503020204020204" pitchFamily="34" charset="-122"/>
                <a:cs typeface="宋体" panose="02010600030101010101" pitchFamily="2" charset="-122"/>
              </a:rPr>
              <a:t>04</a:t>
            </a:r>
            <a:r>
              <a:rPr lang="zh-CN" altLang="zh-CN" kern="100" dirty="0">
                <a:effectLst/>
                <a:latin typeface="微软雅黑" panose="020B0503020204020204" pitchFamily="34" charset="-122"/>
                <a:ea typeface="微软雅黑" panose="020B0503020204020204" pitchFamily="34" charset="-122"/>
                <a:cs typeface="宋体" panose="02010600030101010101" pitchFamily="2" charset="-122"/>
              </a:rPr>
              <a:t>日的</a:t>
            </a:r>
            <a:r>
              <a:rPr lang="zh-CN" altLang="zh-CN" kern="100" dirty="0">
                <a:effectLst/>
                <a:highlight>
                  <a:srgbClr val="00FFFF"/>
                </a:highlight>
                <a:latin typeface="微软雅黑" panose="020B0503020204020204" pitchFamily="34" charset="-122"/>
                <a:ea typeface="微软雅黑" panose="020B0503020204020204" pitchFamily="34" charset="-122"/>
                <a:cs typeface="宋体" panose="02010600030101010101" pitchFamily="2" charset="-122"/>
              </a:rPr>
              <a:t>一个月</a:t>
            </a:r>
            <a:r>
              <a:rPr lang="zh-CN" altLang="zh-CN" kern="100" dirty="0">
                <a:effectLst/>
                <a:latin typeface="微软雅黑" panose="020B0503020204020204" pitchFamily="34" charset="-122"/>
                <a:ea typeface="微软雅黑" panose="020B0503020204020204" pitchFamily="34" charset="-122"/>
                <a:cs typeface="宋体" panose="02010600030101010101" pitchFamily="2" charset="-122"/>
              </a:rPr>
              <a:t>内对锅炉点火系统故障率统计。一个月的试运期间，累计收到缺陷</a:t>
            </a:r>
            <a:r>
              <a:rPr lang="en-US" altLang="zh-CN" kern="100" dirty="0">
                <a:effectLst/>
                <a:latin typeface="微软雅黑" panose="020B0503020204020204" pitchFamily="34" charset="-122"/>
                <a:ea typeface="微软雅黑" panose="020B0503020204020204" pitchFamily="34" charset="-122"/>
                <a:cs typeface="宋体" panose="02010600030101010101" pitchFamily="2" charset="-122"/>
              </a:rPr>
              <a:t>167</a:t>
            </a:r>
            <a:r>
              <a:rPr lang="zh-CN" altLang="zh-CN" kern="100" dirty="0">
                <a:effectLst/>
                <a:latin typeface="微软雅黑" panose="020B0503020204020204" pitchFamily="34" charset="-122"/>
                <a:ea typeface="微软雅黑" panose="020B0503020204020204" pitchFamily="34" charset="-122"/>
                <a:cs typeface="宋体" panose="02010600030101010101" pitchFamily="2" charset="-122"/>
              </a:rPr>
              <a:t>条，其中锅炉点火系统缺陷</a:t>
            </a:r>
            <a:r>
              <a:rPr lang="en-US" altLang="zh-CN" kern="100" dirty="0">
                <a:effectLst/>
                <a:latin typeface="微软雅黑" panose="020B0503020204020204" pitchFamily="34" charset="-122"/>
                <a:ea typeface="微软雅黑" panose="020B0503020204020204" pitchFamily="34" charset="-122"/>
                <a:cs typeface="宋体" panose="02010600030101010101" pitchFamily="2" charset="-122"/>
              </a:rPr>
              <a:t>4</a:t>
            </a:r>
            <a:r>
              <a:rPr lang="zh-CN" altLang="zh-CN" kern="100" dirty="0">
                <a:effectLst/>
                <a:latin typeface="微软雅黑" panose="020B0503020204020204" pitchFamily="34" charset="-122"/>
                <a:ea typeface="微软雅黑" panose="020B0503020204020204" pitchFamily="34" charset="-122"/>
                <a:cs typeface="宋体" panose="02010600030101010101" pitchFamily="2" charset="-122"/>
              </a:rPr>
              <a:t>条，分别为：</a:t>
            </a:r>
            <a:r>
              <a:rPr lang="en-US" altLang="zh-CN" kern="100" dirty="0">
                <a:effectLst/>
                <a:latin typeface="微软雅黑" panose="020B0503020204020204" pitchFamily="34" charset="-122"/>
                <a:ea typeface="微软雅黑" panose="020B0503020204020204" pitchFamily="34" charset="-122"/>
                <a:cs typeface="宋体" panose="02010600030101010101" pitchFamily="2" charset="-122"/>
              </a:rPr>
              <a:t>1</a:t>
            </a:r>
            <a:r>
              <a:rPr lang="zh-CN" altLang="zh-CN" kern="100" dirty="0">
                <a:effectLst/>
                <a:latin typeface="微软雅黑" panose="020B0503020204020204" pitchFamily="34" charset="-122"/>
                <a:ea typeface="微软雅黑" panose="020B0503020204020204" pitchFamily="34" charset="-122"/>
                <a:cs typeface="宋体" panose="02010600030101010101" pitchFamily="2" charset="-122"/>
              </a:rPr>
              <a:t>、</a:t>
            </a:r>
            <a:r>
              <a:rPr lang="en-US" altLang="zh-CN" kern="100" dirty="0">
                <a:effectLst/>
                <a:latin typeface="微软雅黑" panose="020B0503020204020204" pitchFamily="34" charset="-122"/>
                <a:ea typeface="微软雅黑" panose="020B0503020204020204" pitchFamily="34" charset="-122"/>
                <a:cs typeface="宋体" panose="02010600030101010101" pitchFamily="2" charset="-122"/>
              </a:rPr>
              <a:t>C</a:t>
            </a:r>
            <a:r>
              <a:rPr lang="zh-CN" altLang="zh-CN" kern="100" dirty="0">
                <a:effectLst/>
                <a:latin typeface="微软雅黑" panose="020B0503020204020204" pitchFamily="34" charset="-122"/>
                <a:ea typeface="微软雅黑" panose="020B0503020204020204" pitchFamily="34" charset="-122"/>
                <a:cs typeface="宋体" panose="02010600030101010101" pitchFamily="2" charset="-122"/>
              </a:rPr>
              <a:t>层炉左二次风门开度控制不灵活；</a:t>
            </a:r>
            <a:r>
              <a:rPr lang="en-US" altLang="zh-CN" kern="100" dirty="0">
                <a:effectLst/>
                <a:latin typeface="微软雅黑" panose="020B0503020204020204" pitchFamily="34" charset="-122"/>
                <a:ea typeface="微软雅黑" panose="020B0503020204020204" pitchFamily="34" charset="-122"/>
                <a:cs typeface="宋体" panose="02010600030101010101" pitchFamily="2" charset="-122"/>
              </a:rPr>
              <a:t>2</a:t>
            </a:r>
            <a:r>
              <a:rPr lang="zh-CN" altLang="zh-CN" kern="100" dirty="0">
                <a:effectLst/>
                <a:latin typeface="微软雅黑" panose="020B0503020204020204" pitchFamily="34" charset="-122"/>
                <a:ea typeface="微软雅黑" panose="020B0503020204020204" pitchFamily="34" charset="-122"/>
                <a:cs typeface="宋体" panose="02010600030101010101" pitchFamily="2" charset="-122"/>
              </a:rPr>
              <a:t>、</a:t>
            </a:r>
            <a:r>
              <a:rPr lang="en-US" altLang="zh-CN" kern="100" dirty="0">
                <a:effectLst/>
                <a:latin typeface="微软雅黑" panose="020B0503020204020204" pitchFamily="34" charset="-122"/>
                <a:ea typeface="微软雅黑" panose="020B0503020204020204" pitchFamily="34" charset="-122"/>
                <a:cs typeface="宋体" panose="02010600030101010101" pitchFamily="2" charset="-122"/>
              </a:rPr>
              <a:t>#1</a:t>
            </a:r>
            <a:r>
              <a:rPr lang="zh-CN" altLang="zh-CN" kern="100" dirty="0">
                <a:effectLst/>
                <a:latin typeface="微软雅黑" panose="020B0503020204020204" pitchFamily="34" charset="-122"/>
                <a:ea typeface="微软雅黑" panose="020B0503020204020204" pitchFamily="34" charset="-122"/>
                <a:cs typeface="宋体" panose="02010600030101010101" pitchFamily="2" charset="-122"/>
              </a:rPr>
              <a:t>机组</a:t>
            </a:r>
            <a:r>
              <a:rPr lang="en-US" altLang="zh-CN" kern="100" dirty="0">
                <a:effectLst/>
                <a:latin typeface="微软雅黑" panose="020B0503020204020204" pitchFamily="34" charset="-122"/>
                <a:ea typeface="微软雅黑" panose="020B0503020204020204" pitchFamily="34" charset="-122"/>
                <a:cs typeface="宋体" panose="02010600030101010101" pitchFamily="2" charset="-122"/>
              </a:rPr>
              <a:t>1A</a:t>
            </a:r>
            <a:r>
              <a:rPr lang="zh-CN" altLang="zh-CN" kern="100" dirty="0">
                <a:effectLst/>
                <a:latin typeface="微软雅黑" panose="020B0503020204020204" pitchFamily="34" charset="-122"/>
                <a:ea typeface="微软雅黑" panose="020B0503020204020204" pitchFamily="34" charset="-122"/>
                <a:cs typeface="宋体" panose="02010600030101010101" pitchFamily="2" charset="-122"/>
              </a:rPr>
              <a:t>送风机出力不够；</a:t>
            </a:r>
            <a:r>
              <a:rPr lang="en-US" altLang="zh-CN" kern="100" dirty="0">
                <a:effectLst/>
                <a:latin typeface="微软雅黑" panose="020B0503020204020204" pitchFamily="34" charset="-122"/>
                <a:ea typeface="微软雅黑" panose="020B0503020204020204" pitchFamily="34" charset="-122"/>
                <a:cs typeface="宋体" panose="02010600030101010101" pitchFamily="2" charset="-122"/>
              </a:rPr>
              <a:t>3</a:t>
            </a:r>
            <a:r>
              <a:rPr lang="zh-CN" altLang="zh-CN" kern="100" dirty="0">
                <a:effectLst/>
                <a:latin typeface="微软雅黑" panose="020B0503020204020204" pitchFamily="34" charset="-122"/>
                <a:ea typeface="微软雅黑" panose="020B0503020204020204" pitchFamily="34" charset="-122"/>
                <a:cs typeface="宋体" panose="02010600030101010101" pitchFamily="2" charset="-122"/>
              </a:rPr>
              <a:t>、</a:t>
            </a:r>
            <a:r>
              <a:rPr lang="en-US" altLang="zh-CN" kern="100" dirty="0">
                <a:effectLst/>
                <a:latin typeface="微软雅黑" panose="020B0503020204020204" pitchFamily="34" charset="-122"/>
                <a:ea typeface="微软雅黑" panose="020B0503020204020204" pitchFamily="34" charset="-122"/>
                <a:cs typeface="宋体" panose="02010600030101010101" pitchFamily="2" charset="-122"/>
              </a:rPr>
              <a:t>D</a:t>
            </a:r>
            <a:r>
              <a:rPr lang="zh-CN" altLang="zh-CN" kern="100" dirty="0">
                <a:effectLst/>
                <a:latin typeface="微软雅黑" panose="020B0503020204020204" pitchFamily="34" charset="-122"/>
                <a:ea typeface="微软雅黑" panose="020B0503020204020204" pitchFamily="34" charset="-122"/>
                <a:cs typeface="宋体" panose="02010600030101010101" pitchFamily="2" charset="-122"/>
              </a:rPr>
              <a:t>层炉右一次风风道接口有漏风现象；</a:t>
            </a:r>
            <a:r>
              <a:rPr lang="en-US" altLang="zh-CN" kern="100" dirty="0">
                <a:effectLst/>
                <a:latin typeface="微软雅黑" panose="020B0503020204020204" pitchFamily="34" charset="-122"/>
                <a:ea typeface="微软雅黑" panose="020B0503020204020204" pitchFamily="34" charset="-122"/>
                <a:cs typeface="宋体" panose="02010600030101010101" pitchFamily="2" charset="-122"/>
              </a:rPr>
              <a:t>4</a:t>
            </a:r>
            <a:r>
              <a:rPr lang="zh-CN" altLang="zh-CN" kern="100" dirty="0">
                <a:effectLst/>
                <a:latin typeface="微软雅黑" panose="020B0503020204020204" pitchFamily="34" charset="-122"/>
                <a:ea typeface="微软雅黑" panose="020B0503020204020204" pitchFamily="34" charset="-122"/>
                <a:cs typeface="宋体" panose="02010600030101010101" pitchFamily="2" charset="-122"/>
              </a:rPr>
              <a:t>、</a:t>
            </a:r>
            <a:r>
              <a:rPr lang="en-US" altLang="zh-CN" kern="100" dirty="0">
                <a:effectLst/>
                <a:latin typeface="微软雅黑" panose="020B0503020204020204" pitchFamily="34" charset="-122"/>
                <a:ea typeface="微软雅黑" panose="020B0503020204020204" pitchFamily="34" charset="-122"/>
                <a:cs typeface="宋体" panose="02010600030101010101" pitchFamily="2" charset="-122"/>
              </a:rPr>
              <a:t>#1</a:t>
            </a:r>
            <a:r>
              <a:rPr lang="zh-CN" altLang="zh-CN" kern="100" dirty="0">
                <a:effectLst/>
                <a:latin typeface="微软雅黑" panose="020B0503020204020204" pitchFamily="34" charset="-122"/>
                <a:ea typeface="微软雅黑" panose="020B0503020204020204" pitchFamily="34" charset="-122"/>
                <a:cs typeface="宋体" panose="02010600030101010101" pitchFamily="2" charset="-122"/>
              </a:rPr>
              <a:t>机组</a:t>
            </a:r>
            <a:r>
              <a:rPr lang="en-US" altLang="zh-CN" kern="100" dirty="0">
                <a:effectLst/>
                <a:latin typeface="微软雅黑" panose="020B0503020204020204" pitchFamily="34" charset="-122"/>
                <a:ea typeface="微软雅黑" panose="020B0503020204020204" pitchFamily="34" charset="-122"/>
                <a:cs typeface="宋体" panose="02010600030101010101" pitchFamily="2" charset="-122"/>
              </a:rPr>
              <a:t>1B</a:t>
            </a:r>
            <a:r>
              <a:rPr lang="zh-CN" altLang="zh-CN" kern="100" dirty="0">
                <a:effectLst/>
                <a:latin typeface="微软雅黑" panose="020B0503020204020204" pitchFamily="34" charset="-122"/>
                <a:ea typeface="微软雅黑" panose="020B0503020204020204" pitchFamily="34" charset="-122"/>
                <a:cs typeface="宋体" panose="02010600030101010101" pitchFamily="2" charset="-122"/>
              </a:rPr>
              <a:t>一次风机吸风口滤网堵塞。</a:t>
            </a:r>
            <a:r>
              <a:rPr lang="zh-CN" altLang="en-US" kern="100" dirty="0">
                <a:effectLst/>
                <a:latin typeface="微软雅黑" panose="020B0503020204020204" pitchFamily="34" charset="-122"/>
                <a:ea typeface="微软雅黑" panose="020B0503020204020204" pitchFamily="34" charset="-122"/>
                <a:cs typeface="宋体" panose="02010600030101010101" pitchFamily="2" charset="-122"/>
              </a:rPr>
              <a:t>由此得出活动后锅炉点火系统故障率为</a:t>
            </a:r>
            <a:r>
              <a:rPr lang="en-US" altLang="zh-CN" kern="100" dirty="0">
                <a:effectLst/>
                <a:latin typeface="微软雅黑" panose="020B0503020204020204" pitchFamily="34" charset="-122"/>
                <a:ea typeface="微软雅黑" panose="020B0503020204020204" pitchFamily="34" charset="-122"/>
                <a:cs typeface="宋体" panose="02010600030101010101" pitchFamily="2" charset="-122"/>
              </a:rPr>
              <a:t>4/167=2.4%</a:t>
            </a:r>
            <a:r>
              <a:rPr lang="zh-CN" altLang="en-US" kern="100" dirty="0">
                <a:effectLst/>
                <a:latin typeface="微软雅黑" panose="020B0503020204020204" pitchFamily="34" charset="-122"/>
                <a:ea typeface="微软雅黑" panose="020B0503020204020204" pitchFamily="34" charset="-122"/>
                <a:cs typeface="宋体" panose="02010600030101010101" pitchFamily="2" charset="-122"/>
              </a:rPr>
              <a:t>，将活动后与活动前、目标值进行统计对比。</a:t>
            </a:r>
            <a:endParaRPr lang="zh-CN" altLang="zh-CN" kern="100" dirty="0">
              <a:effectLst/>
              <a:latin typeface="微软雅黑" panose="020B0503020204020204" pitchFamily="34" charset="-122"/>
              <a:ea typeface="微软雅黑" panose="020B0503020204020204" pitchFamily="34" charset="-122"/>
            </a:endParaRPr>
          </a:p>
          <a:p>
            <a:pPr indent="304800" algn="l">
              <a:lnSpc>
                <a:spcPct val="150000"/>
              </a:lnSpc>
            </a:pPr>
            <a:endParaRPr lang="zh-CN" altLang="zh-CN" sz="1400" kern="100" dirty="0">
              <a:effectLst/>
              <a:latin typeface="Times New Roman" panose="02020603050405020304" pitchFamily="18" charset="0"/>
              <a:ea typeface="宋体" panose="02010600030101010101" pitchFamily="2" charset="-122"/>
            </a:endParaRPr>
          </a:p>
        </p:txBody>
      </p:sp>
      <p:pic>
        <p:nvPicPr>
          <p:cNvPr id="7" name="图片 6" descr="缺陷单-万基">
            <a:extLst>
              <a:ext uri="{FF2B5EF4-FFF2-40B4-BE49-F238E27FC236}">
                <a16:creationId xmlns:a16="http://schemas.microsoft.com/office/drawing/2014/main" id="{234DC3CB-28EA-23A6-A49F-0A25DE582C69}"/>
              </a:ext>
            </a:extLst>
          </p:cNvPr>
          <p:cNvPicPr>
            <a:picLocks noChangeAspect="1"/>
          </p:cNvPicPr>
          <p:nvPr/>
        </p:nvPicPr>
        <p:blipFill>
          <a:blip r:embed="rId2"/>
          <a:stretch>
            <a:fillRect/>
          </a:stretch>
        </p:blipFill>
        <p:spPr>
          <a:xfrm>
            <a:off x="299778" y="3645024"/>
            <a:ext cx="4679675" cy="2454327"/>
          </a:xfrm>
          <a:prstGeom prst="rect">
            <a:avLst/>
          </a:prstGeom>
        </p:spPr>
      </p:pic>
      <p:graphicFrame>
        <p:nvGraphicFramePr>
          <p:cNvPr id="9" name="表格 8">
            <a:extLst>
              <a:ext uri="{FF2B5EF4-FFF2-40B4-BE49-F238E27FC236}">
                <a16:creationId xmlns:a16="http://schemas.microsoft.com/office/drawing/2014/main" id="{99A382E4-907E-E688-F1E0-F82A60D194F3}"/>
              </a:ext>
            </a:extLst>
          </p:cNvPr>
          <p:cNvGraphicFramePr>
            <a:graphicFrameLocks noGrp="1"/>
          </p:cNvGraphicFramePr>
          <p:nvPr>
            <p:extLst>
              <p:ext uri="{D42A27DB-BD31-4B8C-83A1-F6EECF244321}">
                <p14:modId xmlns:p14="http://schemas.microsoft.com/office/powerpoint/2010/main" val="3261996950"/>
              </p:ext>
            </p:extLst>
          </p:nvPr>
        </p:nvGraphicFramePr>
        <p:xfrm>
          <a:off x="5663952" y="3184763"/>
          <a:ext cx="5904656" cy="1462320"/>
        </p:xfrm>
        <a:graphic>
          <a:graphicData uri="http://schemas.openxmlformats.org/drawingml/2006/table">
            <a:tbl>
              <a:tblPr firstRow="1" firstCol="1" bandRow="1"/>
              <a:tblGrid>
                <a:gridCol w="878685">
                  <a:extLst>
                    <a:ext uri="{9D8B030D-6E8A-4147-A177-3AD203B41FA5}">
                      <a16:colId xmlns:a16="http://schemas.microsoft.com/office/drawing/2014/main" val="2134757270"/>
                    </a:ext>
                  </a:extLst>
                </a:gridCol>
                <a:gridCol w="2600994">
                  <a:extLst>
                    <a:ext uri="{9D8B030D-6E8A-4147-A177-3AD203B41FA5}">
                      <a16:colId xmlns:a16="http://schemas.microsoft.com/office/drawing/2014/main" val="216502169"/>
                    </a:ext>
                  </a:extLst>
                </a:gridCol>
                <a:gridCol w="2424977">
                  <a:extLst>
                    <a:ext uri="{9D8B030D-6E8A-4147-A177-3AD203B41FA5}">
                      <a16:colId xmlns:a16="http://schemas.microsoft.com/office/drawing/2014/main" val="2071908444"/>
                    </a:ext>
                  </a:extLst>
                </a:gridCol>
              </a:tblGrid>
              <a:tr h="292464">
                <a:tc>
                  <a:txBody>
                    <a:bodyPr/>
                    <a:lstStyle/>
                    <a:p>
                      <a:pPr algn="ctr"/>
                      <a:r>
                        <a:rPr lang="zh-CN" sz="1200" b="1" kern="100" dirty="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缺陷序号</a:t>
                      </a:r>
                      <a:endParaRPr lang="zh-CN" sz="1200" kern="100" dirty="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zh-CN" sz="12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缺陷名称</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zh-CN" sz="12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故障因素</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extLst>
                  <a:ext uri="{0D108BD9-81ED-4DB2-BD59-A6C34878D82A}">
                    <a16:rowId xmlns:a16="http://schemas.microsoft.com/office/drawing/2014/main" val="2660272787"/>
                  </a:ext>
                </a:extLst>
              </a:tr>
              <a:tr h="292464">
                <a:tc>
                  <a:txBody>
                    <a:bodyPr/>
                    <a:lstStyle/>
                    <a:p>
                      <a:pPr algn="ct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8</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l"/>
                      <a:r>
                        <a:rPr lang="en-US" sz="12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C</a:t>
                      </a:r>
                      <a:r>
                        <a:rPr lang="zh-CN" sz="12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层炉左二次风门开度控制不灵活</a:t>
                      </a:r>
                      <a:endParaRPr lang="zh-CN" sz="1200" kern="100" dirty="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l"/>
                      <a:r>
                        <a:rPr lang="zh-CN" sz="1200" b="1" kern="100" dirty="0">
                          <a:solidFill>
                            <a:srgbClr val="FF0000"/>
                          </a:solidFill>
                          <a:effectLst/>
                          <a:latin typeface="微软雅黑" panose="020B0503020204020204" pitchFamily="34" charset="-122"/>
                          <a:ea typeface="微软雅黑" panose="020B0503020204020204" pitchFamily="34" charset="-122"/>
                          <a:cs typeface="宋体" panose="02010600030101010101" pitchFamily="2" charset="-122"/>
                        </a:rPr>
                        <a:t>二次风门开度不当</a:t>
                      </a:r>
                      <a:endParaRPr lang="zh-CN" sz="1200" kern="100" dirty="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extLst>
                  <a:ext uri="{0D108BD9-81ED-4DB2-BD59-A6C34878D82A}">
                    <a16:rowId xmlns:a16="http://schemas.microsoft.com/office/drawing/2014/main" val="1797682117"/>
                  </a:ext>
                </a:extLst>
              </a:tr>
              <a:tr h="292464">
                <a:tc>
                  <a:txBody>
                    <a:bodyPr/>
                    <a:lstStyle/>
                    <a:p>
                      <a:pPr algn="ct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20</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l"/>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a:t>
                      </a:r>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机组</a:t>
                      </a: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1A</a:t>
                      </a:r>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送风机出力不够</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l"/>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风机出力不够</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extLst>
                  <a:ext uri="{0D108BD9-81ED-4DB2-BD59-A6C34878D82A}">
                    <a16:rowId xmlns:a16="http://schemas.microsoft.com/office/drawing/2014/main" val="2173781723"/>
                  </a:ext>
                </a:extLst>
              </a:tr>
              <a:tr h="292464">
                <a:tc>
                  <a:txBody>
                    <a:bodyPr/>
                    <a:lstStyle/>
                    <a:p>
                      <a:pPr algn="ct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22</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l"/>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D</a:t>
                      </a:r>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层炉右一次风风道接口有漏风现象</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l"/>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风道系统有泄露</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extLst>
                  <a:ext uri="{0D108BD9-81ED-4DB2-BD59-A6C34878D82A}">
                    <a16:rowId xmlns:a16="http://schemas.microsoft.com/office/drawing/2014/main" val="1504694948"/>
                  </a:ext>
                </a:extLst>
              </a:tr>
              <a:tr h="292464">
                <a:tc>
                  <a:txBody>
                    <a:bodyPr/>
                    <a:lstStyle/>
                    <a:p>
                      <a:pPr algn="ct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30</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l"/>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a:t>
                      </a:r>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机组</a:t>
                      </a: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1B</a:t>
                      </a:r>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一次风机吸风口滤网堵塞</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l"/>
                      <a:r>
                        <a:rPr lang="zh-CN" sz="12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风机吸风口滤网堵塞</a:t>
                      </a:r>
                      <a:endParaRPr lang="zh-CN" sz="1200" kern="100" dirty="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extLst>
                  <a:ext uri="{0D108BD9-81ED-4DB2-BD59-A6C34878D82A}">
                    <a16:rowId xmlns:a16="http://schemas.microsoft.com/office/drawing/2014/main" val="296360213"/>
                  </a:ext>
                </a:extLst>
              </a:tr>
            </a:tbl>
          </a:graphicData>
        </a:graphic>
      </p:graphicFrame>
      <p:graphicFrame>
        <p:nvGraphicFramePr>
          <p:cNvPr id="11" name="表格 10">
            <a:extLst>
              <a:ext uri="{FF2B5EF4-FFF2-40B4-BE49-F238E27FC236}">
                <a16:creationId xmlns:a16="http://schemas.microsoft.com/office/drawing/2014/main" id="{E8920D79-0137-72AB-E587-6432D0C5D2DF}"/>
              </a:ext>
            </a:extLst>
          </p:cNvPr>
          <p:cNvGraphicFramePr>
            <a:graphicFrameLocks noGrp="1"/>
          </p:cNvGraphicFramePr>
          <p:nvPr>
            <p:extLst>
              <p:ext uri="{D42A27DB-BD31-4B8C-83A1-F6EECF244321}">
                <p14:modId xmlns:p14="http://schemas.microsoft.com/office/powerpoint/2010/main" val="1911030586"/>
              </p:ext>
            </p:extLst>
          </p:nvPr>
        </p:nvGraphicFramePr>
        <p:xfrm>
          <a:off x="5663952" y="5157192"/>
          <a:ext cx="5904656" cy="1005084"/>
        </p:xfrm>
        <a:graphic>
          <a:graphicData uri="http://schemas.openxmlformats.org/drawingml/2006/table">
            <a:tbl>
              <a:tblPr firstRow="1" firstCol="1" bandRow="1"/>
              <a:tblGrid>
                <a:gridCol w="807946">
                  <a:extLst>
                    <a:ext uri="{9D8B030D-6E8A-4147-A177-3AD203B41FA5}">
                      <a16:colId xmlns:a16="http://schemas.microsoft.com/office/drawing/2014/main" val="929878516"/>
                    </a:ext>
                  </a:extLst>
                </a:gridCol>
                <a:gridCol w="1185302">
                  <a:extLst>
                    <a:ext uri="{9D8B030D-6E8A-4147-A177-3AD203B41FA5}">
                      <a16:colId xmlns:a16="http://schemas.microsoft.com/office/drawing/2014/main" val="2124541531"/>
                    </a:ext>
                  </a:extLst>
                </a:gridCol>
                <a:gridCol w="1886791">
                  <a:extLst>
                    <a:ext uri="{9D8B030D-6E8A-4147-A177-3AD203B41FA5}">
                      <a16:colId xmlns:a16="http://schemas.microsoft.com/office/drawing/2014/main" val="370986576"/>
                    </a:ext>
                  </a:extLst>
                </a:gridCol>
                <a:gridCol w="2024617">
                  <a:extLst>
                    <a:ext uri="{9D8B030D-6E8A-4147-A177-3AD203B41FA5}">
                      <a16:colId xmlns:a16="http://schemas.microsoft.com/office/drawing/2014/main" val="346549215"/>
                    </a:ext>
                  </a:extLst>
                </a:gridCol>
              </a:tblGrid>
              <a:tr h="298857">
                <a:tc>
                  <a:txBody>
                    <a:bodyPr/>
                    <a:lstStyle/>
                    <a:p>
                      <a:pPr algn="ctr"/>
                      <a:r>
                        <a:rPr lang="zh-CN" sz="12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序号</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zh-CN" sz="12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时间跨度</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zh-CN" sz="12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项目</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zh-CN" sz="12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系统故障率</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extLst>
                  <a:ext uri="{0D108BD9-81ED-4DB2-BD59-A6C34878D82A}">
                    <a16:rowId xmlns:a16="http://schemas.microsoft.com/office/drawing/2014/main" val="3614981111"/>
                  </a:ext>
                </a:extLst>
              </a:tr>
              <a:tr h="235409">
                <a:tc>
                  <a:txBody>
                    <a:bodyPr/>
                    <a:lstStyle/>
                    <a:p>
                      <a:pPr algn="ct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a:t>
                      </a:r>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个月</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活动前</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7.38%</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extLst>
                  <a:ext uri="{0D108BD9-81ED-4DB2-BD59-A6C34878D82A}">
                    <a16:rowId xmlns:a16="http://schemas.microsoft.com/office/drawing/2014/main" val="3223949178"/>
                  </a:ext>
                </a:extLst>
              </a:tr>
              <a:tr h="235409">
                <a:tc>
                  <a:txBody>
                    <a:bodyPr/>
                    <a:lstStyle/>
                    <a:p>
                      <a:pPr algn="ct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a:t>
                      </a:r>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个月</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目标值</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2.5%</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extLst>
                  <a:ext uri="{0D108BD9-81ED-4DB2-BD59-A6C34878D82A}">
                    <a16:rowId xmlns:a16="http://schemas.microsoft.com/office/drawing/2014/main" val="4078248005"/>
                  </a:ext>
                </a:extLst>
              </a:tr>
              <a:tr h="235409">
                <a:tc>
                  <a:txBody>
                    <a:bodyPr/>
                    <a:lstStyle/>
                    <a:p>
                      <a:pPr algn="ct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3</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a:t>
                      </a:r>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个月</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活动后</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2.4%</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extLst>
                  <a:ext uri="{0D108BD9-81ED-4DB2-BD59-A6C34878D82A}">
                    <a16:rowId xmlns:a16="http://schemas.microsoft.com/office/drawing/2014/main" val="3725140593"/>
                  </a:ext>
                </a:extLst>
              </a:tr>
            </a:tbl>
          </a:graphicData>
        </a:graphic>
      </p:graphicFrame>
      <p:sp>
        <p:nvSpPr>
          <p:cNvPr id="13" name="文本框 3">
            <a:extLst>
              <a:ext uri="{FF2B5EF4-FFF2-40B4-BE49-F238E27FC236}">
                <a16:creationId xmlns:a16="http://schemas.microsoft.com/office/drawing/2014/main" id="{7643D39F-5D15-F91D-E80E-2BDC4369282B}"/>
              </a:ext>
            </a:extLst>
          </p:cNvPr>
          <p:cNvSpPr txBox="1"/>
          <p:nvPr/>
        </p:nvSpPr>
        <p:spPr>
          <a:xfrm>
            <a:off x="6864736" y="4653136"/>
            <a:ext cx="4343832"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latin typeface="微软雅黑" panose="020B0503020204020204" charset="-122"/>
                <a:ea typeface="微软雅黑" panose="020B0503020204020204" charset="-122"/>
              </a:rPr>
              <a:t>制表：宋光蕾                   日期：</a:t>
            </a:r>
            <a:r>
              <a:rPr lang="en-US" altLang="zh-CN" sz="1200" b="0">
                <a:latin typeface="微软雅黑" panose="020B0503020204020204" charset="-122"/>
                <a:ea typeface="微软雅黑" panose="020B0503020204020204" charset="-122"/>
              </a:rPr>
              <a:t>2023</a:t>
            </a:r>
            <a:r>
              <a:rPr lang="zh-CN" altLang="en-US" sz="1200" b="0">
                <a:latin typeface="微软雅黑" panose="020B0503020204020204" charset="-122"/>
                <a:ea typeface="微软雅黑" panose="020B0503020204020204" charset="-122"/>
              </a:rPr>
              <a:t>年</a:t>
            </a:r>
            <a:r>
              <a:rPr lang="en-US" altLang="zh-CN" sz="1200" b="0">
                <a:latin typeface="微软雅黑" panose="020B0503020204020204" charset="-122"/>
                <a:ea typeface="微软雅黑" panose="020B0503020204020204" charset="-122"/>
              </a:rPr>
              <a:t>09</a:t>
            </a:r>
            <a:r>
              <a:rPr lang="zh-CN" altLang="en-US" sz="1200" b="0">
                <a:latin typeface="微软雅黑" panose="020B0503020204020204" charset="-122"/>
                <a:ea typeface="微软雅黑" panose="020B0503020204020204" charset="-122"/>
              </a:rPr>
              <a:t>月</a:t>
            </a:r>
            <a:r>
              <a:rPr lang="en-US" altLang="zh-CN" sz="1200">
                <a:latin typeface="微软雅黑" panose="020B0503020204020204" charset="-122"/>
                <a:ea typeface="微软雅黑" panose="020B0503020204020204" charset="-122"/>
              </a:rPr>
              <a:t>05</a:t>
            </a:r>
            <a:r>
              <a:rPr lang="zh-CN" altLang="en-US" sz="1200" b="0">
                <a:latin typeface="微软雅黑" panose="020B0503020204020204" charset="-122"/>
                <a:ea typeface="微软雅黑" panose="020B0503020204020204" charset="-122"/>
              </a:rPr>
              <a:t>日</a:t>
            </a:r>
            <a:endParaRPr lang="zh-CN" altLang="en-US" sz="1200" b="0" dirty="0">
              <a:latin typeface="微软雅黑" panose="020B0503020204020204" charset="-122"/>
              <a:ea typeface="微软雅黑" panose="020B0503020204020204" charset="-122"/>
            </a:endParaRPr>
          </a:p>
        </p:txBody>
      </p:sp>
      <p:sp>
        <p:nvSpPr>
          <p:cNvPr id="14" name="文本框 1">
            <a:extLst>
              <a:ext uri="{FF2B5EF4-FFF2-40B4-BE49-F238E27FC236}">
                <a16:creationId xmlns:a16="http://schemas.microsoft.com/office/drawing/2014/main" id="{35239259-67A9-9C58-FAE5-861F6B9C4172}"/>
              </a:ext>
            </a:extLst>
          </p:cNvPr>
          <p:cNvSpPr txBox="1"/>
          <p:nvPr/>
        </p:nvSpPr>
        <p:spPr>
          <a:xfrm>
            <a:off x="6456040" y="4941168"/>
            <a:ext cx="4380812"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267970" algn="ctr"/>
            <a:r>
              <a:rPr lang="zh-CN" altLang="en-US" sz="1200">
                <a:latin typeface="微软雅黑" panose="020B0503020204020204" charset="-122"/>
                <a:ea typeface="微软雅黑" panose="020B0503020204020204" charset="-122"/>
              </a:rPr>
              <a:t>表</a:t>
            </a:r>
            <a:r>
              <a:rPr lang="en-US" altLang="zh-CN" sz="1200">
                <a:latin typeface="微软雅黑" panose="020B0503020204020204" charset="-122"/>
                <a:ea typeface="微软雅黑" panose="020B0503020204020204" charset="-122"/>
              </a:rPr>
              <a:t>10-2 </a:t>
            </a:r>
            <a:r>
              <a:rPr lang="zh-CN" altLang="en-US" sz="1200">
                <a:latin typeface="微软雅黑" panose="020B0503020204020204" charset="-122"/>
                <a:ea typeface="微软雅黑" panose="020B0503020204020204" charset="-122"/>
              </a:rPr>
              <a:t>锅炉点火系统故障率统计对比表</a:t>
            </a:r>
            <a:endParaRPr lang="zh-CN" altLang="en-US" sz="1200" dirty="0">
              <a:latin typeface="微软雅黑" panose="020B0503020204020204" charset="-122"/>
              <a:ea typeface="微软雅黑" panose="020B0503020204020204" charset="-122"/>
            </a:endParaRPr>
          </a:p>
        </p:txBody>
      </p:sp>
      <p:sp>
        <p:nvSpPr>
          <p:cNvPr id="15" name="文本框 3">
            <a:extLst>
              <a:ext uri="{FF2B5EF4-FFF2-40B4-BE49-F238E27FC236}">
                <a16:creationId xmlns:a16="http://schemas.microsoft.com/office/drawing/2014/main" id="{3ABE6E83-6583-DF80-6EC3-E6E55B7240FC}"/>
              </a:ext>
            </a:extLst>
          </p:cNvPr>
          <p:cNvSpPr txBox="1"/>
          <p:nvPr/>
        </p:nvSpPr>
        <p:spPr>
          <a:xfrm>
            <a:off x="6792728" y="6165304"/>
            <a:ext cx="4343832"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latin typeface="微软雅黑" panose="020B0503020204020204" charset="-122"/>
                <a:ea typeface="微软雅黑" panose="020B0503020204020204" charset="-122"/>
              </a:rPr>
              <a:t>制表：宋光蕾                   日期：</a:t>
            </a:r>
            <a:r>
              <a:rPr lang="en-US" altLang="zh-CN" sz="1200" b="0">
                <a:latin typeface="微软雅黑" panose="020B0503020204020204" charset="-122"/>
                <a:ea typeface="微软雅黑" panose="020B0503020204020204" charset="-122"/>
              </a:rPr>
              <a:t>2023</a:t>
            </a:r>
            <a:r>
              <a:rPr lang="zh-CN" altLang="en-US" sz="1200" b="0">
                <a:latin typeface="微软雅黑" panose="020B0503020204020204" charset="-122"/>
                <a:ea typeface="微软雅黑" panose="020B0503020204020204" charset="-122"/>
              </a:rPr>
              <a:t>年</a:t>
            </a:r>
            <a:r>
              <a:rPr lang="en-US" altLang="zh-CN" sz="1200" b="0">
                <a:latin typeface="微软雅黑" panose="020B0503020204020204" charset="-122"/>
                <a:ea typeface="微软雅黑" panose="020B0503020204020204" charset="-122"/>
              </a:rPr>
              <a:t>09</a:t>
            </a:r>
            <a:r>
              <a:rPr lang="zh-CN" altLang="en-US" sz="1200" b="0">
                <a:latin typeface="微软雅黑" panose="020B0503020204020204" charset="-122"/>
                <a:ea typeface="微软雅黑" panose="020B0503020204020204" charset="-122"/>
              </a:rPr>
              <a:t>月</a:t>
            </a:r>
            <a:r>
              <a:rPr lang="en-US" altLang="zh-CN" sz="1200">
                <a:latin typeface="微软雅黑" panose="020B0503020204020204" charset="-122"/>
                <a:ea typeface="微软雅黑" panose="020B0503020204020204" charset="-122"/>
              </a:rPr>
              <a:t>05</a:t>
            </a:r>
            <a:r>
              <a:rPr lang="zh-CN" altLang="en-US" sz="1200" b="0">
                <a:latin typeface="微软雅黑" panose="020B0503020204020204" charset="-122"/>
                <a:ea typeface="微软雅黑" panose="020B0503020204020204" charset="-122"/>
              </a:rPr>
              <a:t>日</a:t>
            </a:r>
            <a:endParaRPr lang="zh-CN" altLang="en-US" sz="1200" b="0" dirty="0">
              <a:latin typeface="微软雅黑" panose="020B0503020204020204" charset="-122"/>
              <a:ea typeface="微软雅黑" panose="020B0503020204020204" charset="-122"/>
            </a:endParaRPr>
          </a:p>
        </p:txBody>
      </p:sp>
      <p:sp>
        <p:nvSpPr>
          <p:cNvPr id="17" name="文本框 1">
            <a:extLst>
              <a:ext uri="{FF2B5EF4-FFF2-40B4-BE49-F238E27FC236}">
                <a16:creationId xmlns:a16="http://schemas.microsoft.com/office/drawing/2014/main" id="{58E33811-4060-32E9-9F17-DC4FFB116461}"/>
              </a:ext>
            </a:extLst>
          </p:cNvPr>
          <p:cNvSpPr txBox="1"/>
          <p:nvPr/>
        </p:nvSpPr>
        <p:spPr>
          <a:xfrm>
            <a:off x="6501386" y="2935977"/>
            <a:ext cx="4380812"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267970" algn="ctr"/>
            <a:r>
              <a:rPr lang="zh-CN" altLang="en-US" sz="1200">
                <a:latin typeface="微软雅黑" panose="020B0503020204020204" charset="-122"/>
                <a:ea typeface="微软雅黑" panose="020B0503020204020204" charset="-122"/>
              </a:rPr>
              <a:t>表</a:t>
            </a:r>
            <a:r>
              <a:rPr lang="en-US" altLang="zh-CN" sz="1200">
                <a:latin typeface="微软雅黑" panose="020B0503020204020204" charset="-122"/>
                <a:ea typeface="微软雅黑" panose="020B0503020204020204" charset="-122"/>
              </a:rPr>
              <a:t>10-1 </a:t>
            </a:r>
            <a:r>
              <a:rPr lang="zh-CN" altLang="en-US" sz="1200">
                <a:latin typeface="微软雅黑" panose="020B0503020204020204" charset="-122"/>
                <a:ea typeface="微软雅黑" panose="020B0503020204020204" charset="-122"/>
              </a:rPr>
              <a:t>故障统计表</a:t>
            </a:r>
            <a:endParaRPr lang="zh-CN" altLang="en-US" sz="1200" dirty="0">
              <a:latin typeface="微软雅黑" panose="020B0503020204020204" charset="-122"/>
              <a:ea typeface="微软雅黑" panose="020B0503020204020204" charset="-122"/>
            </a:endParaRPr>
          </a:p>
        </p:txBody>
      </p:sp>
      <p:sp>
        <p:nvSpPr>
          <p:cNvPr id="18" name="文本框 1">
            <a:extLst>
              <a:ext uri="{FF2B5EF4-FFF2-40B4-BE49-F238E27FC236}">
                <a16:creationId xmlns:a16="http://schemas.microsoft.com/office/drawing/2014/main" id="{6E767A97-08D0-E6CD-942F-6777A78F19D8}"/>
              </a:ext>
            </a:extLst>
          </p:cNvPr>
          <p:cNvSpPr txBox="1"/>
          <p:nvPr/>
        </p:nvSpPr>
        <p:spPr>
          <a:xfrm>
            <a:off x="449209" y="3337436"/>
            <a:ext cx="4380812"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267970" algn="ctr"/>
            <a:r>
              <a:rPr lang="zh-CN" altLang="en-US" sz="1200">
                <a:latin typeface="微软雅黑" panose="020B0503020204020204" charset="-122"/>
                <a:ea typeface="微软雅黑" panose="020B0503020204020204" charset="-122"/>
              </a:rPr>
              <a:t>图</a:t>
            </a:r>
            <a:r>
              <a:rPr lang="en-US" altLang="zh-CN" sz="1200">
                <a:latin typeface="微软雅黑" panose="020B0503020204020204" charset="-122"/>
                <a:ea typeface="微软雅黑" panose="020B0503020204020204" charset="-122"/>
              </a:rPr>
              <a:t>10-1   </a:t>
            </a:r>
            <a:r>
              <a:rPr lang="zh-CN" altLang="en-US" sz="1200">
                <a:latin typeface="微软雅黑" panose="020B0503020204020204" charset="-122"/>
                <a:ea typeface="微软雅黑" panose="020B0503020204020204" charset="-122"/>
              </a:rPr>
              <a:t>缺陷统计表</a:t>
            </a:r>
            <a:endParaRPr lang="zh-CN" altLang="en-US" sz="1200" dirty="0">
              <a:latin typeface="微软雅黑" panose="020B0503020204020204" charset="-122"/>
              <a:ea typeface="微软雅黑" panose="020B0503020204020204" charset="-122"/>
            </a:endParaRPr>
          </a:p>
        </p:txBody>
      </p:sp>
      <p:sp>
        <p:nvSpPr>
          <p:cNvPr id="19" name="文本框 18">
            <a:extLst>
              <a:ext uri="{FF2B5EF4-FFF2-40B4-BE49-F238E27FC236}">
                <a16:creationId xmlns:a16="http://schemas.microsoft.com/office/drawing/2014/main" id="{2B7AB49C-C55A-667A-8D27-70666461DF2A}"/>
              </a:ext>
            </a:extLst>
          </p:cNvPr>
          <p:cNvSpPr txBox="1"/>
          <p:nvPr/>
        </p:nvSpPr>
        <p:spPr>
          <a:xfrm>
            <a:off x="299778" y="980728"/>
            <a:ext cx="1656184" cy="408623"/>
          </a:xfrm>
          <a:prstGeom prst="roundRect">
            <a:avLst/>
          </a:prstGeom>
          <a:solidFill>
            <a:srgbClr val="ED7D31"/>
          </a:solidFill>
          <a:ln/>
        </p:spPr>
        <p:style>
          <a:lnRef idx="0">
            <a:schemeClr val="accent2"/>
          </a:lnRef>
          <a:fillRef idx="3">
            <a:schemeClr val="accent2"/>
          </a:fillRef>
          <a:effectRef idx="3">
            <a:schemeClr val="accent2"/>
          </a:effectRef>
          <a:fontRef idx="minor">
            <a:schemeClr val="lt1"/>
          </a:fontRef>
        </p:style>
        <p:txBody>
          <a:bodyPr wrap="square">
            <a:spAutoFit/>
          </a:bodyPr>
          <a:lstStyle/>
          <a:p>
            <a:r>
              <a:rPr lang="en-US" altLang="zh-CN" sz="1800" b="1">
                <a:solidFill>
                  <a:schemeClr val="tx1"/>
                </a:solidFill>
                <a:latin typeface="微软雅黑" panose="020B0503020204020204" charset="-122"/>
                <a:ea typeface="微软雅黑" panose="020B0503020204020204" charset="-122"/>
              </a:rPr>
              <a:t>1</a:t>
            </a:r>
            <a:r>
              <a:rPr lang="zh-CN" altLang="en-US" sz="1800" b="1">
                <a:solidFill>
                  <a:schemeClr val="tx1"/>
                </a:solidFill>
                <a:latin typeface="微软雅黑" panose="020B0503020204020204" charset="-122"/>
                <a:ea typeface="微软雅黑" panose="020B0503020204020204" charset="-122"/>
              </a:rPr>
              <a:t>、目标检查</a:t>
            </a:r>
          </a:p>
        </p:txBody>
      </p:sp>
    </p:spTree>
    <p:extLst>
      <p:ext uri="{BB962C8B-B14F-4D97-AF65-F5344CB8AC3E}">
        <p14:creationId xmlns:p14="http://schemas.microsoft.com/office/powerpoint/2010/main" val="101737344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8265E-C667-5C1A-DEE7-87078CAFBD56}"/>
            </a:ext>
          </a:extLst>
        </p:cNvPr>
        <p:cNvGrpSpPr/>
        <p:nvPr/>
      </p:nvGrpSpPr>
      <p:grpSpPr>
        <a:xfrm>
          <a:off x="0" y="0"/>
          <a:ext cx="0" cy="0"/>
          <a:chOff x="0" y="0"/>
          <a:chExt cx="0" cy="0"/>
        </a:xfrm>
      </p:grpSpPr>
      <p:pic>
        <p:nvPicPr>
          <p:cNvPr id="2" name="图片 1" descr="燃烧总貌">
            <a:extLst>
              <a:ext uri="{FF2B5EF4-FFF2-40B4-BE49-F238E27FC236}">
                <a16:creationId xmlns:a16="http://schemas.microsoft.com/office/drawing/2014/main" id="{3D2D81E2-B2C3-5416-4779-60736CD57D37}"/>
              </a:ext>
            </a:extLst>
          </p:cNvPr>
          <p:cNvPicPr>
            <a:picLocks noChangeAspect="1"/>
          </p:cNvPicPr>
          <p:nvPr/>
        </p:nvPicPr>
        <p:blipFill>
          <a:blip r:embed="rId2"/>
          <a:stretch>
            <a:fillRect/>
          </a:stretch>
        </p:blipFill>
        <p:spPr>
          <a:xfrm>
            <a:off x="1343478" y="944856"/>
            <a:ext cx="2052224" cy="1188000"/>
          </a:xfrm>
          <a:prstGeom prst="rect">
            <a:avLst/>
          </a:prstGeom>
        </p:spPr>
      </p:pic>
      <p:pic>
        <p:nvPicPr>
          <p:cNvPr id="5" name="图片 4" descr="燃油总图">
            <a:extLst>
              <a:ext uri="{FF2B5EF4-FFF2-40B4-BE49-F238E27FC236}">
                <a16:creationId xmlns:a16="http://schemas.microsoft.com/office/drawing/2014/main" id="{67D9096D-4DF0-D4FE-8728-1D1804181983}"/>
              </a:ext>
            </a:extLst>
          </p:cNvPr>
          <p:cNvPicPr>
            <a:picLocks noChangeAspect="1"/>
          </p:cNvPicPr>
          <p:nvPr/>
        </p:nvPicPr>
        <p:blipFill>
          <a:blip r:embed="rId3"/>
          <a:stretch>
            <a:fillRect/>
          </a:stretch>
        </p:blipFill>
        <p:spPr>
          <a:xfrm>
            <a:off x="1307698" y="3682790"/>
            <a:ext cx="2052225" cy="1188000"/>
          </a:xfrm>
          <a:prstGeom prst="rect">
            <a:avLst/>
          </a:prstGeom>
        </p:spPr>
      </p:pic>
      <p:graphicFrame>
        <p:nvGraphicFramePr>
          <p:cNvPr id="7" name="图表 6">
            <a:extLst>
              <a:ext uri="{FF2B5EF4-FFF2-40B4-BE49-F238E27FC236}">
                <a16:creationId xmlns:a16="http://schemas.microsoft.com/office/drawing/2014/main" id="{FC2D555B-8EF1-FFFB-A257-EAA113D76D2B}"/>
              </a:ext>
            </a:extLst>
          </p:cNvPr>
          <p:cNvGraphicFramePr/>
          <p:nvPr>
            <p:extLst>
              <p:ext uri="{D42A27DB-BD31-4B8C-83A1-F6EECF244321}">
                <p14:modId xmlns:p14="http://schemas.microsoft.com/office/powerpoint/2010/main" val="730029493"/>
              </p:ext>
            </p:extLst>
          </p:nvPr>
        </p:nvGraphicFramePr>
        <p:xfrm>
          <a:off x="5663952" y="1376772"/>
          <a:ext cx="5040560" cy="3564396"/>
        </p:xfrm>
        <a:graphic>
          <a:graphicData uri="http://schemas.openxmlformats.org/drawingml/2006/chart">
            <c:chart xmlns:c="http://schemas.openxmlformats.org/drawingml/2006/chart" xmlns:r="http://schemas.openxmlformats.org/officeDocument/2006/relationships" r:id="rId4"/>
          </a:graphicData>
        </a:graphic>
      </p:graphicFrame>
      <p:sp>
        <p:nvSpPr>
          <p:cNvPr id="8" name="箭头: 燕尾形 7">
            <a:extLst>
              <a:ext uri="{FF2B5EF4-FFF2-40B4-BE49-F238E27FC236}">
                <a16:creationId xmlns:a16="http://schemas.microsoft.com/office/drawing/2014/main" id="{6CC69EC0-C4D1-E8BB-FED8-A1B75EEA0E1A}"/>
              </a:ext>
            </a:extLst>
          </p:cNvPr>
          <p:cNvSpPr/>
          <p:nvPr/>
        </p:nvSpPr>
        <p:spPr>
          <a:xfrm rot="2328473">
            <a:off x="7456956" y="3030003"/>
            <a:ext cx="1068681" cy="343127"/>
          </a:xfrm>
          <a:prstGeom prst="notched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zh-CN" altLang="en-US"/>
          </a:p>
        </p:txBody>
      </p:sp>
      <p:sp>
        <p:nvSpPr>
          <p:cNvPr id="9" name="箭头: 燕尾形 8">
            <a:extLst>
              <a:ext uri="{FF2B5EF4-FFF2-40B4-BE49-F238E27FC236}">
                <a16:creationId xmlns:a16="http://schemas.microsoft.com/office/drawing/2014/main" id="{EA99D30E-4667-5235-94DA-EC686AD6655D}"/>
              </a:ext>
            </a:extLst>
          </p:cNvPr>
          <p:cNvSpPr/>
          <p:nvPr/>
        </p:nvSpPr>
        <p:spPr>
          <a:xfrm rot="896767">
            <a:off x="8719069" y="3556724"/>
            <a:ext cx="881019" cy="329149"/>
          </a:xfrm>
          <a:prstGeom prst="notched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zh-CN" altLang="en-US"/>
          </a:p>
        </p:txBody>
      </p:sp>
      <p:sp>
        <p:nvSpPr>
          <p:cNvPr id="10" name="文本框 1">
            <a:extLst>
              <a:ext uri="{FF2B5EF4-FFF2-40B4-BE49-F238E27FC236}">
                <a16:creationId xmlns:a16="http://schemas.microsoft.com/office/drawing/2014/main" id="{D9E19A6E-E5CD-F288-EE47-C2D5A641A78C}"/>
              </a:ext>
            </a:extLst>
          </p:cNvPr>
          <p:cNvSpPr txBox="1"/>
          <p:nvPr/>
        </p:nvSpPr>
        <p:spPr>
          <a:xfrm>
            <a:off x="829330" y="2087270"/>
            <a:ext cx="3080281" cy="261610"/>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100" b="0">
                <a:latin typeface="微软雅黑" panose="020B0503020204020204" charset="-122"/>
                <a:ea typeface="微软雅黑" panose="020B0503020204020204" charset="-122"/>
              </a:rPr>
              <a:t>图</a:t>
            </a:r>
            <a:r>
              <a:rPr lang="en-US" altLang="zh-CN" sz="1100" b="0">
                <a:latin typeface="微软雅黑" panose="020B0503020204020204" charset="-122"/>
                <a:ea typeface="微软雅黑" panose="020B0503020204020204" charset="-122"/>
              </a:rPr>
              <a:t>10-2   </a:t>
            </a:r>
            <a:r>
              <a:rPr lang="zh-CN" altLang="en-US" sz="1100" b="0">
                <a:latin typeface="微软雅黑" panose="020B0503020204020204" charset="-122"/>
                <a:ea typeface="微软雅黑" panose="020B0503020204020204" charset="-122"/>
              </a:rPr>
              <a:t>大型电站锅炉满负荷燃烧系统图</a:t>
            </a:r>
            <a:endParaRPr lang="zh-CN" altLang="en-US" sz="1100" b="0" dirty="0">
              <a:latin typeface="微软雅黑" panose="020B0503020204020204" charset="-122"/>
              <a:ea typeface="微软雅黑" panose="020B0503020204020204" charset="-122"/>
            </a:endParaRPr>
          </a:p>
        </p:txBody>
      </p:sp>
      <p:sp>
        <p:nvSpPr>
          <p:cNvPr id="11" name="文本框 1">
            <a:extLst>
              <a:ext uri="{FF2B5EF4-FFF2-40B4-BE49-F238E27FC236}">
                <a16:creationId xmlns:a16="http://schemas.microsoft.com/office/drawing/2014/main" id="{0E5C4757-69B1-EEAC-5CD7-9D89F135BE6F}"/>
              </a:ext>
            </a:extLst>
          </p:cNvPr>
          <p:cNvSpPr txBox="1"/>
          <p:nvPr/>
        </p:nvSpPr>
        <p:spPr>
          <a:xfrm>
            <a:off x="623392" y="3455422"/>
            <a:ext cx="3456384" cy="261610"/>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100" b="0">
                <a:latin typeface="微软雅黑" panose="020B0503020204020204" charset="-122"/>
                <a:ea typeface="微软雅黑" panose="020B0503020204020204" charset="-122"/>
              </a:rPr>
              <a:t>图</a:t>
            </a:r>
            <a:r>
              <a:rPr lang="en-US" altLang="zh-CN" sz="1100" b="0">
                <a:latin typeface="微软雅黑" panose="020B0503020204020204" charset="-122"/>
                <a:ea typeface="微软雅黑" panose="020B0503020204020204" charset="-122"/>
              </a:rPr>
              <a:t>10-3   </a:t>
            </a:r>
            <a:r>
              <a:rPr lang="zh-CN" altLang="en-US" sz="1100" b="0">
                <a:latin typeface="微软雅黑" panose="020B0503020204020204" charset="-122"/>
                <a:ea typeface="微软雅黑" panose="020B0503020204020204" charset="-122"/>
              </a:rPr>
              <a:t>大型电站机炉协调控制满负荷运行  </a:t>
            </a:r>
            <a:endParaRPr lang="zh-CN" altLang="en-US" sz="1100" b="0" dirty="0">
              <a:latin typeface="微软雅黑" panose="020B0503020204020204" charset="-122"/>
              <a:ea typeface="微软雅黑" panose="020B0503020204020204" charset="-122"/>
            </a:endParaRPr>
          </a:p>
        </p:txBody>
      </p:sp>
      <p:sp>
        <p:nvSpPr>
          <p:cNvPr id="13" name="带形: 前凸 12">
            <a:extLst>
              <a:ext uri="{FF2B5EF4-FFF2-40B4-BE49-F238E27FC236}">
                <a16:creationId xmlns:a16="http://schemas.microsoft.com/office/drawing/2014/main" id="{ECA4BDA8-0AA7-F3E9-1C14-CCA91D6B5542}"/>
              </a:ext>
            </a:extLst>
          </p:cNvPr>
          <p:cNvSpPr/>
          <p:nvPr/>
        </p:nvSpPr>
        <p:spPr>
          <a:xfrm>
            <a:off x="4952569" y="5269938"/>
            <a:ext cx="6912768" cy="863920"/>
          </a:xfrm>
          <a:prstGeom prst="ribbon">
            <a:avLst/>
          </a:prstGeom>
          <a:solidFill>
            <a:srgbClr val="66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a:extLst>
              <a:ext uri="{FF2B5EF4-FFF2-40B4-BE49-F238E27FC236}">
                <a16:creationId xmlns:a16="http://schemas.microsoft.com/office/drawing/2014/main" id="{B8FD201A-A31E-4BF5-A44B-6FBF5A41EF2F}"/>
              </a:ext>
            </a:extLst>
          </p:cNvPr>
          <p:cNvSpPr txBox="1"/>
          <p:nvPr/>
        </p:nvSpPr>
        <p:spPr>
          <a:xfrm>
            <a:off x="6816080" y="5517232"/>
            <a:ext cx="3240360" cy="461665"/>
          </a:xfrm>
          <a:prstGeom prst="rect">
            <a:avLst/>
          </a:prstGeom>
          <a:noFill/>
          <a:ln w="25400" cap="flat" cmpd="sng" algn="ctr">
            <a:noFill/>
            <a:prstDash val="solid"/>
          </a:ln>
          <a:effectLst/>
        </p:spPr>
        <p:style>
          <a:lnRef idx="2">
            <a:schemeClr val="dk1"/>
          </a:lnRef>
          <a:fillRef idx="1">
            <a:schemeClr val="lt1"/>
          </a:fillRef>
          <a:effectRef idx="0">
            <a:schemeClr val="dk1"/>
          </a:effectRef>
          <a:fontRef idx="minor">
            <a:schemeClr val="dk1"/>
          </a:fontRef>
        </p:style>
        <p:txBody>
          <a:bodyPr wrap="square">
            <a:spAutoFit/>
          </a:bodyPr>
          <a:lstStyle/>
          <a:p>
            <a:r>
              <a:rPr lang="zh-CN" altLang="zh-CN" sz="2400" b="1">
                <a:latin typeface="微软雅黑" panose="020B0503020204020204" pitchFamily="34" charset="-122"/>
                <a:ea typeface="微软雅黑" panose="020B0503020204020204" pitchFamily="34" charset="-122"/>
              </a:rPr>
              <a:t>最终确定课题目标实现</a:t>
            </a:r>
            <a:endParaRPr lang="zh-CN" altLang="en-US" sz="2400">
              <a:latin typeface="微软雅黑" panose="020B0503020204020204" pitchFamily="34" charset="-122"/>
              <a:ea typeface="微软雅黑" panose="020B0503020204020204" pitchFamily="34" charset="-122"/>
            </a:endParaRPr>
          </a:p>
        </p:txBody>
      </p:sp>
      <p:sp>
        <p:nvSpPr>
          <p:cNvPr id="33" name="箭头: 虚尾 32">
            <a:extLst>
              <a:ext uri="{FF2B5EF4-FFF2-40B4-BE49-F238E27FC236}">
                <a16:creationId xmlns:a16="http://schemas.microsoft.com/office/drawing/2014/main" id="{8FB13DF1-E29D-357A-BAFC-4D7D5B6FE99B}"/>
              </a:ext>
            </a:extLst>
          </p:cNvPr>
          <p:cNvSpPr/>
          <p:nvPr/>
        </p:nvSpPr>
        <p:spPr>
          <a:xfrm rot="21084139">
            <a:off x="3815588" y="3956027"/>
            <a:ext cx="1301990" cy="416859"/>
          </a:xfrm>
          <a:prstGeom prst="stripedRightArrow">
            <a:avLst/>
          </a:prstGeom>
          <a:solidFill>
            <a:srgbClr val="00B050"/>
          </a:solidFill>
          <a:ln w="19050" cap="flat" cmpd="sng" algn="ctr">
            <a:solidFill>
              <a:srgbClr val="00FF00"/>
            </a:solidFill>
            <a:prstDash val="solid"/>
            <a:miter lim="800000"/>
          </a:ln>
        </p:spPr>
        <p:txBody>
          <a:bodyPr rtlCol="0" anchor="ct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Arial" panose="020B0604020202020204"/>
              <a:ea typeface="微软雅黑" panose="020B0503020204020204" charset="-122"/>
            </a:endParaRPr>
          </a:p>
        </p:txBody>
      </p:sp>
      <p:sp>
        <p:nvSpPr>
          <p:cNvPr id="34" name="箭头: 虚尾 33">
            <a:extLst>
              <a:ext uri="{FF2B5EF4-FFF2-40B4-BE49-F238E27FC236}">
                <a16:creationId xmlns:a16="http://schemas.microsoft.com/office/drawing/2014/main" id="{B2DEDE2E-208D-B397-BEBC-03484C3F0C9C}"/>
              </a:ext>
            </a:extLst>
          </p:cNvPr>
          <p:cNvSpPr/>
          <p:nvPr/>
        </p:nvSpPr>
        <p:spPr>
          <a:xfrm rot="20103515">
            <a:off x="3814264" y="5124288"/>
            <a:ext cx="1236476" cy="395442"/>
          </a:xfrm>
          <a:prstGeom prst="stripedRightArrow">
            <a:avLst/>
          </a:prstGeom>
          <a:solidFill>
            <a:srgbClr val="00B050"/>
          </a:solidFill>
          <a:ln w="19050" cap="flat" cmpd="sng" algn="ctr">
            <a:solidFill>
              <a:srgbClr val="00FF00"/>
            </a:solidFill>
            <a:prstDash val="solid"/>
            <a:miter lim="800000"/>
          </a:ln>
        </p:spPr>
        <p:txBody>
          <a:bodyPr rtlCol="0" anchor="ct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Arial" panose="020B0604020202020204"/>
              <a:ea typeface="微软雅黑" panose="020B0503020204020204" charset="-122"/>
            </a:endParaRPr>
          </a:p>
        </p:txBody>
      </p:sp>
      <p:sp>
        <p:nvSpPr>
          <p:cNvPr id="35" name="箭头: 虚尾 34">
            <a:extLst>
              <a:ext uri="{FF2B5EF4-FFF2-40B4-BE49-F238E27FC236}">
                <a16:creationId xmlns:a16="http://schemas.microsoft.com/office/drawing/2014/main" id="{125FA48C-03E4-B987-C802-BFE5F4AC27DF}"/>
              </a:ext>
            </a:extLst>
          </p:cNvPr>
          <p:cNvSpPr/>
          <p:nvPr/>
        </p:nvSpPr>
        <p:spPr>
          <a:xfrm rot="780080">
            <a:off x="3894284" y="1515244"/>
            <a:ext cx="1234196" cy="412054"/>
          </a:xfrm>
          <a:prstGeom prst="stripedRightArrow">
            <a:avLst/>
          </a:prstGeom>
          <a:solidFill>
            <a:srgbClr val="00B050"/>
          </a:solidFill>
          <a:ln w="19050" cap="flat" cmpd="sng" algn="ctr">
            <a:solidFill>
              <a:srgbClr val="00FF00"/>
            </a:solidFill>
            <a:prstDash val="solid"/>
            <a:miter lim="800000"/>
          </a:ln>
        </p:spPr>
        <p:txBody>
          <a:bodyPr rtlCol="0" anchor="ct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Arial" panose="020B0604020202020204"/>
              <a:ea typeface="微软雅黑" panose="020B0503020204020204" charset="-122"/>
            </a:endParaRPr>
          </a:p>
        </p:txBody>
      </p:sp>
      <p:sp>
        <p:nvSpPr>
          <p:cNvPr id="36" name="文本框 1">
            <a:extLst>
              <a:ext uri="{FF2B5EF4-FFF2-40B4-BE49-F238E27FC236}">
                <a16:creationId xmlns:a16="http://schemas.microsoft.com/office/drawing/2014/main" id="{5FE63154-A31B-5869-84A9-22CDF2098FE3}"/>
              </a:ext>
            </a:extLst>
          </p:cNvPr>
          <p:cNvSpPr txBox="1"/>
          <p:nvPr/>
        </p:nvSpPr>
        <p:spPr>
          <a:xfrm>
            <a:off x="639455" y="6191726"/>
            <a:ext cx="3080281" cy="261610"/>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100" b="0">
                <a:latin typeface="微软雅黑" panose="020B0503020204020204" charset="-122"/>
                <a:ea typeface="微软雅黑" panose="020B0503020204020204" charset="-122"/>
              </a:rPr>
              <a:t>图</a:t>
            </a:r>
            <a:r>
              <a:rPr lang="en-US" altLang="zh-CN" sz="1100" b="0">
                <a:latin typeface="微软雅黑" panose="020B0503020204020204" charset="-122"/>
                <a:ea typeface="微软雅黑" panose="020B0503020204020204" charset="-122"/>
              </a:rPr>
              <a:t>10-5  </a:t>
            </a:r>
            <a:r>
              <a:rPr lang="zh-CN" altLang="en-US" sz="1100" b="0">
                <a:latin typeface="微软雅黑" panose="020B0503020204020204" charset="-122"/>
                <a:ea typeface="微软雅黑" panose="020B0503020204020204" charset="-122"/>
              </a:rPr>
              <a:t>锅炉点火系统燃油稳定燃烧</a:t>
            </a:r>
            <a:endParaRPr lang="zh-CN" altLang="en-US" sz="1100" b="0" dirty="0">
              <a:latin typeface="微软雅黑" panose="020B0503020204020204" charset="-122"/>
              <a:ea typeface="微软雅黑" panose="020B0503020204020204" charset="-122"/>
            </a:endParaRPr>
          </a:p>
        </p:txBody>
      </p:sp>
      <p:sp>
        <p:nvSpPr>
          <p:cNvPr id="37" name="文本框 36">
            <a:extLst>
              <a:ext uri="{FF2B5EF4-FFF2-40B4-BE49-F238E27FC236}">
                <a16:creationId xmlns:a16="http://schemas.microsoft.com/office/drawing/2014/main" id="{79AF8992-AA2C-E383-73DB-13DD80D2128D}"/>
              </a:ext>
            </a:extLst>
          </p:cNvPr>
          <p:cNvSpPr txBox="1"/>
          <p:nvPr/>
        </p:nvSpPr>
        <p:spPr>
          <a:xfrm>
            <a:off x="2639616" y="335062"/>
            <a:ext cx="6807200" cy="501650"/>
          </a:xfrm>
          <a:prstGeom prst="rect">
            <a:avLst/>
          </a:prstGeom>
          <a:noFill/>
        </p:spPr>
        <p:txBody>
          <a:bodyPr wrap="square" rtlCol="0">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defTabSz="914400" fontAlgn="auto"/>
            <a:r>
              <a:rPr lang="en-US" altLang="zh-CN" sz="2665" b="1" noProof="1">
                <a:solidFill>
                  <a:srgbClr val="0070C0"/>
                </a:solidFill>
                <a:latin typeface="微软雅黑" panose="020B0503020204020204" charset="-122"/>
                <a:ea typeface="微软雅黑" panose="020B0503020204020204" charset="-122"/>
              </a:rPr>
              <a:t>10</a:t>
            </a:r>
            <a:r>
              <a:rPr lang="zh-CN" altLang="en-US" sz="2665" b="1" noProof="1">
                <a:solidFill>
                  <a:srgbClr val="0070C0"/>
                </a:solidFill>
                <a:latin typeface="微软雅黑" panose="020B0503020204020204" charset="-122"/>
                <a:ea typeface="微软雅黑" panose="020B0503020204020204" charset="-122"/>
              </a:rPr>
              <a:t>效果检查</a:t>
            </a:r>
            <a:endParaRPr lang="en-US" altLang="zh-CN" sz="2665" b="1" noProof="1">
              <a:solidFill>
                <a:srgbClr val="0070C0"/>
              </a:solidFill>
              <a:latin typeface="微软雅黑" panose="020B0503020204020204" charset="-122"/>
              <a:ea typeface="微软雅黑" panose="020B0503020204020204" charset="-122"/>
            </a:endParaRPr>
          </a:p>
        </p:txBody>
      </p:sp>
      <p:sp>
        <p:nvSpPr>
          <p:cNvPr id="38" name="文本框 5">
            <a:extLst>
              <a:ext uri="{FF2B5EF4-FFF2-40B4-BE49-F238E27FC236}">
                <a16:creationId xmlns:a16="http://schemas.microsoft.com/office/drawing/2014/main" id="{2649E35C-9755-9211-EBF5-4889D973C4D1}"/>
              </a:ext>
            </a:extLst>
          </p:cNvPr>
          <p:cNvSpPr txBox="1"/>
          <p:nvPr/>
        </p:nvSpPr>
        <p:spPr>
          <a:xfrm>
            <a:off x="6433185" y="4967053"/>
            <a:ext cx="3638167"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228600" algn="ctr"/>
            <a:r>
              <a:rPr lang="zh-CN" altLang="en-US" sz="1200" b="0">
                <a:latin typeface="微软雅黑" panose="020B0503020204020204" charset="-122"/>
                <a:ea typeface="微软雅黑" panose="020B0503020204020204" charset="-122"/>
              </a:rPr>
              <a:t>制图：曹政伟       日期：</a:t>
            </a:r>
            <a:r>
              <a:rPr lang="en-US" altLang="zh-CN" sz="1200" b="0">
                <a:latin typeface="微软雅黑" panose="020B0503020204020204" charset="-122"/>
                <a:ea typeface="微软雅黑" panose="020B0503020204020204" charset="-122"/>
              </a:rPr>
              <a:t>2023</a:t>
            </a:r>
            <a:r>
              <a:rPr lang="zh-CN" altLang="en-US" sz="1200" b="0">
                <a:latin typeface="微软雅黑" panose="020B0503020204020204" charset="-122"/>
                <a:ea typeface="微软雅黑" panose="020B0503020204020204" charset="-122"/>
              </a:rPr>
              <a:t>年</a:t>
            </a:r>
            <a:r>
              <a:rPr lang="en-US" altLang="zh-CN" sz="1200" b="0">
                <a:latin typeface="微软雅黑" panose="020B0503020204020204" charset="-122"/>
                <a:ea typeface="微软雅黑" panose="020B0503020204020204" charset="-122"/>
              </a:rPr>
              <a:t>09</a:t>
            </a:r>
            <a:r>
              <a:rPr lang="zh-CN" altLang="en-US" sz="1200" b="0">
                <a:latin typeface="微软雅黑" panose="020B0503020204020204" charset="-122"/>
                <a:ea typeface="微软雅黑" panose="020B0503020204020204" charset="-122"/>
              </a:rPr>
              <a:t>月</a:t>
            </a:r>
            <a:r>
              <a:rPr lang="en-US" altLang="zh-CN" sz="1200">
                <a:latin typeface="微软雅黑" panose="020B0503020204020204" charset="-122"/>
                <a:ea typeface="微软雅黑" panose="020B0503020204020204" charset="-122"/>
              </a:rPr>
              <a:t>05</a:t>
            </a:r>
            <a:r>
              <a:rPr lang="zh-CN" altLang="en-US" sz="1200" b="0">
                <a:latin typeface="微软雅黑" panose="020B0503020204020204" charset="-122"/>
                <a:ea typeface="微软雅黑" panose="020B0503020204020204" charset="-122"/>
              </a:rPr>
              <a:t>日</a:t>
            </a:r>
          </a:p>
        </p:txBody>
      </p:sp>
      <p:pic>
        <p:nvPicPr>
          <p:cNvPr id="6" name="图片 5">
            <a:extLst>
              <a:ext uri="{FF2B5EF4-FFF2-40B4-BE49-F238E27FC236}">
                <a16:creationId xmlns:a16="http://schemas.microsoft.com/office/drawing/2014/main" id="{8E9CD2AC-B2BC-C22B-44BB-E3E9EA5F0B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7698" y="5049312"/>
            <a:ext cx="2051998" cy="1188000"/>
          </a:xfrm>
          <a:prstGeom prst="rect">
            <a:avLst/>
          </a:prstGeom>
        </p:spPr>
      </p:pic>
      <p:sp>
        <p:nvSpPr>
          <p:cNvPr id="4" name="文本框 1">
            <a:extLst>
              <a:ext uri="{FF2B5EF4-FFF2-40B4-BE49-F238E27FC236}">
                <a16:creationId xmlns:a16="http://schemas.microsoft.com/office/drawing/2014/main" id="{2EFAF661-1F7D-5C28-C99A-422619D95B10}"/>
              </a:ext>
            </a:extLst>
          </p:cNvPr>
          <p:cNvSpPr txBox="1"/>
          <p:nvPr/>
        </p:nvSpPr>
        <p:spPr>
          <a:xfrm>
            <a:off x="711463" y="4833195"/>
            <a:ext cx="3080281" cy="261610"/>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100" b="0">
                <a:latin typeface="微软雅黑" panose="020B0503020204020204" charset="-122"/>
                <a:ea typeface="微软雅黑" panose="020B0503020204020204" charset="-122"/>
              </a:rPr>
              <a:t>图</a:t>
            </a:r>
            <a:r>
              <a:rPr lang="en-US" altLang="zh-CN" sz="1100" b="0">
                <a:latin typeface="微软雅黑" panose="020B0503020204020204" charset="-122"/>
                <a:ea typeface="微软雅黑" panose="020B0503020204020204" charset="-122"/>
              </a:rPr>
              <a:t>10-4  </a:t>
            </a:r>
            <a:r>
              <a:rPr lang="zh-CN" altLang="en-US" sz="1100" b="0">
                <a:latin typeface="微软雅黑" panose="020B0503020204020204" charset="-122"/>
                <a:ea typeface="微软雅黑" panose="020B0503020204020204" charset="-122"/>
              </a:rPr>
              <a:t>大型电站锅炉点火系统稳定运行</a:t>
            </a:r>
            <a:endParaRPr lang="zh-CN" altLang="en-US" sz="1100" b="0" dirty="0">
              <a:latin typeface="微软雅黑" panose="020B0503020204020204" charset="-122"/>
              <a:ea typeface="微软雅黑" panose="020B0503020204020204" charset="-122"/>
            </a:endParaRPr>
          </a:p>
        </p:txBody>
      </p:sp>
      <p:sp>
        <p:nvSpPr>
          <p:cNvPr id="12" name="箭头: 虚尾 11">
            <a:extLst>
              <a:ext uri="{FF2B5EF4-FFF2-40B4-BE49-F238E27FC236}">
                <a16:creationId xmlns:a16="http://schemas.microsoft.com/office/drawing/2014/main" id="{366D80A0-8B88-FBA8-DC72-4D21AD4D1EAD}"/>
              </a:ext>
            </a:extLst>
          </p:cNvPr>
          <p:cNvSpPr/>
          <p:nvPr/>
        </p:nvSpPr>
        <p:spPr>
          <a:xfrm rot="406768">
            <a:off x="3883759" y="2613367"/>
            <a:ext cx="1234196" cy="412054"/>
          </a:xfrm>
          <a:prstGeom prst="stripedRightArrow">
            <a:avLst/>
          </a:prstGeom>
          <a:solidFill>
            <a:srgbClr val="00B050"/>
          </a:solidFill>
          <a:ln w="19050" cap="flat" cmpd="sng" algn="ctr">
            <a:solidFill>
              <a:srgbClr val="00FF00"/>
            </a:solidFill>
            <a:prstDash val="solid"/>
            <a:miter lim="800000"/>
          </a:ln>
        </p:spPr>
        <p:txBody>
          <a:bodyPr rtlCol="0" anchor="ct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Arial" panose="020B0604020202020204"/>
              <a:ea typeface="微软雅黑" panose="020B0503020204020204" charset="-122"/>
            </a:endParaRPr>
          </a:p>
        </p:txBody>
      </p:sp>
      <p:pic>
        <p:nvPicPr>
          <p:cNvPr id="14" name="图片 13" descr="协调控制">
            <a:extLst>
              <a:ext uri="{FF2B5EF4-FFF2-40B4-BE49-F238E27FC236}">
                <a16:creationId xmlns:a16="http://schemas.microsoft.com/office/drawing/2014/main" id="{B1D692E1-633B-16A2-2029-81F68C838F2C}"/>
              </a:ext>
            </a:extLst>
          </p:cNvPr>
          <p:cNvPicPr/>
          <p:nvPr/>
        </p:nvPicPr>
        <p:blipFill>
          <a:blip r:embed="rId6"/>
          <a:stretch>
            <a:fillRect/>
          </a:stretch>
        </p:blipFill>
        <p:spPr>
          <a:xfrm>
            <a:off x="1307696" y="2291085"/>
            <a:ext cx="2052000" cy="1188000"/>
          </a:xfrm>
          <a:prstGeom prst="rect">
            <a:avLst/>
          </a:prstGeom>
        </p:spPr>
      </p:pic>
    </p:spTree>
    <p:extLst>
      <p:ext uri="{BB962C8B-B14F-4D97-AF65-F5344CB8AC3E}">
        <p14:creationId xmlns:p14="http://schemas.microsoft.com/office/powerpoint/2010/main" val="2124667436"/>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1D513-BD21-E80D-EE1D-4F7618910BE3}"/>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C258B12D-9BFF-AA48-BC48-180ED7ACF0CE}"/>
              </a:ext>
            </a:extLst>
          </p:cNvPr>
          <p:cNvSpPr txBox="1"/>
          <p:nvPr/>
        </p:nvSpPr>
        <p:spPr>
          <a:xfrm>
            <a:off x="299778" y="980728"/>
            <a:ext cx="2555862" cy="408623"/>
          </a:xfrm>
          <a:prstGeom prst="roundRect">
            <a:avLst/>
          </a:prstGeom>
          <a:solidFill>
            <a:srgbClr val="ED7D31"/>
          </a:solidFill>
          <a:ln/>
        </p:spPr>
        <p:style>
          <a:lnRef idx="0">
            <a:schemeClr val="accent2"/>
          </a:lnRef>
          <a:fillRef idx="3">
            <a:schemeClr val="accent2"/>
          </a:fillRef>
          <a:effectRef idx="3">
            <a:schemeClr val="accent2"/>
          </a:effectRef>
          <a:fontRef idx="minor">
            <a:schemeClr val="lt1"/>
          </a:fontRef>
        </p:style>
        <p:txBody>
          <a:bodyPr wrap="square">
            <a:spAutoFit/>
          </a:bodyPr>
          <a:lstStyle/>
          <a:p>
            <a:r>
              <a:rPr lang="en-US" altLang="zh-CN" sz="1800" b="1">
                <a:solidFill>
                  <a:schemeClr val="tx1"/>
                </a:solidFill>
                <a:latin typeface="微软雅黑" panose="020B0503020204020204" charset="-122"/>
                <a:ea typeface="微软雅黑" panose="020B0503020204020204" charset="-122"/>
              </a:rPr>
              <a:t>2</a:t>
            </a:r>
            <a:r>
              <a:rPr lang="zh-CN" altLang="en-US" sz="1800" b="1">
                <a:solidFill>
                  <a:schemeClr val="tx1"/>
                </a:solidFill>
                <a:latin typeface="微软雅黑" panose="020B0503020204020204" charset="-122"/>
                <a:ea typeface="微软雅黑" panose="020B0503020204020204" charset="-122"/>
              </a:rPr>
              <a:t>、症结改善程度判断</a:t>
            </a:r>
          </a:p>
        </p:txBody>
      </p:sp>
      <p:sp>
        <p:nvSpPr>
          <p:cNvPr id="4" name="文本框 3">
            <a:extLst>
              <a:ext uri="{FF2B5EF4-FFF2-40B4-BE49-F238E27FC236}">
                <a16:creationId xmlns:a16="http://schemas.microsoft.com/office/drawing/2014/main" id="{AFA8155D-53DB-9294-1AB2-62171B659625}"/>
              </a:ext>
            </a:extLst>
          </p:cNvPr>
          <p:cNvSpPr txBox="1"/>
          <p:nvPr/>
        </p:nvSpPr>
        <p:spPr>
          <a:xfrm>
            <a:off x="2639616" y="335062"/>
            <a:ext cx="6807200" cy="501650"/>
          </a:xfrm>
          <a:prstGeom prst="rect">
            <a:avLst/>
          </a:prstGeom>
          <a:noFill/>
        </p:spPr>
        <p:txBody>
          <a:bodyPr wrap="square" rtlCol="0">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defTabSz="914400" fontAlgn="auto"/>
            <a:r>
              <a:rPr lang="en-US" altLang="zh-CN" sz="2665" b="1" noProof="1">
                <a:solidFill>
                  <a:srgbClr val="0070C0"/>
                </a:solidFill>
                <a:latin typeface="微软雅黑" panose="020B0503020204020204" charset="-122"/>
                <a:ea typeface="微软雅黑" panose="020B0503020204020204" charset="-122"/>
              </a:rPr>
              <a:t>10</a:t>
            </a:r>
            <a:r>
              <a:rPr lang="zh-CN" altLang="en-US" sz="2665" b="1" noProof="1">
                <a:solidFill>
                  <a:srgbClr val="0070C0"/>
                </a:solidFill>
                <a:latin typeface="微软雅黑" panose="020B0503020204020204" charset="-122"/>
                <a:ea typeface="微软雅黑" panose="020B0503020204020204" charset="-122"/>
              </a:rPr>
              <a:t>效果检查</a:t>
            </a:r>
            <a:endParaRPr lang="en-US" altLang="zh-CN" sz="2665" b="1" noProof="1">
              <a:solidFill>
                <a:srgbClr val="0070C0"/>
              </a:solidFill>
              <a:latin typeface="微软雅黑" panose="020B0503020204020204" charset="-122"/>
              <a:ea typeface="微软雅黑" panose="020B0503020204020204" charset="-122"/>
            </a:endParaRPr>
          </a:p>
        </p:txBody>
      </p:sp>
      <p:sp>
        <p:nvSpPr>
          <p:cNvPr id="6" name="文本框 5">
            <a:extLst>
              <a:ext uri="{FF2B5EF4-FFF2-40B4-BE49-F238E27FC236}">
                <a16:creationId xmlns:a16="http://schemas.microsoft.com/office/drawing/2014/main" id="{F8C1FA38-CEAA-2899-9E87-38AF92F10F39}"/>
              </a:ext>
            </a:extLst>
          </p:cNvPr>
          <p:cNvSpPr txBox="1"/>
          <p:nvPr/>
        </p:nvSpPr>
        <p:spPr>
          <a:xfrm>
            <a:off x="191344" y="1379636"/>
            <a:ext cx="4500078" cy="753220"/>
          </a:xfrm>
          <a:prstGeom prst="rect">
            <a:avLst/>
          </a:prstGeom>
          <a:noFill/>
          <a:ln w="25400" cap="flat" cmpd="sng" algn="ctr">
            <a:noFill/>
            <a:prstDash val="solid"/>
          </a:ln>
          <a:effectLst/>
        </p:spPr>
        <p:style>
          <a:lnRef idx="2">
            <a:schemeClr val="dk1"/>
          </a:lnRef>
          <a:fillRef idx="1">
            <a:schemeClr val="lt1"/>
          </a:fillRef>
          <a:effectRef idx="0">
            <a:schemeClr val="dk1"/>
          </a:effectRef>
          <a:fontRef idx="minor">
            <a:schemeClr val="dk1"/>
          </a:fontRef>
        </p:style>
        <p:txBody>
          <a:bodyPr wrap="square">
            <a:spAutoFit/>
          </a:bodyPr>
          <a:lstStyle/>
          <a:p>
            <a:pPr indent="457200">
              <a:lnSpc>
                <a:spcPts val="2700"/>
              </a:lnSpc>
            </a:pPr>
            <a:r>
              <a:rPr lang="zh-CN" altLang="zh-CN" sz="18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小组成员对出现的</a:t>
            </a:r>
            <a:r>
              <a:rPr lang="en-US" altLang="zh-CN" sz="18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4</a:t>
            </a:r>
            <a:r>
              <a:rPr lang="zh-CN" altLang="zh-CN" sz="18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张缺陷单调查分析，然后分类整理出质量问题统计表如下：</a:t>
            </a:r>
            <a:endParaRPr lang="zh-CN" altLang="en-US">
              <a:latin typeface="微软雅黑" panose="020B0503020204020204" pitchFamily="34" charset="-122"/>
              <a:ea typeface="微软雅黑" panose="020B0503020204020204" pitchFamily="34" charset="-122"/>
            </a:endParaRPr>
          </a:p>
        </p:txBody>
      </p:sp>
      <p:sp>
        <p:nvSpPr>
          <p:cNvPr id="7" name="文本框 99">
            <a:extLst>
              <a:ext uri="{FF2B5EF4-FFF2-40B4-BE49-F238E27FC236}">
                <a16:creationId xmlns:a16="http://schemas.microsoft.com/office/drawing/2014/main" id="{BB4C3F8C-E938-89F7-579F-18FAD8FEEF66}"/>
              </a:ext>
            </a:extLst>
          </p:cNvPr>
          <p:cNvSpPr txBox="1"/>
          <p:nvPr/>
        </p:nvSpPr>
        <p:spPr>
          <a:xfrm>
            <a:off x="191344" y="2060848"/>
            <a:ext cx="5080000" cy="276999"/>
          </a:xfrm>
          <a:prstGeom prst="rect">
            <a:avLst/>
          </a:prstGeom>
          <a:noFill/>
          <a:ln w="9525">
            <a:noFill/>
          </a:ln>
        </p:spPr>
        <p:txBody>
          <a:bodyPr>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228600" algn="ctr"/>
            <a:r>
              <a:rPr lang="zh-CN" altLang="en-US" sz="1200" b="0">
                <a:solidFill>
                  <a:srgbClr val="000000"/>
                </a:solidFill>
                <a:latin typeface="微软雅黑" panose="020B0503020204020204" charset="-122"/>
                <a:ea typeface="微软雅黑" panose="020B0503020204020204" charset="-122"/>
              </a:rPr>
              <a:t>表</a:t>
            </a:r>
            <a:r>
              <a:rPr lang="en-US" altLang="zh-CN" sz="1200" b="0">
                <a:solidFill>
                  <a:srgbClr val="000000"/>
                </a:solidFill>
                <a:latin typeface="微软雅黑" panose="020B0503020204020204" charset="-122"/>
                <a:ea typeface="微软雅黑" panose="020B0503020204020204" charset="-122"/>
              </a:rPr>
              <a:t>10-3  </a:t>
            </a:r>
            <a:r>
              <a:rPr lang="zh-CN" altLang="en-US" sz="1200" b="0">
                <a:solidFill>
                  <a:srgbClr val="000000"/>
                </a:solidFill>
                <a:latin typeface="微软雅黑" panose="020B0503020204020204" charset="-122"/>
                <a:ea typeface="微软雅黑" panose="020B0503020204020204" charset="-122"/>
              </a:rPr>
              <a:t>锅炉点火系统故障问题调查表</a:t>
            </a:r>
            <a:endParaRPr lang="zh-CN" altLang="en-US" sz="1200" b="0" dirty="0">
              <a:solidFill>
                <a:srgbClr val="000000"/>
              </a:solidFill>
              <a:latin typeface="微软雅黑" panose="020B0503020204020204" charset="-122"/>
              <a:ea typeface="微软雅黑" panose="020B0503020204020204" charset="-122"/>
            </a:endParaRPr>
          </a:p>
        </p:txBody>
      </p:sp>
      <p:sp>
        <p:nvSpPr>
          <p:cNvPr id="8" name="文本框 5">
            <a:extLst>
              <a:ext uri="{FF2B5EF4-FFF2-40B4-BE49-F238E27FC236}">
                <a16:creationId xmlns:a16="http://schemas.microsoft.com/office/drawing/2014/main" id="{69E29BD2-3615-AA4A-1C6C-18CC064A0AA4}"/>
              </a:ext>
            </a:extLst>
          </p:cNvPr>
          <p:cNvSpPr txBox="1"/>
          <p:nvPr/>
        </p:nvSpPr>
        <p:spPr>
          <a:xfrm>
            <a:off x="866114" y="5013176"/>
            <a:ext cx="3638167"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228600" algn="ctr"/>
            <a:r>
              <a:rPr lang="zh-CN" sz="1200" b="0">
                <a:latin typeface="微软雅黑" panose="020B0503020204020204" charset="-122"/>
                <a:ea typeface="微软雅黑" panose="020B0503020204020204" charset="-122"/>
              </a:rPr>
              <a:t>制表：</a:t>
            </a:r>
            <a:r>
              <a:rPr lang="zh-CN" altLang="en-US" sz="1200" b="0">
                <a:latin typeface="微软雅黑" panose="020B0503020204020204" charset="-122"/>
                <a:ea typeface="微软雅黑" panose="020B0503020204020204" charset="-122"/>
              </a:rPr>
              <a:t>郭浩        </a:t>
            </a:r>
            <a:r>
              <a:rPr lang="zh-CN" altLang="en-US" sz="1200">
                <a:latin typeface="微软雅黑" panose="020B0503020204020204" charset="-122"/>
                <a:ea typeface="微软雅黑" panose="020B0503020204020204" charset="-122"/>
              </a:rPr>
              <a:t>日期</a:t>
            </a:r>
            <a:r>
              <a:rPr lang="zh-CN" sz="1200" b="0">
                <a:latin typeface="微软雅黑" panose="020B0503020204020204" charset="-122"/>
                <a:ea typeface="微软雅黑" panose="020B0503020204020204" charset="-122"/>
              </a:rPr>
              <a:t>：202</a:t>
            </a:r>
            <a:r>
              <a:rPr lang="en-US" altLang="zh-CN" sz="1200" b="0">
                <a:latin typeface="微软雅黑" panose="020B0503020204020204" charset="-122"/>
                <a:ea typeface="微软雅黑" panose="020B0503020204020204" charset="-122"/>
              </a:rPr>
              <a:t>3</a:t>
            </a:r>
            <a:r>
              <a:rPr lang="zh-CN" sz="1200" b="0">
                <a:latin typeface="微软雅黑" panose="020B0503020204020204" charset="-122"/>
                <a:ea typeface="微软雅黑" panose="020B0503020204020204" charset="-122"/>
              </a:rPr>
              <a:t>年0</a:t>
            </a:r>
            <a:r>
              <a:rPr lang="en-US" altLang="zh-CN" sz="1200" b="0">
                <a:latin typeface="微软雅黑" panose="020B0503020204020204" charset="-122"/>
                <a:ea typeface="微软雅黑" panose="020B0503020204020204" charset="-122"/>
              </a:rPr>
              <a:t>9</a:t>
            </a:r>
            <a:r>
              <a:rPr lang="zh-CN" sz="1200" b="0">
                <a:latin typeface="微软雅黑" panose="020B0503020204020204" charset="-122"/>
                <a:ea typeface="微软雅黑" panose="020B0503020204020204" charset="-122"/>
              </a:rPr>
              <a:t>月</a:t>
            </a:r>
            <a:r>
              <a:rPr lang="en-US" altLang="zh-CN" sz="1200">
                <a:latin typeface="微软雅黑" panose="020B0503020204020204" charset="-122"/>
                <a:ea typeface="微软雅黑" panose="020B0503020204020204" charset="-122"/>
              </a:rPr>
              <a:t>17</a:t>
            </a:r>
            <a:r>
              <a:rPr lang="zh-CN" sz="1200" b="0">
                <a:latin typeface="微软雅黑" panose="020B0503020204020204" charset="-122"/>
                <a:ea typeface="微软雅黑" panose="020B0503020204020204" charset="-122"/>
              </a:rPr>
              <a:t>日</a:t>
            </a:r>
            <a:endParaRPr lang="zh-CN" altLang="en-US" sz="1200" b="0" dirty="0">
              <a:latin typeface="微软雅黑" panose="020B0503020204020204" charset="-122"/>
              <a:ea typeface="微软雅黑" panose="020B0503020204020204" charset="-122"/>
            </a:endParaRPr>
          </a:p>
        </p:txBody>
      </p:sp>
      <p:sp>
        <p:nvSpPr>
          <p:cNvPr id="11" name="文本框 4">
            <a:extLst>
              <a:ext uri="{FF2B5EF4-FFF2-40B4-BE49-F238E27FC236}">
                <a16:creationId xmlns:a16="http://schemas.microsoft.com/office/drawing/2014/main" id="{0F80E064-8062-8285-BE00-A10C38CDDD37}"/>
              </a:ext>
            </a:extLst>
          </p:cNvPr>
          <p:cNvSpPr txBox="1"/>
          <p:nvPr/>
        </p:nvSpPr>
        <p:spPr>
          <a:xfrm>
            <a:off x="4871864" y="4747228"/>
            <a:ext cx="3337896"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228600" algn="ctr"/>
            <a:r>
              <a:rPr lang="zh-CN" altLang="en-US" sz="1200" b="0">
                <a:latin typeface="微软雅黑" panose="020B0503020204020204" charset="-122"/>
                <a:ea typeface="微软雅黑" panose="020B0503020204020204" charset="-122"/>
              </a:rPr>
              <a:t>图</a:t>
            </a:r>
            <a:r>
              <a:rPr lang="en-US" altLang="zh-CN" sz="1200" b="0">
                <a:latin typeface="微软雅黑" panose="020B0503020204020204" charset="-122"/>
                <a:ea typeface="微软雅黑" panose="020B0503020204020204" charset="-122"/>
              </a:rPr>
              <a:t>10-7 </a:t>
            </a:r>
            <a:r>
              <a:rPr lang="zh-CN" altLang="en-US" sz="1200" b="0">
                <a:latin typeface="微软雅黑" panose="020B0503020204020204" charset="-122"/>
                <a:ea typeface="微软雅黑" panose="020B0503020204020204" charset="-122"/>
              </a:rPr>
              <a:t>风量不匹配问题活动前饼分图</a:t>
            </a:r>
            <a:endParaRPr lang="zh-CN" altLang="en-US" sz="1200" b="0" dirty="0">
              <a:latin typeface="微软雅黑" panose="020B0503020204020204" charset="-122"/>
              <a:ea typeface="微软雅黑" panose="020B0503020204020204" charset="-122"/>
            </a:endParaRPr>
          </a:p>
        </p:txBody>
      </p:sp>
      <p:sp>
        <p:nvSpPr>
          <p:cNvPr id="12" name="文本框 5">
            <a:extLst>
              <a:ext uri="{FF2B5EF4-FFF2-40B4-BE49-F238E27FC236}">
                <a16:creationId xmlns:a16="http://schemas.microsoft.com/office/drawing/2014/main" id="{27090E14-EBC8-B38B-FDE3-6CC00322C533}"/>
              </a:ext>
            </a:extLst>
          </p:cNvPr>
          <p:cNvSpPr txBox="1"/>
          <p:nvPr/>
        </p:nvSpPr>
        <p:spPr>
          <a:xfrm>
            <a:off x="8390012" y="4751097"/>
            <a:ext cx="3682652"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latin typeface="微软雅黑" panose="020B0503020204020204" charset="-122"/>
                <a:ea typeface="微软雅黑" panose="020B0503020204020204" charset="-122"/>
              </a:rPr>
              <a:t>图</a:t>
            </a:r>
            <a:r>
              <a:rPr lang="en-US" altLang="zh-CN" sz="1200" b="0">
                <a:latin typeface="微软雅黑" panose="020B0503020204020204" charset="-122"/>
                <a:ea typeface="微软雅黑" panose="020B0503020204020204" charset="-122"/>
              </a:rPr>
              <a:t>10-8 </a:t>
            </a:r>
            <a:r>
              <a:rPr lang="zh-CN" altLang="en-US" sz="1200" b="0">
                <a:latin typeface="微软雅黑" panose="020B0503020204020204" charset="-122"/>
                <a:ea typeface="微软雅黑" panose="020B0503020204020204" charset="-122"/>
              </a:rPr>
              <a:t>风量不匹配问题活动后饼分图</a:t>
            </a:r>
            <a:endParaRPr lang="zh-CN" altLang="en-US" sz="1200" b="0" dirty="0">
              <a:latin typeface="微软雅黑" panose="020B0503020204020204" charset="-122"/>
              <a:ea typeface="微软雅黑" panose="020B0503020204020204" charset="-122"/>
            </a:endParaRPr>
          </a:p>
        </p:txBody>
      </p:sp>
      <p:sp>
        <p:nvSpPr>
          <p:cNvPr id="13" name="文本框 7">
            <a:extLst>
              <a:ext uri="{FF2B5EF4-FFF2-40B4-BE49-F238E27FC236}">
                <a16:creationId xmlns:a16="http://schemas.microsoft.com/office/drawing/2014/main" id="{86825115-9E4C-08BB-B39C-3B3717BB0442}"/>
              </a:ext>
            </a:extLst>
          </p:cNvPr>
          <p:cNvSpPr txBox="1"/>
          <p:nvPr/>
        </p:nvSpPr>
        <p:spPr>
          <a:xfrm>
            <a:off x="636921" y="5229200"/>
            <a:ext cx="10602595" cy="1170000"/>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266700" algn="l">
              <a:lnSpc>
                <a:spcPts val="2900"/>
              </a:lnSpc>
            </a:pPr>
            <a:r>
              <a:rPr lang="zh-CN" altLang="zh-CN" sz="1800" kern="100" dirty="0">
                <a:effectLst/>
                <a:latin typeface="微软雅黑" panose="020B0503020204020204" pitchFamily="34" charset="-122"/>
                <a:ea typeface="微软雅黑" panose="020B0503020204020204" pitchFamily="34" charset="-122"/>
                <a:cs typeface="宋体" panose="02010600030101010101" pitchFamily="2" charset="-122"/>
              </a:rPr>
              <a:t>由</a:t>
            </a:r>
            <a:r>
              <a:rPr lang="zh-CN" altLang="en-US" sz="1800" kern="100" dirty="0">
                <a:effectLst/>
                <a:latin typeface="微软雅黑" panose="020B0503020204020204" pitchFamily="34" charset="-122"/>
                <a:ea typeface="微软雅黑" panose="020B0503020204020204" pitchFamily="34" charset="-122"/>
                <a:cs typeface="宋体" panose="02010600030101010101" pitchFamily="2" charset="-122"/>
              </a:rPr>
              <a:t>风量不匹配</a:t>
            </a:r>
            <a:r>
              <a:rPr lang="zh-CN" altLang="zh-CN" sz="1800" kern="100" dirty="0">
                <a:effectLst/>
                <a:latin typeface="微软雅黑" panose="020B0503020204020204" pitchFamily="34" charset="-122"/>
                <a:ea typeface="微软雅黑" panose="020B0503020204020204" pitchFamily="34" charset="-122"/>
                <a:cs typeface="宋体" panose="02010600030101010101" pitchFamily="2" charset="-122"/>
              </a:rPr>
              <a:t>问题活动前后对比图可见，</a:t>
            </a:r>
            <a:r>
              <a:rPr lang="zh-CN" altLang="zh-CN" sz="1800" kern="100" dirty="0">
                <a:effectLst/>
                <a:highlight>
                  <a:srgbClr val="00FFFF"/>
                </a:highlight>
                <a:latin typeface="微软雅黑" panose="020B0503020204020204" pitchFamily="34" charset="-122"/>
                <a:ea typeface="微软雅黑" panose="020B0503020204020204" pitchFamily="34" charset="-122"/>
                <a:cs typeface="宋体" panose="02010600030101010101" pitchFamily="2" charset="-122"/>
              </a:rPr>
              <a:t>原症结“二次风门</a:t>
            </a:r>
            <a:r>
              <a:rPr lang="zh-CN" altLang="en-US" sz="1800" kern="100" dirty="0">
                <a:highlight>
                  <a:srgbClr val="00FFFF"/>
                </a:highlight>
                <a:latin typeface="微软雅黑" panose="020B0503020204020204" pitchFamily="34" charset="-122"/>
                <a:ea typeface="微软雅黑" panose="020B0503020204020204" pitchFamily="34" charset="-122"/>
                <a:cs typeface="宋体" panose="02010600030101010101" pitchFamily="2" charset="-122"/>
              </a:rPr>
              <a:t>开度</a:t>
            </a:r>
            <a:r>
              <a:rPr lang="zh-CN" altLang="zh-CN" sz="1800" kern="100" dirty="0">
                <a:effectLst/>
                <a:highlight>
                  <a:srgbClr val="00FFFF"/>
                </a:highlight>
                <a:latin typeface="微软雅黑" panose="020B0503020204020204" pitchFamily="34" charset="-122"/>
                <a:ea typeface="微软雅黑" panose="020B0503020204020204" pitchFamily="34" charset="-122"/>
                <a:cs typeface="宋体" panose="02010600030101010101" pitchFamily="2" charset="-122"/>
              </a:rPr>
              <a:t>不当”从活动前</a:t>
            </a:r>
            <a:r>
              <a:rPr lang="zh-CN" altLang="zh-CN" sz="1800" kern="100">
                <a:effectLst/>
                <a:highlight>
                  <a:srgbClr val="00FFFF"/>
                </a:highlight>
                <a:latin typeface="微软雅黑" panose="020B0503020204020204" pitchFamily="34" charset="-122"/>
                <a:ea typeface="微软雅黑" panose="020B0503020204020204" pitchFamily="34" charset="-122"/>
                <a:cs typeface="宋体" panose="02010600030101010101" pitchFamily="2" charset="-122"/>
              </a:rPr>
              <a:t>的</a:t>
            </a:r>
            <a:r>
              <a:rPr lang="en-US" altLang="zh-CN" sz="1800" kern="100">
                <a:effectLst/>
                <a:highlight>
                  <a:srgbClr val="00FFFF"/>
                </a:highlight>
                <a:latin typeface="微软雅黑" panose="020B0503020204020204" pitchFamily="34" charset="-122"/>
                <a:ea typeface="微软雅黑" panose="020B0503020204020204" pitchFamily="34" charset="-122"/>
                <a:cs typeface="宋体" panose="02010600030101010101" pitchFamily="2" charset="-122"/>
              </a:rPr>
              <a:t>76.93%</a:t>
            </a:r>
            <a:r>
              <a:rPr lang="zh-CN" altLang="zh-CN" sz="1800" kern="100" dirty="0">
                <a:effectLst/>
                <a:highlight>
                  <a:srgbClr val="00FFFF"/>
                </a:highlight>
                <a:latin typeface="微软雅黑" panose="020B0503020204020204" pitchFamily="34" charset="-122"/>
                <a:ea typeface="微软雅黑" panose="020B0503020204020204" pitchFamily="34" charset="-122"/>
                <a:cs typeface="宋体" panose="02010600030101010101" pitchFamily="2" charset="-122"/>
              </a:rPr>
              <a:t>下降到活动后的</a:t>
            </a:r>
            <a:r>
              <a:rPr lang="en-US" altLang="zh-CN" sz="1800" kern="100" dirty="0">
                <a:effectLst/>
                <a:highlight>
                  <a:srgbClr val="00FFFF"/>
                </a:highlight>
                <a:latin typeface="微软雅黑" panose="020B0503020204020204" pitchFamily="34" charset="-122"/>
                <a:ea typeface="微软雅黑" panose="020B0503020204020204" pitchFamily="34" charset="-122"/>
                <a:cs typeface="宋体" panose="02010600030101010101" pitchFamily="2" charset="-122"/>
              </a:rPr>
              <a:t>25%</a:t>
            </a:r>
            <a:r>
              <a:rPr lang="zh-CN" altLang="zh-CN" sz="1800" kern="100" dirty="0">
                <a:effectLst/>
                <a:latin typeface="微软雅黑" panose="020B0503020204020204" pitchFamily="34" charset="-122"/>
                <a:ea typeface="微软雅黑" panose="020B0503020204020204" pitchFamily="34" charset="-122"/>
                <a:cs typeface="宋体" panose="02010600030101010101" pitchFamily="2" charset="-122"/>
              </a:rPr>
              <a:t>，得到明显降低，不再是影响</a:t>
            </a:r>
            <a:r>
              <a:rPr lang="zh-CN" altLang="zh-CN" sz="18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锅炉点火系统故障率</a:t>
            </a:r>
            <a:r>
              <a:rPr lang="zh-CN" altLang="zh-CN" sz="1800" kern="100" dirty="0">
                <a:effectLst/>
                <a:latin typeface="微软雅黑" panose="020B0503020204020204" pitchFamily="34" charset="-122"/>
                <a:ea typeface="微软雅黑" panose="020B0503020204020204" pitchFamily="34" charset="-122"/>
                <a:cs typeface="宋体" panose="02010600030101010101" pitchFamily="2" charset="-122"/>
              </a:rPr>
              <a:t>的主要症结，说明小组活动所采取的改进措施</a:t>
            </a:r>
            <a:r>
              <a:rPr lang="zh-CN" altLang="zh-CN" sz="1800" kern="100">
                <a:effectLst/>
                <a:latin typeface="微软雅黑" panose="020B0503020204020204" pitchFamily="34" charset="-122"/>
                <a:ea typeface="微软雅黑" panose="020B0503020204020204" pitchFamily="34" charset="-122"/>
                <a:cs typeface="宋体" panose="02010600030101010101" pitchFamily="2" charset="-122"/>
              </a:rPr>
              <a:t>有效</a:t>
            </a:r>
            <a:r>
              <a:rPr lang="zh-CN" sz="1800" b="0">
                <a:latin typeface="微软雅黑" panose="020B0503020204020204" charset="-122"/>
                <a:ea typeface="微软雅黑" panose="020B0503020204020204" charset="-122"/>
              </a:rPr>
              <a:t>。</a:t>
            </a:r>
            <a:r>
              <a:rPr lang="zh-CN" altLang="en-US" sz="1800" b="0">
                <a:latin typeface="微软雅黑" panose="020B0503020204020204" charset="-122"/>
                <a:ea typeface="微软雅黑" panose="020B0503020204020204" charset="-122"/>
              </a:rPr>
              <a:t>小组成员症结解决程度为（</a:t>
            </a:r>
            <a:r>
              <a:rPr lang="en-US" altLang="zh-CN" sz="1800" b="0">
                <a:latin typeface="微软雅黑" panose="020B0503020204020204" charset="-122"/>
                <a:ea typeface="微软雅黑" panose="020B0503020204020204" charset="-122"/>
              </a:rPr>
              <a:t>10-1</a:t>
            </a:r>
            <a:r>
              <a:rPr lang="zh-CN" altLang="en-US" sz="1800" b="0">
                <a:latin typeface="微软雅黑" panose="020B0503020204020204" charset="-122"/>
                <a:ea typeface="微软雅黑" panose="020B0503020204020204" charset="-122"/>
              </a:rPr>
              <a:t>）</a:t>
            </a:r>
            <a:r>
              <a:rPr lang="en-US" altLang="zh-CN" sz="1800" b="0">
                <a:latin typeface="微软雅黑" panose="020B0503020204020204" charset="-122"/>
                <a:ea typeface="微软雅黑" panose="020B0503020204020204" charset="-122"/>
              </a:rPr>
              <a:t>÷10×100%=90%</a:t>
            </a:r>
            <a:r>
              <a:rPr lang="zh-CN" altLang="en-US" sz="1800" b="0">
                <a:latin typeface="微软雅黑" panose="020B0503020204020204" charset="-122"/>
                <a:ea typeface="微软雅黑" panose="020B0503020204020204" charset="-122"/>
              </a:rPr>
              <a:t>，大于</a:t>
            </a:r>
            <a:r>
              <a:rPr lang="en-US" altLang="zh-CN" sz="1800" b="0">
                <a:latin typeface="微软雅黑" panose="020B0503020204020204" charset="-122"/>
                <a:ea typeface="微软雅黑" panose="020B0503020204020204" charset="-122"/>
              </a:rPr>
              <a:t>75%</a:t>
            </a:r>
            <a:r>
              <a:rPr lang="zh-CN" altLang="en-US" sz="1800" b="0">
                <a:latin typeface="微软雅黑" panose="020B0503020204020204" charset="-122"/>
                <a:ea typeface="微软雅黑" panose="020B0503020204020204" charset="-122"/>
              </a:rPr>
              <a:t>这一预估值。</a:t>
            </a:r>
            <a:endParaRPr lang="zh-CN" altLang="en-US" sz="1800" b="0" dirty="0">
              <a:latin typeface="微软雅黑" panose="020B0503020204020204" charset="-122"/>
              <a:ea typeface="微软雅黑" panose="020B0503020204020204" charset="-122"/>
            </a:endParaRPr>
          </a:p>
        </p:txBody>
      </p:sp>
      <p:sp>
        <p:nvSpPr>
          <p:cNvPr id="14" name="文本框 99">
            <a:extLst>
              <a:ext uri="{FF2B5EF4-FFF2-40B4-BE49-F238E27FC236}">
                <a16:creationId xmlns:a16="http://schemas.microsoft.com/office/drawing/2014/main" id="{3CC924D5-E641-A09E-70E0-05B1E645B7F9}"/>
              </a:ext>
            </a:extLst>
          </p:cNvPr>
          <p:cNvSpPr txBox="1"/>
          <p:nvPr/>
        </p:nvSpPr>
        <p:spPr>
          <a:xfrm>
            <a:off x="5303912" y="1414517"/>
            <a:ext cx="6048672" cy="753220"/>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266700">
              <a:lnSpc>
                <a:spcPts val="2700"/>
              </a:lnSpc>
            </a:pPr>
            <a:r>
              <a:rPr lang="zh-CN" sz="1800" b="0" dirty="0">
                <a:latin typeface="微软雅黑" panose="020B0503020204020204" charset="-122"/>
                <a:ea typeface="微软雅黑" panose="020B0503020204020204" charset="-122"/>
              </a:rPr>
              <a:t>小组成员根据新统计的问题调查表，绘制出活动后饼分图，并进行了活动前后的对比：</a:t>
            </a:r>
            <a:endParaRPr lang="zh-CN" altLang="en-US" sz="1800" b="0" dirty="0">
              <a:latin typeface="微软雅黑" panose="020B0503020204020204" charset="-122"/>
              <a:ea typeface="微软雅黑" panose="020B0503020204020204" charset="-122"/>
            </a:endParaRPr>
          </a:p>
        </p:txBody>
      </p:sp>
      <p:sp>
        <p:nvSpPr>
          <p:cNvPr id="15" name="文本框 5">
            <a:extLst>
              <a:ext uri="{FF2B5EF4-FFF2-40B4-BE49-F238E27FC236}">
                <a16:creationId xmlns:a16="http://schemas.microsoft.com/office/drawing/2014/main" id="{66A79571-F960-4045-7A98-F58091923E2F}"/>
              </a:ext>
            </a:extLst>
          </p:cNvPr>
          <p:cNvSpPr txBox="1"/>
          <p:nvPr/>
        </p:nvSpPr>
        <p:spPr>
          <a:xfrm>
            <a:off x="4733474" y="5024209"/>
            <a:ext cx="3638167"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228600" algn="ctr"/>
            <a:r>
              <a:rPr lang="zh-CN" altLang="en-US" sz="1200" b="0">
                <a:latin typeface="微软雅黑" panose="020B0503020204020204" charset="-122"/>
                <a:ea typeface="微软雅黑" panose="020B0503020204020204" charset="-122"/>
              </a:rPr>
              <a:t>制图：郭浩        日期：</a:t>
            </a:r>
            <a:r>
              <a:rPr lang="en-US" altLang="zh-CN" sz="1200" b="0">
                <a:latin typeface="微软雅黑" panose="020B0503020204020204" charset="-122"/>
                <a:ea typeface="微软雅黑" panose="020B0503020204020204" charset="-122"/>
              </a:rPr>
              <a:t>2023</a:t>
            </a:r>
            <a:r>
              <a:rPr lang="zh-CN" altLang="en-US" sz="1200" b="0">
                <a:latin typeface="微软雅黑" panose="020B0503020204020204" charset="-122"/>
                <a:ea typeface="微软雅黑" panose="020B0503020204020204" charset="-122"/>
              </a:rPr>
              <a:t>年</a:t>
            </a:r>
            <a:r>
              <a:rPr lang="en-US" altLang="zh-CN" sz="1200" b="0">
                <a:latin typeface="微软雅黑" panose="020B0503020204020204" charset="-122"/>
                <a:ea typeface="微软雅黑" panose="020B0503020204020204" charset="-122"/>
              </a:rPr>
              <a:t>09</a:t>
            </a:r>
            <a:r>
              <a:rPr lang="zh-CN" altLang="en-US" sz="1200" b="0">
                <a:latin typeface="微软雅黑" panose="020B0503020204020204" charset="-122"/>
                <a:ea typeface="微软雅黑" panose="020B0503020204020204" charset="-122"/>
              </a:rPr>
              <a:t>月</a:t>
            </a:r>
            <a:r>
              <a:rPr lang="en-US" altLang="zh-CN" sz="1200" b="0">
                <a:latin typeface="微软雅黑" panose="020B0503020204020204" charset="-122"/>
                <a:ea typeface="微软雅黑" panose="020B0503020204020204" charset="-122"/>
              </a:rPr>
              <a:t>17</a:t>
            </a:r>
            <a:r>
              <a:rPr lang="zh-CN" altLang="en-US" sz="1200" b="0">
                <a:latin typeface="微软雅黑" panose="020B0503020204020204" charset="-122"/>
                <a:ea typeface="微软雅黑" panose="020B0503020204020204" charset="-122"/>
              </a:rPr>
              <a:t>日</a:t>
            </a:r>
          </a:p>
        </p:txBody>
      </p:sp>
      <p:sp>
        <p:nvSpPr>
          <p:cNvPr id="16" name="文本框 5">
            <a:extLst>
              <a:ext uri="{FF2B5EF4-FFF2-40B4-BE49-F238E27FC236}">
                <a16:creationId xmlns:a16="http://schemas.microsoft.com/office/drawing/2014/main" id="{F9A1169B-254C-15FF-9A63-9DEF716881E0}"/>
              </a:ext>
            </a:extLst>
          </p:cNvPr>
          <p:cNvSpPr txBox="1"/>
          <p:nvPr/>
        </p:nvSpPr>
        <p:spPr>
          <a:xfrm>
            <a:off x="8277609" y="5024208"/>
            <a:ext cx="3638167"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228600" algn="ctr"/>
            <a:r>
              <a:rPr lang="zh-CN" altLang="en-US" sz="1200" b="0">
                <a:latin typeface="微软雅黑" panose="020B0503020204020204" charset="-122"/>
                <a:ea typeface="微软雅黑" panose="020B0503020204020204" charset="-122"/>
              </a:rPr>
              <a:t>制图：郭浩        日期：</a:t>
            </a:r>
            <a:r>
              <a:rPr lang="en-US" altLang="zh-CN" sz="1200" b="0">
                <a:latin typeface="微软雅黑" panose="020B0503020204020204" charset="-122"/>
                <a:ea typeface="微软雅黑" panose="020B0503020204020204" charset="-122"/>
              </a:rPr>
              <a:t>2023</a:t>
            </a:r>
            <a:r>
              <a:rPr lang="zh-CN" altLang="en-US" sz="1200" b="0">
                <a:latin typeface="微软雅黑" panose="020B0503020204020204" charset="-122"/>
                <a:ea typeface="微软雅黑" panose="020B0503020204020204" charset="-122"/>
              </a:rPr>
              <a:t>年</a:t>
            </a:r>
            <a:r>
              <a:rPr lang="en-US" altLang="zh-CN" sz="1200" b="0">
                <a:latin typeface="微软雅黑" panose="020B0503020204020204" charset="-122"/>
                <a:ea typeface="微软雅黑" panose="020B0503020204020204" charset="-122"/>
              </a:rPr>
              <a:t>09</a:t>
            </a:r>
            <a:r>
              <a:rPr lang="zh-CN" altLang="en-US" sz="1200" b="0">
                <a:latin typeface="微软雅黑" panose="020B0503020204020204" charset="-122"/>
                <a:ea typeface="微软雅黑" panose="020B0503020204020204" charset="-122"/>
              </a:rPr>
              <a:t>月</a:t>
            </a:r>
            <a:r>
              <a:rPr lang="en-US" altLang="zh-CN" sz="1200" b="0">
                <a:latin typeface="微软雅黑" panose="020B0503020204020204" charset="-122"/>
                <a:ea typeface="微软雅黑" panose="020B0503020204020204" charset="-122"/>
              </a:rPr>
              <a:t>17</a:t>
            </a:r>
            <a:r>
              <a:rPr lang="zh-CN" altLang="en-US" sz="1200" b="0">
                <a:latin typeface="微软雅黑" panose="020B0503020204020204" charset="-122"/>
                <a:ea typeface="微软雅黑" panose="020B0503020204020204" charset="-122"/>
              </a:rPr>
              <a:t>日</a:t>
            </a:r>
          </a:p>
        </p:txBody>
      </p:sp>
      <p:graphicFrame>
        <p:nvGraphicFramePr>
          <p:cNvPr id="19" name="表格 18">
            <a:extLst>
              <a:ext uri="{FF2B5EF4-FFF2-40B4-BE49-F238E27FC236}">
                <a16:creationId xmlns:a16="http://schemas.microsoft.com/office/drawing/2014/main" id="{898318DB-BE53-5141-F74F-D7F6DF8B9555}"/>
              </a:ext>
            </a:extLst>
          </p:cNvPr>
          <p:cNvGraphicFramePr>
            <a:graphicFrameLocks noGrp="1"/>
          </p:cNvGraphicFramePr>
          <p:nvPr>
            <p:extLst>
              <p:ext uri="{D42A27DB-BD31-4B8C-83A1-F6EECF244321}">
                <p14:modId xmlns:p14="http://schemas.microsoft.com/office/powerpoint/2010/main" val="2513668866"/>
              </p:ext>
            </p:extLst>
          </p:nvPr>
        </p:nvGraphicFramePr>
        <p:xfrm>
          <a:off x="434477" y="2302733"/>
          <a:ext cx="4149356" cy="2688321"/>
        </p:xfrm>
        <a:graphic>
          <a:graphicData uri="http://schemas.openxmlformats.org/drawingml/2006/table">
            <a:tbl>
              <a:tblPr firstRow="1" firstCol="1" bandRow="1"/>
              <a:tblGrid>
                <a:gridCol w="400614">
                  <a:extLst>
                    <a:ext uri="{9D8B030D-6E8A-4147-A177-3AD203B41FA5}">
                      <a16:colId xmlns:a16="http://schemas.microsoft.com/office/drawing/2014/main" val="1780404574"/>
                    </a:ext>
                  </a:extLst>
                </a:gridCol>
                <a:gridCol w="1237277">
                  <a:extLst>
                    <a:ext uri="{9D8B030D-6E8A-4147-A177-3AD203B41FA5}">
                      <a16:colId xmlns:a16="http://schemas.microsoft.com/office/drawing/2014/main" val="3695951656"/>
                    </a:ext>
                  </a:extLst>
                </a:gridCol>
                <a:gridCol w="627497">
                  <a:extLst>
                    <a:ext uri="{9D8B030D-6E8A-4147-A177-3AD203B41FA5}">
                      <a16:colId xmlns:a16="http://schemas.microsoft.com/office/drawing/2014/main" val="1146584471"/>
                    </a:ext>
                  </a:extLst>
                </a:gridCol>
                <a:gridCol w="645889">
                  <a:extLst>
                    <a:ext uri="{9D8B030D-6E8A-4147-A177-3AD203B41FA5}">
                      <a16:colId xmlns:a16="http://schemas.microsoft.com/office/drawing/2014/main" val="4225760704"/>
                    </a:ext>
                  </a:extLst>
                </a:gridCol>
                <a:gridCol w="610090">
                  <a:extLst>
                    <a:ext uri="{9D8B030D-6E8A-4147-A177-3AD203B41FA5}">
                      <a16:colId xmlns:a16="http://schemas.microsoft.com/office/drawing/2014/main" val="3940389448"/>
                    </a:ext>
                  </a:extLst>
                </a:gridCol>
                <a:gridCol w="627989">
                  <a:extLst>
                    <a:ext uri="{9D8B030D-6E8A-4147-A177-3AD203B41FA5}">
                      <a16:colId xmlns:a16="http://schemas.microsoft.com/office/drawing/2014/main" val="4107623741"/>
                    </a:ext>
                  </a:extLst>
                </a:gridCol>
              </a:tblGrid>
              <a:tr h="705028">
                <a:tc>
                  <a:txBody>
                    <a:bodyPr/>
                    <a:lstStyle/>
                    <a:p>
                      <a:pPr algn="ctr"/>
                      <a:r>
                        <a:rPr lang="zh-CN" sz="1400" b="1" kern="100" dirty="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序号</a:t>
                      </a:r>
                      <a:endParaRPr lang="zh-CN" sz="1400" kern="100" dirty="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故障因素</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问题</a:t>
                      </a:r>
                      <a:endParaRPr lang="en-US" alt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endParaRPr>
                    </a:p>
                    <a:p>
                      <a:pPr algn="ct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次数</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累计问题次数</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百分比</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累计</a:t>
                      </a:r>
                      <a:endParaRPr lang="en-US" alt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endParaRPr>
                    </a:p>
                    <a:p>
                      <a:pPr algn="ctr"/>
                      <a:r>
                        <a:rPr lang="zh-CN" sz="14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频数</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extLst>
                  <a:ext uri="{0D108BD9-81ED-4DB2-BD59-A6C34878D82A}">
                    <a16:rowId xmlns:a16="http://schemas.microsoft.com/office/drawing/2014/main" val="3175115080"/>
                  </a:ext>
                </a:extLst>
              </a:tr>
              <a:tr h="542840">
                <a:tc>
                  <a:txBody>
                    <a:bodyPr/>
                    <a:lstStyle/>
                    <a:p>
                      <a:pPr algn="ctr"/>
                      <a:r>
                        <a:rPr lang="en-US" sz="1400" kern="100">
                          <a:solidFill>
                            <a:srgbClr val="000099"/>
                          </a:solidFill>
                          <a:effectLst/>
                          <a:latin typeface="微软雅黑" panose="020B0503020204020204" pitchFamily="34" charset="-122"/>
                          <a:ea typeface="微软雅黑" panose="020B0503020204020204" pitchFamily="34" charset="-122"/>
                          <a:cs typeface="宋体" panose="02010600030101010101" pitchFamily="2" charset="-122"/>
                        </a:rPr>
                        <a:t>1</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l"/>
                      <a:r>
                        <a:rPr lang="zh-CN" sz="1400" b="1" kern="100" dirty="0">
                          <a:solidFill>
                            <a:srgbClr val="0070C0"/>
                          </a:solidFill>
                          <a:effectLst/>
                          <a:latin typeface="微软雅黑" panose="020B0503020204020204" pitchFamily="34" charset="-122"/>
                          <a:ea typeface="微软雅黑" panose="020B0503020204020204" pitchFamily="34" charset="-122"/>
                          <a:cs typeface="宋体" panose="02010600030101010101" pitchFamily="2" charset="-122"/>
                        </a:rPr>
                        <a:t>二次风门开度不当</a:t>
                      </a:r>
                      <a:endParaRPr lang="zh-CN" sz="1400" kern="100" dirty="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en-US" sz="1400" b="1" kern="100">
                          <a:solidFill>
                            <a:srgbClr val="000099"/>
                          </a:solidFill>
                          <a:effectLst/>
                          <a:latin typeface="微软雅黑" panose="020B0503020204020204" pitchFamily="34" charset="-122"/>
                          <a:ea typeface="微软雅黑" panose="020B0503020204020204" pitchFamily="34" charset="-122"/>
                          <a:cs typeface="宋体" panose="02010600030101010101" pitchFamily="2" charset="-122"/>
                        </a:rPr>
                        <a:t>1</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en-US" sz="1400" b="1" kern="100">
                          <a:solidFill>
                            <a:srgbClr val="000099"/>
                          </a:solidFill>
                          <a:effectLst/>
                          <a:latin typeface="微软雅黑" panose="020B0503020204020204" pitchFamily="34" charset="-122"/>
                          <a:ea typeface="微软雅黑" panose="020B0503020204020204" pitchFamily="34" charset="-122"/>
                          <a:cs typeface="宋体" panose="02010600030101010101" pitchFamily="2" charset="-122"/>
                        </a:rPr>
                        <a:t>1</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en-US" sz="1400" b="1" kern="100">
                          <a:solidFill>
                            <a:srgbClr val="000099"/>
                          </a:solidFill>
                          <a:effectLst/>
                          <a:latin typeface="微软雅黑" panose="020B0503020204020204" pitchFamily="34" charset="-122"/>
                          <a:ea typeface="微软雅黑" panose="020B0503020204020204" pitchFamily="34" charset="-122"/>
                          <a:cs typeface="宋体" panose="02010600030101010101" pitchFamily="2" charset="-122"/>
                        </a:rPr>
                        <a:t>25%</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en-US" sz="1400" b="1" kern="100">
                          <a:solidFill>
                            <a:srgbClr val="000099"/>
                          </a:solidFill>
                          <a:effectLst/>
                          <a:latin typeface="微软雅黑" panose="020B0503020204020204" pitchFamily="34" charset="-122"/>
                          <a:ea typeface="微软雅黑" panose="020B0503020204020204" pitchFamily="34" charset="-122"/>
                          <a:cs typeface="宋体" panose="02010600030101010101" pitchFamily="2" charset="-122"/>
                        </a:rPr>
                        <a:t>25%</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extLst>
                  <a:ext uri="{0D108BD9-81ED-4DB2-BD59-A6C34878D82A}">
                    <a16:rowId xmlns:a16="http://schemas.microsoft.com/office/drawing/2014/main" val="3852138017"/>
                  </a:ext>
                </a:extLst>
              </a:tr>
              <a:tr h="427594">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l"/>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风机出力不够</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25%</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50%</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extLst>
                  <a:ext uri="{0D108BD9-81ED-4DB2-BD59-A6C34878D82A}">
                    <a16:rowId xmlns:a16="http://schemas.microsoft.com/office/drawing/2014/main" val="3160096629"/>
                  </a:ext>
                </a:extLst>
              </a:tr>
              <a:tr h="470019">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3</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l"/>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风道系统有泄露</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3</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25%</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75%</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extLst>
                  <a:ext uri="{0D108BD9-81ED-4DB2-BD59-A6C34878D82A}">
                    <a16:rowId xmlns:a16="http://schemas.microsoft.com/office/drawing/2014/main" val="2733330234"/>
                  </a:ext>
                </a:extLst>
              </a:tr>
              <a:tr h="542840">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4</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l"/>
                      <a:r>
                        <a:rPr lang="zh-CN"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风机吸风口滤网堵塞</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4</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25%</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en-US" sz="14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100%</a:t>
                      </a:r>
                      <a:endParaRPr lang="zh-CN" sz="14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extLst>
                  <a:ext uri="{0D108BD9-81ED-4DB2-BD59-A6C34878D82A}">
                    <a16:rowId xmlns:a16="http://schemas.microsoft.com/office/drawing/2014/main" val="2213268613"/>
                  </a:ext>
                </a:extLst>
              </a:tr>
            </a:tbl>
          </a:graphicData>
        </a:graphic>
      </p:graphicFrame>
      <p:graphicFrame>
        <p:nvGraphicFramePr>
          <p:cNvPr id="24" name="图表 23">
            <a:extLst>
              <a:ext uri="{FF2B5EF4-FFF2-40B4-BE49-F238E27FC236}">
                <a16:creationId xmlns:a16="http://schemas.microsoft.com/office/drawing/2014/main" id="{D86011EE-F693-CC71-EB75-60F68B5416EB}"/>
              </a:ext>
            </a:extLst>
          </p:cNvPr>
          <p:cNvGraphicFramePr/>
          <p:nvPr>
            <p:extLst>
              <p:ext uri="{D42A27DB-BD31-4B8C-83A1-F6EECF244321}">
                <p14:modId xmlns:p14="http://schemas.microsoft.com/office/powerpoint/2010/main" val="2536744566"/>
              </p:ext>
            </p:extLst>
          </p:nvPr>
        </p:nvGraphicFramePr>
        <p:xfrm>
          <a:off x="8537116" y="2211558"/>
          <a:ext cx="3240000" cy="2376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图表 2">
            <a:extLst>
              <a:ext uri="{FF2B5EF4-FFF2-40B4-BE49-F238E27FC236}">
                <a16:creationId xmlns:a16="http://schemas.microsoft.com/office/drawing/2014/main" id="{7D294921-4AED-1E48-7157-C1174535E125}"/>
              </a:ext>
            </a:extLst>
          </p:cNvPr>
          <p:cNvGraphicFramePr/>
          <p:nvPr>
            <p:extLst>
              <p:ext uri="{D42A27DB-BD31-4B8C-83A1-F6EECF244321}">
                <p14:modId xmlns:p14="http://schemas.microsoft.com/office/powerpoint/2010/main" val="1992646260"/>
              </p:ext>
            </p:extLst>
          </p:nvPr>
        </p:nvGraphicFramePr>
        <p:xfrm>
          <a:off x="4940474" y="2252154"/>
          <a:ext cx="3240000" cy="237600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0282425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D2C9F-B396-2CE6-AA0C-1FF705FD3469}"/>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8D7AB012-B3CF-5287-1AF9-420637D5987F}"/>
              </a:ext>
            </a:extLst>
          </p:cNvPr>
          <p:cNvSpPr txBox="1"/>
          <p:nvPr/>
        </p:nvSpPr>
        <p:spPr>
          <a:xfrm>
            <a:off x="299778" y="980728"/>
            <a:ext cx="1547750" cy="408623"/>
          </a:xfrm>
          <a:prstGeom prst="roundRect">
            <a:avLst/>
          </a:prstGeom>
          <a:solidFill>
            <a:srgbClr val="ED7D31"/>
          </a:solidFill>
          <a:ln/>
        </p:spPr>
        <p:style>
          <a:lnRef idx="0">
            <a:schemeClr val="accent2"/>
          </a:lnRef>
          <a:fillRef idx="3">
            <a:schemeClr val="accent2"/>
          </a:fillRef>
          <a:effectRef idx="3">
            <a:schemeClr val="accent2"/>
          </a:effectRef>
          <a:fontRef idx="minor">
            <a:schemeClr val="lt1"/>
          </a:fontRef>
        </p:style>
        <p:txBody>
          <a:bodyPr wrap="square">
            <a:spAutoFit/>
          </a:bodyPr>
          <a:lstStyle/>
          <a:p>
            <a:r>
              <a:rPr lang="en-US" altLang="zh-CN" sz="1800" b="1">
                <a:solidFill>
                  <a:schemeClr val="tx1"/>
                </a:solidFill>
                <a:latin typeface="微软雅黑" panose="020B0503020204020204" charset="-122"/>
                <a:ea typeface="微软雅黑" panose="020B0503020204020204" charset="-122"/>
              </a:rPr>
              <a:t>3</a:t>
            </a:r>
            <a:r>
              <a:rPr lang="zh-CN" altLang="en-US" sz="1800" b="1">
                <a:solidFill>
                  <a:schemeClr val="tx1"/>
                </a:solidFill>
                <a:latin typeface="微软雅黑" panose="020B0503020204020204" charset="-122"/>
                <a:ea typeface="微软雅黑" panose="020B0503020204020204" charset="-122"/>
              </a:rPr>
              <a:t>、经济效益</a:t>
            </a:r>
          </a:p>
        </p:txBody>
      </p:sp>
      <p:sp>
        <p:nvSpPr>
          <p:cNvPr id="4" name="文本框 3">
            <a:extLst>
              <a:ext uri="{FF2B5EF4-FFF2-40B4-BE49-F238E27FC236}">
                <a16:creationId xmlns:a16="http://schemas.microsoft.com/office/drawing/2014/main" id="{F5FE7387-01E2-DF79-B72F-34A7FA61302A}"/>
              </a:ext>
            </a:extLst>
          </p:cNvPr>
          <p:cNvSpPr txBox="1"/>
          <p:nvPr/>
        </p:nvSpPr>
        <p:spPr>
          <a:xfrm>
            <a:off x="2639616" y="335062"/>
            <a:ext cx="6807200" cy="501650"/>
          </a:xfrm>
          <a:prstGeom prst="rect">
            <a:avLst/>
          </a:prstGeom>
          <a:noFill/>
        </p:spPr>
        <p:txBody>
          <a:bodyPr wrap="square" rtlCol="0">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defTabSz="914400" fontAlgn="auto"/>
            <a:r>
              <a:rPr lang="en-US" altLang="zh-CN" sz="2665" b="1" noProof="1">
                <a:solidFill>
                  <a:srgbClr val="0070C0"/>
                </a:solidFill>
                <a:latin typeface="微软雅黑" panose="020B0503020204020204" charset="-122"/>
                <a:ea typeface="微软雅黑" panose="020B0503020204020204" charset="-122"/>
              </a:rPr>
              <a:t>10</a:t>
            </a:r>
            <a:r>
              <a:rPr lang="zh-CN" altLang="en-US" sz="2665" b="1" noProof="1">
                <a:solidFill>
                  <a:srgbClr val="0070C0"/>
                </a:solidFill>
                <a:latin typeface="微软雅黑" panose="020B0503020204020204" charset="-122"/>
                <a:ea typeface="微软雅黑" panose="020B0503020204020204" charset="-122"/>
              </a:rPr>
              <a:t>效果检查</a:t>
            </a:r>
            <a:endParaRPr lang="en-US" altLang="zh-CN" sz="2665" b="1" noProof="1">
              <a:solidFill>
                <a:srgbClr val="0070C0"/>
              </a:solidFill>
              <a:latin typeface="微软雅黑" panose="020B0503020204020204" charset="-122"/>
              <a:ea typeface="微软雅黑" panose="020B0503020204020204" charset="-122"/>
            </a:endParaRPr>
          </a:p>
        </p:txBody>
      </p:sp>
      <p:sp>
        <p:nvSpPr>
          <p:cNvPr id="6" name="文本框 5">
            <a:extLst>
              <a:ext uri="{FF2B5EF4-FFF2-40B4-BE49-F238E27FC236}">
                <a16:creationId xmlns:a16="http://schemas.microsoft.com/office/drawing/2014/main" id="{BAEEDC9B-7FA9-06EC-CFE1-2944669ABAB9}"/>
              </a:ext>
            </a:extLst>
          </p:cNvPr>
          <p:cNvSpPr txBox="1"/>
          <p:nvPr/>
        </p:nvSpPr>
        <p:spPr>
          <a:xfrm>
            <a:off x="479376" y="1412776"/>
            <a:ext cx="6111240" cy="4523482"/>
          </a:xfrm>
          <a:prstGeom prst="rect">
            <a:avLst/>
          </a:prstGeom>
          <a:noFill/>
          <a:ln w="25400" cap="flat" cmpd="sng" algn="ctr">
            <a:noFill/>
            <a:prstDash val="solid"/>
          </a:ln>
          <a:effectLst/>
        </p:spPr>
        <p:style>
          <a:lnRef idx="2">
            <a:schemeClr val="dk1"/>
          </a:lnRef>
          <a:fillRef idx="1">
            <a:schemeClr val="lt1"/>
          </a:fillRef>
          <a:effectRef idx="0">
            <a:schemeClr val="dk1"/>
          </a:effectRef>
          <a:fontRef idx="minor">
            <a:schemeClr val="dk1"/>
          </a:fontRef>
        </p:style>
        <p:txBody>
          <a:bodyPr wrap="square">
            <a:spAutoFit/>
          </a:bodyPr>
          <a:lstStyle/>
          <a:p>
            <a:pPr indent="504000" algn="l">
              <a:lnSpc>
                <a:spcPts val="3500"/>
              </a:lnSpc>
            </a:pPr>
            <a:r>
              <a:rPr lang="zh-CN" altLang="zh-CN" kern="100">
                <a:effectLst/>
                <a:latin typeface="微软雅黑" panose="020B0503020204020204" pitchFamily="34" charset="-122"/>
                <a:ea typeface="微软雅黑" panose="020B0503020204020204" pitchFamily="34" charset="-122"/>
                <a:cs typeface="宋体" panose="02010600030101010101" pitchFamily="2" charset="-122"/>
              </a:rPr>
              <a:t>经过本次</a:t>
            </a:r>
            <a:r>
              <a:rPr lang="en-US" altLang="zh-CN" kern="100">
                <a:effectLst/>
                <a:latin typeface="微软雅黑" panose="020B0503020204020204" pitchFamily="34" charset="-122"/>
                <a:ea typeface="微软雅黑" panose="020B0503020204020204" pitchFamily="34" charset="-122"/>
                <a:cs typeface="宋体" panose="02010600030101010101" pitchFamily="2" charset="-122"/>
              </a:rPr>
              <a:t>QC</a:t>
            </a:r>
            <a:r>
              <a:rPr lang="zh-CN" altLang="zh-CN" kern="100">
                <a:effectLst/>
                <a:latin typeface="微软雅黑" panose="020B0503020204020204" pitchFamily="34" charset="-122"/>
                <a:ea typeface="微软雅黑" panose="020B0503020204020204" pitchFamily="34" charset="-122"/>
                <a:cs typeface="宋体" panose="02010600030101010101" pitchFamily="2" charset="-122"/>
              </a:rPr>
              <a:t>小组活动，河南万基项目</a:t>
            </a:r>
            <a:r>
              <a:rPr lang="en-US" altLang="zh-CN" kern="100">
                <a:effectLst/>
                <a:latin typeface="微软雅黑" panose="020B0503020204020204" pitchFamily="34" charset="-122"/>
                <a:ea typeface="微软雅黑" panose="020B0503020204020204" pitchFamily="34" charset="-122"/>
                <a:cs typeface="宋体" panose="02010600030101010101" pitchFamily="2" charset="-122"/>
              </a:rPr>
              <a:t>#1</a:t>
            </a:r>
            <a:r>
              <a:rPr lang="zh-CN" altLang="zh-CN" kern="100">
                <a:effectLst/>
                <a:latin typeface="微软雅黑" panose="020B0503020204020204" pitchFamily="34" charset="-122"/>
                <a:ea typeface="微软雅黑" panose="020B0503020204020204" pitchFamily="34" charset="-122"/>
                <a:cs typeface="宋体" panose="02010600030101010101" pitchFamily="2" charset="-122"/>
              </a:rPr>
              <a:t>机组节约工期</a:t>
            </a:r>
            <a:r>
              <a:rPr lang="en-US" altLang="zh-CN" kern="100">
                <a:effectLst/>
                <a:latin typeface="微软雅黑" panose="020B0503020204020204" pitchFamily="34" charset="-122"/>
                <a:ea typeface="微软雅黑" panose="020B0503020204020204" pitchFamily="34" charset="-122"/>
                <a:cs typeface="宋体" panose="02010600030101010101" pitchFamily="2" charset="-122"/>
              </a:rPr>
              <a:t>5</a:t>
            </a:r>
            <a:r>
              <a:rPr lang="zh-CN" altLang="zh-CN" kern="100">
                <a:effectLst/>
                <a:latin typeface="微软雅黑" panose="020B0503020204020204" pitchFamily="34" charset="-122"/>
                <a:ea typeface="微软雅黑" panose="020B0503020204020204" pitchFamily="34" charset="-122"/>
                <a:cs typeface="宋体" panose="02010600030101010101" pitchFamily="2" charset="-122"/>
              </a:rPr>
              <a:t>天，共产生经济效益如下：</a:t>
            </a:r>
            <a:endParaRPr lang="zh-CN" altLang="zh-CN" kern="100">
              <a:effectLst/>
              <a:latin typeface="微软雅黑" panose="020B0503020204020204" pitchFamily="34" charset="-122"/>
              <a:ea typeface="微软雅黑" panose="020B0503020204020204" pitchFamily="34" charset="-122"/>
            </a:endParaRPr>
          </a:p>
          <a:p>
            <a:pPr indent="504000" algn="l">
              <a:lnSpc>
                <a:spcPts val="3500"/>
              </a:lnSpc>
            </a:pPr>
            <a:r>
              <a:rPr lang="en-US" altLang="zh-CN" kern="100">
                <a:effectLst/>
                <a:latin typeface="微软雅黑" panose="020B0503020204020204" pitchFamily="34" charset="-122"/>
                <a:ea typeface="微软雅黑" panose="020B0503020204020204" pitchFamily="34" charset="-122"/>
                <a:cs typeface="宋体" panose="02010600030101010101" pitchFamily="2" charset="-122"/>
              </a:rPr>
              <a:t>1</a:t>
            </a:r>
            <a:r>
              <a:rPr lang="zh-CN" altLang="zh-CN" kern="100">
                <a:effectLst/>
                <a:latin typeface="微软雅黑" panose="020B0503020204020204" pitchFamily="34" charset="-122"/>
                <a:ea typeface="微软雅黑" panose="020B0503020204020204" pitchFamily="34" charset="-122"/>
                <a:cs typeface="宋体" panose="02010600030101010101" pitchFamily="2" charset="-122"/>
              </a:rPr>
              <a:t>）直接人工费节约：按调试人员每人每天</a:t>
            </a:r>
            <a:r>
              <a:rPr lang="en-US" altLang="zh-CN" kern="100">
                <a:effectLst/>
                <a:latin typeface="微软雅黑" panose="020B0503020204020204" pitchFamily="34" charset="-122"/>
                <a:ea typeface="微软雅黑" panose="020B0503020204020204" pitchFamily="34" charset="-122"/>
                <a:cs typeface="宋体" panose="02010600030101010101" pitchFamily="2" charset="-122"/>
              </a:rPr>
              <a:t>380</a:t>
            </a:r>
            <a:r>
              <a:rPr lang="zh-CN" altLang="zh-CN" kern="100">
                <a:effectLst/>
                <a:latin typeface="微软雅黑" panose="020B0503020204020204" pitchFamily="34" charset="-122"/>
                <a:ea typeface="微软雅黑" panose="020B0503020204020204" pitchFamily="34" charset="-122"/>
                <a:cs typeface="宋体" panose="02010600030101010101" pitchFamily="2" charset="-122"/>
              </a:rPr>
              <a:t>元，锅炉点火系统调试至少需要</a:t>
            </a:r>
            <a:r>
              <a:rPr lang="en-US" altLang="zh-CN" kern="100">
                <a:effectLst/>
                <a:latin typeface="微软雅黑" panose="020B0503020204020204" pitchFamily="34" charset="-122"/>
                <a:ea typeface="微软雅黑" panose="020B0503020204020204" pitchFamily="34" charset="-122"/>
                <a:cs typeface="宋体" panose="02010600030101010101" pitchFamily="2" charset="-122"/>
              </a:rPr>
              <a:t>4</a:t>
            </a:r>
            <a:r>
              <a:rPr lang="zh-CN" altLang="zh-CN" kern="100">
                <a:effectLst/>
                <a:latin typeface="微软雅黑" panose="020B0503020204020204" pitchFamily="34" charset="-122"/>
                <a:ea typeface="微软雅黑" panose="020B0503020204020204" pitchFamily="34" charset="-122"/>
                <a:cs typeface="宋体" panose="02010600030101010101" pitchFamily="2" charset="-122"/>
              </a:rPr>
              <a:t>人，总计费用为：</a:t>
            </a:r>
            <a:r>
              <a:rPr lang="en-US" altLang="zh-CN" kern="100">
                <a:effectLst/>
                <a:latin typeface="微软雅黑" panose="020B0503020204020204" pitchFamily="34" charset="-122"/>
                <a:ea typeface="微软雅黑" panose="020B0503020204020204" pitchFamily="34" charset="-122"/>
                <a:cs typeface="宋体" panose="02010600030101010101" pitchFamily="2" charset="-122"/>
              </a:rPr>
              <a:t>   </a:t>
            </a:r>
          </a:p>
          <a:p>
            <a:pPr indent="504000" algn="l">
              <a:lnSpc>
                <a:spcPts val="3500"/>
              </a:lnSpc>
            </a:pPr>
            <a:r>
              <a:rPr lang="en-US" altLang="zh-CN" kern="100">
                <a:effectLst/>
                <a:latin typeface="微软雅黑" panose="020B0503020204020204" pitchFamily="34" charset="-122"/>
                <a:ea typeface="微软雅黑" panose="020B0503020204020204" pitchFamily="34" charset="-122"/>
                <a:cs typeface="宋体" panose="02010600030101010101" pitchFamily="2" charset="-122"/>
              </a:rPr>
              <a:t>4</a:t>
            </a:r>
            <a:r>
              <a:rPr lang="zh-CN" altLang="zh-CN" kern="100">
                <a:effectLst/>
                <a:latin typeface="微软雅黑" panose="020B0503020204020204" pitchFamily="34" charset="-122"/>
                <a:ea typeface="微软雅黑" panose="020B0503020204020204" pitchFamily="34" charset="-122"/>
                <a:cs typeface="宋体" panose="02010600030101010101" pitchFamily="2" charset="-122"/>
              </a:rPr>
              <a:t>×</a:t>
            </a:r>
            <a:r>
              <a:rPr lang="en-US" altLang="zh-CN" kern="100">
                <a:effectLst/>
                <a:latin typeface="微软雅黑" panose="020B0503020204020204" pitchFamily="34" charset="-122"/>
                <a:ea typeface="微软雅黑" panose="020B0503020204020204" pitchFamily="34" charset="-122"/>
                <a:cs typeface="宋体" panose="02010600030101010101" pitchFamily="2" charset="-122"/>
              </a:rPr>
              <a:t>380</a:t>
            </a:r>
            <a:r>
              <a:rPr lang="zh-CN" altLang="zh-CN" kern="100">
                <a:effectLst/>
                <a:latin typeface="微软雅黑" panose="020B0503020204020204" pitchFamily="34" charset="-122"/>
                <a:ea typeface="微软雅黑" panose="020B0503020204020204" pitchFamily="34" charset="-122"/>
                <a:cs typeface="宋体" panose="02010600030101010101" pitchFamily="2" charset="-122"/>
              </a:rPr>
              <a:t>×</a:t>
            </a:r>
            <a:r>
              <a:rPr lang="en-US" altLang="zh-CN" kern="100">
                <a:effectLst/>
                <a:latin typeface="微软雅黑" panose="020B0503020204020204" pitchFamily="34" charset="-122"/>
                <a:ea typeface="微软雅黑" panose="020B0503020204020204" pitchFamily="34" charset="-122"/>
                <a:cs typeface="宋体" panose="02010600030101010101" pitchFamily="2" charset="-122"/>
              </a:rPr>
              <a:t>5=7600</a:t>
            </a:r>
            <a:r>
              <a:rPr lang="zh-CN" altLang="zh-CN" kern="100">
                <a:effectLst/>
                <a:latin typeface="微软雅黑" panose="020B0503020204020204" pitchFamily="34" charset="-122"/>
                <a:ea typeface="微软雅黑" panose="020B0503020204020204" pitchFamily="34" charset="-122"/>
                <a:cs typeface="宋体" panose="02010600030101010101" pitchFamily="2" charset="-122"/>
              </a:rPr>
              <a:t>（元）</a:t>
            </a:r>
            <a:endParaRPr lang="zh-CN" altLang="zh-CN" kern="100">
              <a:effectLst/>
              <a:latin typeface="微软雅黑" panose="020B0503020204020204" pitchFamily="34" charset="-122"/>
              <a:ea typeface="微软雅黑" panose="020B0503020204020204" pitchFamily="34" charset="-122"/>
            </a:endParaRPr>
          </a:p>
          <a:p>
            <a:pPr indent="504000" algn="l">
              <a:lnSpc>
                <a:spcPts val="3500"/>
              </a:lnSpc>
            </a:pPr>
            <a:r>
              <a:rPr lang="en-US" altLang="zh-CN" kern="100">
                <a:effectLst/>
                <a:latin typeface="微软雅黑" panose="020B0503020204020204" pitchFamily="34" charset="-122"/>
                <a:ea typeface="微软雅黑" panose="020B0503020204020204" pitchFamily="34" charset="-122"/>
                <a:cs typeface="宋体" panose="02010600030101010101" pitchFamily="2" charset="-122"/>
              </a:rPr>
              <a:t>2</a:t>
            </a:r>
            <a:r>
              <a:rPr lang="zh-CN" altLang="zh-CN" kern="100">
                <a:effectLst/>
                <a:latin typeface="微软雅黑" panose="020B0503020204020204" pitchFamily="34" charset="-122"/>
                <a:ea typeface="微软雅黑" panose="020B0503020204020204" pitchFamily="34" charset="-122"/>
                <a:cs typeface="宋体" panose="02010600030101010101" pitchFamily="2" charset="-122"/>
              </a:rPr>
              <a:t>）节约燃油效益：机组启动调试期间节约燃油量</a:t>
            </a:r>
            <a:r>
              <a:rPr lang="en-US" altLang="zh-CN" kern="100">
                <a:effectLst/>
                <a:latin typeface="微软雅黑" panose="020B0503020204020204" pitchFamily="34" charset="-122"/>
                <a:ea typeface="微软雅黑" panose="020B0503020204020204" pitchFamily="34" charset="-122"/>
                <a:cs typeface="宋体" panose="02010600030101010101" pitchFamily="2" charset="-122"/>
              </a:rPr>
              <a:t>30</a:t>
            </a:r>
            <a:r>
              <a:rPr lang="zh-CN" altLang="zh-CN" kern="100">
                <a:effectLst/>
                <a:latin typeface="微软雅黑" panose="020B0503020204020204" pitchFamily="34" charset="-122"/>
                <a:ea typeface="微软雅黑" panose="020B0503020204020204" pitchFamily="34" charset="-122"/>
                <a:cs typeface="宋体" panose="02010600030101010101" pitchFamily="2" charset="-122"/>
              </a:rPr>
              <a:t>吨，市场燃油价格为</a:t>
            </a:r>
            <a:r>
              <a:rPr lang="en-US" altLang="zh-CN" kern="100">
                <a:effectLst/>
                <a:latin typeface="微软雅黑" panose="020B0503020204020204" pitchFamily="34" charset="-122"/>
                <a:ea typeface="微软雅黑" panose="020B0503020204020204" pitchFamily="34" charset="-122"/>
                <a:cs typeface="宋体" panose="02010600030101010101" pitchFamily="2" charset="-122"/>
              </a:rPr>
              <a:t>8000</a:t>
            </a:r>
            <a:r>
              <a:rPr lang="zh-CN" altLang="zh-CN" kern="100">
                <a:effectLst/>
                <a:latin typeface="微软雅黑" panose="020B0503020204020204" pitchFamily="34" charset="-122"/>
                <a:ea typeface="微软雅黑" panose="020B0503020204020204" pitchFamily="34" charset="-122"/>
                <a:cs typeface="宋体" panose="02010600030101010101" pitchFamily="2" charset="-122"/>
              </a:rPr>
              <a:t>元</a:t>
            </a:r>
            <a:r>
              <a:rPr lang="en-US" altLang="zh-CN" kern="100">
                <a:effectLst/>
                <a:latin typeface="微软雅黑" panose="020B0503020204020204" pitchFamily="34" charset="-122"/>
                <a:ea typeface="微软雅黑" panose="020B0503020204020204" pitchFamily="34" charset="-122"/>
                <a:cs typeface="宋体" panose="02010600030101010101" pitchFamily="2" charset="-122"/>
              </a:rPr>
              <a:t>/</a:t>
            </a:r>
            <a:r>
              <a:rPr lang="zh-CN" altLang="zh-CN" kern="100">
                <a:effectLst/>
                <a:latin typeface="微软雅黑" panose="020B0503020204020204" pitchFamily="34" charset="-122"/>
                <a:ea typeface="微软雅黑" panose="020B0503020204020204" pitchFamily="34" charset="-122"/>
                <a:cs typeface="宋体" panose="02010600030101010101" pitchFamily="2" charset="-122"/>
              </a:rPr>
              <a:t>吨，总计费用为：</a:t>
            </a:r>
            <a:endParaRPr lang="en-US" altLang="zh-CN" kern="100">
              <a:effectLst/>
              <a:latin typeface="微软雅黑" panose="020B0503020204020204" pitchFamily="34" charset="-122"/>
              <a:ea typeface="微软雅黑" panose="020B0503020204020204" pitchFamily="34" charset="-122"/>
              <a:cs typeface="宋体" panose="02010600030101010101" pitchFamily="2" charset="-122"/>
            </a:endParaRPr>
          </a:p>
          <a:p>
            <a:pPr indent="504000" algn="l">
              <a:lnSpc>
                <a:spcPts val="3500"/>
              </a:lnSpc>
            </a:pPr>
            <a:r>
              <a:rPr lang="en-US" altLang="zh-CN" kern="100">
                <a:effectLst/>
                <a:latin typeface="微软雅黑" panose="020B0503020204020204" pitchFamily="34" charset="-122"/>
                <a:ea typeface="微软雅黑" panose="020B0503020204020204" pitchFamily="34" charset="-122"/>
                <a:cs typeface="宋体" panose="02010600030101010101" pitchFamily="2" charset="-122"/>
              </a:rPr>
              <a:t>30</a:t>
            </a:r>
            <a:r>
              <a:rPr lang="zh-CN" altLang="zh-CN" kern="100">
                <a:effectLst/>
                <a:latin typeface="微软雅黑" panose="020B0503020204020204" pitchFamily="34" charset="-122"/>
                <a:ea typeface="微软雅黑" panose="020B0503020204020204" pitchFamily="34" charset="-122"/>
                <a:cs typeface="宋体" panose="02010600030101010101" pitchFamily="2" charset="-122"/>
              </a:rPr>
              <a:t>×</a:t>
            </a:r>
            <a:r>
              <a:rPr lang="en-US" altLang="zh-CN" kern="100">
                <a:effectLst/>
                <a:latin typeface="微软雅黑" panose="020B0503020204020204" pitchFamily="34" charset="-122"/>
                <a:ea typeface="微软雅黑" panose="020B0503020204020204" pitchFamily="34" charset="-122"/>
                <a:cs typeface="宋体" panose="02010600030101010101" pitchFamily="2" charset="-122"/>
              </a:rPr>
              <a:t>8000=24</a:t>
            </a:r>
            <a:r>
              <a:rPr lang="zh-CN" altLang="zh-CN" kern="100">
                <a:effectLst/>
                <a:latin typeface="微软雅黑" panose="020B0503020204020204" pitchFamily="34" charset="-122"/>
                <a:ea typeface="微软雅黑" panose="020B0503020204020204" pitchFamily="34" charset="-122"/>
                <a:cs typeface="宋体" panose="02010600030101010101" pitchFamily="2" charset="-122"/>
              </a:rPr>
              <a:t>（万元）</a:t>
            </a:r>
            <a:endParaRPr lang="zh-CN" altLang="zh-CN" kern="100">
              <a:effectLst/>
              <a:latin typeface="微软雅黑" panose="020B0503020204020204" pitchFamily="34" charset="-122"/>
              <a:ea typeface="微软雅黑" panose="020B0503020204020204" pitchFamily="34" charset="-122"/>
            </a:endParaRPr>
          </a:p>
          <a:p>
            <a:pPr indent="504000" algn="l">
              <a:lnSpc>
                <a:spcPts val="3500"/>
              </a:lnSpc>
            </a:pPr>
            <a:r>
              <a:rPr lang="zh-CN" altLang="zh-CN" kern="100">
                <a:effectLst/>
                <a:latin typeface="微软雅黑" panose="020B0503020204020204" pitchFamily="34" charset="-122"/>
                <a:ea typeface="微软雅黑" panose="020B0503020204020204" pitchFamily="34" charset="-122"/>
                <a:cs typeface="宋体" panose="02010600030101010101" pitchFamily="2" charset="-122"/>
              </a:rPr>
              <a:t>扣除机械费用、材料费、活动消耗</a:t>
            </a:r>
            <a:r>
              <a:rPr lang="en-US" altLang="zh-CN" kern="100">
                <a:effectLst/>
                <a:latin typeface="微软雅黑" panose="020B0503020204020204" pitchFamily="34" charset="-122"/>
                <a:ea typeface="微软雅黑" panose="020B0503020204020204" pitchFamily="34" charset="-122"/>
                <a:cs typeface="宋体" panose="02010600030101010101" pitchFamily="2" charset="-122"/>
              </a:rPr>
              <a:t>10000</a:t>
            </a:r>
            <a:r>
              <a:rPr lang="zh-CN" altLang="zh-CN" kern="100">
                <a:effectLst/>
                <a:latin typeface="微软雅黑" panose="020B0503020204020204" pitchFamily="34" charset="-122"/>
                <a:ea typeface="微软雅黑" panose="020B0503020204020204" pitchFamily="34" charset="-122"/>
                <a:cs typeface="宋体" panose="02010600030101010101" pitchFamily="2" charset="-122"/>
              </a:rPr>
              <a:t>元，</a:t>
            </a:r>
            <a:r>
              <a:rPr lang="en-US" altLang="zh-CN" kern="100">
                <a:effectLst/>
                <a:latin typeface="微软雅黑" panose="020B0503020204020204" pitchFamily="34" charset="-122"/>
                <a:ea typeface="微软雅黑" panose="020B0503020204020204" pitchFamily="34" charset="-122"/>
                <a:cs typeface="宋体" panose="02010600030101010101" pitchFamily="2" charset="-122"/>
              </a:rPr>
              <a:t>#1</a:t>
            </a:r>
            <a:r>
              <a:rPr lang="zh-CN" altLang="zh-CN" kern="100">
                <a:effectLst/>
                <a:latin typeface="微软雅黑" panose="020B0503020204020204" pitchFamily="34" charset="-122"/>
                <a:ea typeface="微软雅黑" panose="020B0503020204020204" pitchFamily="34" charset="-122"/>
                <a:cs typeface="宋体" panose="02010600030101010101" pitchFamily="2" charset="-122"/>
              </a:rPr>
              <a:t>机组产生的经济效益为</a:t>
            </a:r>
            <a:r>
              <a:rPr lang="en-US" altLang="zh-CN" kern="100">
                <a:highlight>
                  <a:srgbClr val="00FFFF"/>
                </a:highlight>
                <a:latin typeface="微软雅黑" panose="020B0503020204020204" pitchFamily="34" charset="-122"/>
                <a:ea typeface="微软雅黑" panose="020B0503020204020204" pitchFamily="34" charset="-122"/>
              </a:rPr>
              <a:t>23.76</a:t>
            </a:r>
            <a:r>
              <a:rPr lang="zh-CN" altLang="zh-CN" kern="100">
                <a:highlight>
                  <a:srgbClr val="00FFFF"/>
                </a:highlight>
                <a:latin typeface="微软雅黑" panose="020B0503020204020204" pitchFamily="34" charset="-122"/>
                <a:ea typeface="微软雅黑" panose="020B0503020204020204" pitchFamily="34" charset="-122"/>
              </a:rPr>
              <a:t>万元</a:t>
            </a:r>
            <a:r>
              <a:rPr lang="zh-CN" altLang="zh-CN" kern="100">
                <a:effectLst/>
                <a:latin typeface="微软雅黑" panose="020B0503020204020204" pitchFamily="34" charset="-122"/>
                <a:ea typeface="微软雅黑" panose="020B0503020204020204" pitchFamily="34" charset="-122"/>
                <a:cs typeface="宋体" panose="02010600030101010101" pitchFamily="2" charset="-122"/>
              </a:rPr>
              <a:t>。</a:t>
            </a:r>
            <a:endParaRPr lang="zh-CN" altLang="zh-CN" kern="100">
              <a:effectLst/>
              <a:latin typeface="微软雅黑" panose="020B0503020204020204" pitchFamily="34" charset="-122"/>
              <a:ea typeface="微软雅黑" panose="020B0503020204020204" pitchFamily="34" charset="-122"/>
            </a:endParaRPr>
          </a:p>
        </p:txBody>
      </p:sp>
      <p:pic>
        <p:nvPicPr>
          <p:cNvPr id="8" name="图片 7">
            <a:extLst>
              <a:ext uri="{FF2B5EF4-FFF2-40B4-BE49-F238E27FC236}">
                <a16:creationId xmlns:a16="http://schemas.microsoft.com/office/drawing/2014/main" id="{ACEE026F-5395-59BC-BD91-B7BC5139C72F}"/>
              </a:ext>
            </a:extLst>
          </p:cNvPr>
          <p:cNvPicPr>
            <a:picLocks noChangeAspect="1"/>
          </p:cNvPicPr>
          <p:nvPr/>
        </p:nvPicPr>
        <p:blipFill>
          <a:blip r:embed="rId2" cstate="print">
            <a:extLst>
              <a:ext uri="{28A0092B-C50C-407E-A947-70E740481C1C}">
                <a14:useLocalDpi xmlns:a14="http://schemas.microsoft.com/office/drawing/2010/main" val="0"/>
              </a:ext>
            </a:extLst>
          </a:blip>
          <a:srcRect l="558" r="558"/>
          <a:stretch/>
        </p:blipFill>
        <p:spPr>
          <a:xfrm>
            <a:off x="7032104" y="1008161"/>
            <a:ext cx="3672408" cy="5013127"/>
          </a:xfrm>
          <a:prstGeom prst="rect">
            <a:avLst/>
          </a:prstGeom>
        </p:spPr>
      </p:pic>
      <p:sp>
        <p:nvSpPr>
          <p:cNvPr id="9" name="文本框 4">
            <a:extLst>
              <a:ext uri="{FF2B5EF4-FFF2-40B4-BE49-F238E27FC236}">
                <a16:creationId xmlns:a16="http://schemas.microsoft.com/office/drawing/2014/main" id="{AE4308BF-5281-39EC-2EF5-3AB541BF34A7}"/>
              </a:ext>
            </a:extLst>
          </p:cNvPr>
          <p:cNvSpPr txBox="1"/>
          <p:nvPr/>
        </p:nvSpPr>
        <p:spPr>
          <a:xfrm>
            <a:off x="7248128" y="5572840"/>
            <a:ext cx="3337896"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228600" algn="ctr"/>
            <a:r>
              <a:rPr lang="zh-CN" altLang="en-US" sz="1200" b="0">
                <a:latin typeface="微软雅黑" panose="020B0503020204020204" charset="-122"/>
                <a:ea typeface="微软雅黑" panose="020B0503020204020204" charset="-122"/>
              </a:rPr>
              <a:t>图</a:t>
            </a:r>
            <a:r>
              <a:rPr lang="en-US" altLang="zh-CN" sz="1200" b="0">
                <a:latin typeface="微软雅黑" panose="020B0503020204020204" charset="-122"/>
                <a:ea typeface="微软雅黑" panose="020B0503020204020204" charset="-122"/>
              </a:rPr>
              <a:t>10-9 </a:t>
            </a:r>
            <a:r>
              <a:rPr lang="zh-CN" altLang="en-US" sz="1200" b="0">
                <a:latin typeface="微软雅黑" panose="020B0503020204020204" charset="-122"/>
                <a:ea typeface="微软雅黑" panose="020B0503020204020204" charset="-122"/>
              </a:rPr>
              <a:t>经济效益证明</a:t>
            </a:r>
            <a:endParaRPr lang="zh-CN" altLang="en-US" sz="1200" b="0" dirty="0">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176974393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圆角矩形 66"/>
          <p:cNvSpPr/>
          <p:nvPr>
            <p:custDataLst>
              <p:tags r:id="rId1"/>
            </p:custDataLst>
          </p:nvPr>
        </p:nvSpPr>
        <p:spPr>
          <a:xfrm>
            <a:off x="7832679" y="1582077"/>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7</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68" name="组合 67"/>
          <p:cNvGrpSpPr/>
          <p:nvPr>
            <p:custDataLst>
              <p:tags r:id="rId2"/>
            </p:custDataLst>
          </p:nvPr>
        </p:nvGrpSpPr>
        <p:grpSpPr>
          <a:xfrm>
            <a:off x="8603615" y="1581785"/>
            <a:ext cx="2616200" cy="463173"/>
            <a:chOff x="6339097" y="1573726"/>
            <a:chExt cx="3744416" cy="530390"/>
          </a:xfrm>
          <a:solidFill>
            <a:srgbClr val="0070C0"/>
          </a:solidFill>
        </p:grpSpPr>
        <p:sp>
          <p:nvSpPr>
            <p:cNvPr id="69" name="圆角矩形 68"/>
            <p:cNvSpPr/>
            <p:nvPr>
              <p:custDataLst>
                <p:tags r:id="rId48"/>
              </p:custDataLst>
            </p:nvPr>
          </p:nvSpPr>
          <p:spPr>
            <a:xfrm>
              <a:off x="6339097" y="1573726"/>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70" name="矩形 69"/>
            <p:cNvSpPr/>
            <p:nvPr>
              <p:custDataLst>
                <p:tags r:id="rId49"/>
              </p:custDataLst>
            </p:nvPr>
          </p:nvSpPr>
          <p:spPr>
            <a:xfrm>
              <a:off x="6723350" y="1614014"/>
              <a:ext cx="2653075" cy="490102"/>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确定主要原因</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71" name="圆角矩形 70"/>
          <p:cNvSpPr/>
          <p:nvPr>
            <p:custDataLst>
              <p:tags r:id="rId3"/>
            </p:custDataLst>
          </p:nvPr>
        </p:nvSpPr>
        <p:spPr>
          <a:xfrm>
            <a:off x="7832679" y="2313439"/>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8</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72" name="组合 71"/>
          <p:cNvGrpSpPr/>
          <p:nvPr>
            <p:custDataLst>
              <p:tags r:id="rId4"/>
            </p:custDataLst>
          </p:nvPr>
        </p:nvGrpSpPr>
        <p:grpSpPr>
          <a:xfrm>
            <a:off x="8582660" y="2313305"/>
            <a:ext cx="2622550" cy="463173"/>
            <a:chOff x="6315199" y="2410178"/>
            <a:chExt cx="3744416" cy="530390"/>
          </a:xfrm>
          <a:solidFill>
            <a:srgbClr val="0070C0"/>
          </a:solidFill>
        </p:grpSpPr>
        <p:sp>
          <p:nvSpPr>
            <p:cNvPr id="73" name="圆角矩形 72"/>
            <p:cNvSpPr/>
            <p:nvPr>
              <p:custDataLst>
                <p:tags r:id="rId46"/>
              </p:custDataLst>
            </p:nvPr>
          </p:nvSpPr>
          <p:spPr>
            <a:xfrm>
              <a:off x="6315199" y="2410178"/>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74" name="矩形 73"/>
            <p:cNvSpPr/>
            <p:nvPr>
              <p:custDataLst>
                <p:tags r:id="rId47"/>
              </p:custDataLst>
            </p:nvPr>
          </p:nvSpPr>
          <p:spPr>
            <a:xfrm>
              <a:off x="6747248" y="2450466"/>
              <a:ext cx="2653075" cy="490102"/>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制定对策</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75" name="圆角矩形 74"/>
          <p:cNvSpPr/>
          <p:nvPr>
            <p:custDataLst>
              <p:tags r:id="rId5"/>
            </p:custDataLst>
          </p:nvPr>
        </p:nvSpPr>
        <p:spPr>
          <a:xfrm>
            <a:off x="7832679" y="3087997"/>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9</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76" name="组合 75"/>
          <p:cNvGrpSpPr/>
          <p:nvPr>
            <p:custDataLst>
              <p:tags r:id="rId6"/>
            </p:custDataLst>
          </p:nvPr>
        </p:nvGrpSpPr>
        <p:grpSpPr>
          <a:xfrm>
            <a:off x="8603615" y="3088005"/>
            <a:ext cx="2600325" cy="463173"/>
            <a:chOff x="6339097" y="3296031"/>
            <a:chExt cx="3744416" cy="530390"/>
          </a:xfrm>
          <a:solidFill>
            <a:srgbClr val="0070C0"/>
          </a:solidFill>
        </p:grpSpPr>
        <p:sp>
          <p:nvSpPr>
            <p:cNvPr id="77" name="圆角矩形 76"/>
            <p:cNvSpPr/>
            <p:nvPr>
              <p:custDataLst>
                <p:tags r:id="rId44"/>
              </p:custDataLst>
            </p:nvPr>
          </p:nvSpPr>
          <p:spPr>
            <a:xfrm>
              <a:off x="6339097" y="3296031"/>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78" name="矩形 77"/>
            <p:cNvSpPr/>
            <p:nvPr>
              <p:custDataLst>
                <p:tags r:id="rId45"/>
              </p:custDataLst>
            </p:nvPr>
          </p:nvSpPr>
          <p:spPr>
            <a:xfrm>
              <a:off x="6723349" y="3336319"/>
              <a:ext cx="3335467" cy="490102"/>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对策实施</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79" name="圆角矩形 78"/>
          <p:cNvSpPr/>
          <p:nvPr>
            <p:custDataLst>
              <p:tags r:id="rId7"/>
            </p:custDataLst>
          </p:nvPr>
        </p:nvSpPr>
        <p:spPr>
          <a:xfrm>
            <a:off x="7679690" y="3789045"/>
            <a:ext cx="837565" cy="4470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10</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80" name="组合 79"/>
          <p:cNvGrpSpPr/>
          <p:nvPr>
            <p:custDataLst>
              <p:tags r:id="rId8"/>
            </p:custDataLst>
          </p:nvPr>
        </p:nvGrpSpPr>
        <p:grpSpPr>
          <a:xfrm>
            <a:off x="8603615" y="3789680"/>
            <a:ext cx="2616200" cy="463781"/>
            <a:chOff x="6339097" y="4180903"/>
            <a:chExt cx="3744416" cy="531018"/>
          </a:xfrm>
          <a:solidFill>
            <a:srgbClr val="0070C0"/>
          </a:solidFill>
        </p:grpSpPr>
        <p:sp>
          <p:nvSpPr>
            <p:cNvPr id="81" name="圆角矩形 80"/>
            <p:cNvSpPr/>
            <p:nvPr>
              <p:custDataLst>
                <p:tags r:id="rId42"/>
              </p:custDataLst>
            </p:nvPr>
          </p:nvSpPr>
          <p:spPr>
            <a:xfrm>
              <a:off x="6339097" y="418090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82" name="矩形 81"/>
            <p:cNvSpPr/>
            <p:nvPr>
              <p:custDataLst>
                <p:tags r:id="rId43"/>
              </p:custDataLst>
            </p:nvPr>
          </p:nvSpPr>
          <p:spPr>
            <a:xfrm>
              <a:off x="6723349" y="4221882"/>
              <a:ext cx="3360164" cy="490039"/>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效果检查</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83" name="圆角矩形 82"/>
          <p:cNvSpPr/>
          <p:nvPr>
            <p:custDataLst>
              <p:tags r:id="rId9"/>
            </p:custDataLst>
          </p:nvPr>
        </p:nvSpPr>
        <p:spPr>
          <a:xfrm>
            <a:off x="7649210" y="4556125"/>
            <a:ext cx="868045" cy="4470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11</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84" name="组合 83"/>
          <p:cNvGrpSpPr/>
          <p:nvPr>
            <p:custDataLst>
              <p:tags r:id="rId10"/>
            </p:custDataLst>
          </p:nvPr>
        </p:nvGrpSpPr>
        <p:grpSpPr>
          <a:xfrm>
            <a:off x="8603615" y="4556125"/>
            <a:ext cx="2600960" cy="452889"/>
            <a:chOff x="6339097" y="5057483"/>
            <a:chExt cx="3744416" cy="518298"/>
          </a:xfrm>
          <a:solidFill>
            <a:srgbClr val="0070C0"/>
          </a:solidFill>
        </p:grpSpPr>
        <p:sp>
          <p:nvSpPr>
            <p:cNvPr id="85" name="圆角矩形 84"/>
            <p:cNvSpPr/>
            <p:nvPr>
              <p:custDataLst>
                <p:tags r:id="rId40"/>
              </p:custDataLst>
            </p:nvPr>
          </p:nvSpPr>
          <p:spPr>
            <a:xfrm>
              <a:off x="6339097" y="505748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86" name="矩形 85"/>
            <p:cNvSpPr/>
            <p:nvPr>
              <p:custDataLst>
                <p:tags r:id="rId41"/>
              </p:custDataLst>
            </p:nvPr>
          </p:nvSpPr>
          <p:spPr>
            <a:xfrm>
              <a:off x="6723478" y="5085978"/>
              <a:ext cx="2736174" cy="489803"/>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制定巩固措施</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87" name="TextBox 86"/>
          <p:cNvSpPr txBox="1"/>
          <p:nvPr/>
        </p:nvSpPr>
        <p:spPr>
          <a:xfrm>
            <a:off x="338359" y="2219563"/>
            <a:ext cx="2805024" cy="1351280"/>
          </a:xfrm>
          <a:prstGeom prst="rect">
            <a:avLst/>
          </a:prstGeom>
          <a:noFill/>
        </p:spPr>
        <p:txBody>
          <a:bodyPr wrap="square" lIns="121816" tIns="60906" rIns="121816" bIns="60906">
            <a:spAutoFit/>
          </a:bodyPr>
          <a:lstStyle/>
          <a:p>
            <a:pPr algn="ctr">
              <a:defRPr/>
            </a:pPr>
            <a:r>
              <a:rPr lang="zh-CN" altLang="en-US" sz="4800" b="1" spc="200">
                <a:solidFill>
                  <a:schemeClr val="bg1"/>
                </a:solidFill>
                <a:latin typeface="微软雅黑" panose="020B0503020204020204" charset="-122"/>
                <a:ea typeface="微软雅黑" panose="020B0503020204020204" charset="-122"/>
              </a:rPr>
              <a:t>目录 </a:t>
            </a:r>
            <a:endParaRPr lang="en-US" altLang="zh-CN" sz="4800" b="1" spc="200">
              <a:solidFill>
                <a:schemeClr val="bg1"/>
              </a:solidFill>
              <a:latin typeface="微软雅黑" panose="020B0503020204020204" charset="-122"/>
              <a:ea typeface="微软雅黑" panose="020B0503020204020204" charset="-122"/>
            </a:endParaRPr>
          </a:p>
          <a:p>
            <a:pPr algn="r">
              <a:defRPr/>
            </a:pPr>
            <a:r>
              <a:rPr lang="en-US" altLang="zh-CN" sz="3200" b="1" spc="200">
                <a:solidFill>
                  <a:schemeClr val="bg1"/>
                </a:solidFill>
                <a:latin typeface="微软雅黑" panose="020B0503020204020204" charset="-122"/>
                <a:ea typeface="微软雅黑" panose="020B0503020204020204" charset="-122"/>
              </a:rPr>
              <a:t>CONTENTS</a:t>
            </a:r>
            <a:endParaRPr lang="zh-CN" altLang="en-US" sz="3200" b="1" spc="200">
              <a:solidFill>
                <a:schemeClr val="bg1"/>
              </a:solidFill>
              <a:latin typeface="微软雅黑" panose="020B0503020204020204" charset="-122"/>
              <a:ea typeface="微软雅黑" panose="020B0503020204020204" charset="-122"/>
            </a:endParaRPr>
          </a:p>
        </p:txBody>
      </p:sp>
      <p:sp>
        <p:nvSpPr>
          <p:cNvPr id="3" name="椭圆 2"/>
          <p:cNvSpPr/>
          <p:nvPr>
            <p:custDataLst>
              <p:tags r:id="rId11"/>
            </p:custDataLst>
          </p:nvPr>
        </p:nvSpPr>
        <p:spPr bwMode="auto">
          <a:xfrm>
            <a:off x="406718" y="2259330"/>
            <a:ext cx="1920875" cy="1890713"/>
          </a:xfrm>
          <a:prstGeom prst="ellipse">
            <a:avLst/>
          </a:pr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r>
              <a:rPr lang="zh-CN" altLang="en-US" sz="4265" b="1" strike="noStrike" noProof="1">
                <a:solidFill>
                  <a:srgbClr val="0070C0"/>
                </a:solidFill>
                <a:latin typeface="微软雅黑" panose="020B0503020204020204" charset="-122"/>
                <a:ea typeface="微软雅黑" panose="020B0503020204020204" charset="-122"/>
                <a:cs typeface="+mn-ea"/>
                <a:sym typeface="+mn-lt"/>
              </a:rPr>
              <a:t>目录</a:t>
            </a:r>
          </a:p>
        </p:txBody>
      </p:sp>
      <p:sp>
        <p:nvSpPr>
          <p:cNvPr id="4" name="圆角矩形 3"/>
          <p:cNvSpPr/>
          <p:nvPr>
            <p:custDataLst>
              <p:tags r:id="rId12"/>
            </p:custDataLst>
          </p:nvPr>
        </p:nvSpPr>
        <p:spPr>
          <a:xfrm>
            <a:off x="7644130" y="5255260"/>
            <a:ext cx="882015" cy="4470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12</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5" name="组合 4"/>
          <p:cNvGrpSpPr/>
          <p:nvPr>
            <p:custDataLst>
              <p:tags r:id="rId13"/>
            </p:custDataLst>
          </p:nvPr>
        </p:nvGrpSpPr>
        <p:grpSpPr>
          <a:xfrm>
            <a:off x="8622665" y="5204460"/>
            <a:ext cx="2690495" cy="452755"/>
            <a:chOff x="6339097" y="5057483"/>
            <a:chExt cx="3744416" cy="518492"/>
          </a:xfrm>
          <a:solidFill>
            <a:srgbClr val="0070C0"/>
          </a:solidFill>
        </p:grpSpPr>
        <p:sp>
          <p:nvSpPr>
            <p:cNvPr id="6" name="圆角矩形 5"/>
            <p:cNvSpPr/>
            <p:nvPr>
              <p:custDataLst>
                <p:tags r:id="rId38"/>
              </p:custDataLst>
            </p:nvPr>
          </p:nvSpPr>
          <p:spPr>
            <a:xfrm>
              <a:off x="6339097" y="505748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7" name="矩形 6"/>
            <p:cNvSpPr/>
            <p:nvPr>
              <p:custDataLst>
                <p:tags r:id="rId39"/>
              </p:custDataLst>
            </p:nvPr>
          </p:nvSpPr>
          <p:spPr>
            <a:xfrm>
              <a:off x="6430122" y="5085844"/>
              <a:ext cx="3519062" cy="490131"/>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总结和下一步打算</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8" name="圆角矩形 7"/>
          <p:cNvSpPr/>
          <p:nvPr>
            <p:custDataLst>
              <p:tags r:id="rId14"/>
            </p:custDataLst>
          </p:nvPr>
        </p:nvSpPr>
        <p:spPr>
          <a:xfrm>
            <a:off x="3291794" y="1589062"/>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1</a:t>
            </a:r>
            <a:endParaRPr lang="zh-CN" altLang="en-US" sz="3600">
              <a:latin typeface="+mj-lt"/>
              <a:ea typeface="Arial Unicode MS" panose="020B0604020202020204" pitchFamily="34" charset="-122"/>
              <a:cs typeface="Arial Unicode MS" panose="020B0604020202020204" pitchFamily="34" charset="-122"/>
            </a:endParaRPr>
          </a:p>
        </p:txBody>
      </p:sp>
      <p:sp>
        <p:nvSpPr>
          <p:cNvPr id="12" name="圆角矩形 11"/>
          <p:cNvSpPr/>
          <p:nvPr>
            <p:custDataLst>
              <p:tags r:id="rId15"/>
            </p:custDataLst>
          </p:nvPr>
        </p:nvSpPr>
        <p:spPr>
          <a:xfrm>
            <a:off x="3291794" y="2320424"/>
            <a:ext cx="448484" cy="447240"/>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2</a:t>
            </a:r>
            <a:endParaRPr lang="zh-CN" altLang="en-US" sz="3600">
              <a:latin typeface="+mj-lt"/>
              <a:ea typeface="Arial Unicode MS" panose="020B0604020202020204" pitchFamily="34" charset="-122"/>
              <a:cs typeface="Arial Unicode MS" panose="020B0604020202020204" pitchFamily="34" charset="-122"/>
            </a:endParaRPr>
          </a:p>
        </p:txBody>
      </p:sp>
      <p:sp>
        <p:nvSpPr>
          <p:cNvPr id="16" name="圆角矩形 15"/>
          <p:cNvSpPr/>
          <p:nvPr>
            <p:custDataLst>
              <p:tags r:id="rId16"/>
            </p:custDataLst>
          </p:nvPr>
        </p:nvSpPr>
        <p:spPr>
          <a:xfrm>
            <a:off x="3291794" y="3094982"/>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3</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17" name="组合 16"/>
          <p:cNvGrpSpPr/>
          <p:nvPr>
            <p:custDataLst>
              <p:tags r:id="rId17"/>
            </p:custDataLst>
          </p:nvPr>
        </p:nvGrpSpPr>
        <p:grpSpPr>
          <a:xfrm>
            <a:off x="4062730" y="3094990"/>
            <a:ext cx="2941320" cy="462915"/>
            <a:chOff x="6339097" y="3296031"/>
            <a:chExt cx="3744416" cy="529776"/>
          </a:xfrm>
          <a:solidFill>
            <a:srgbClr val="0070C0"/>
          </a:solidFill>
        </p:grpSpPr>
        <p:sp>
          <p:nvSpPr>
            <p:cNvPr id="18" name="圆角矩形 17"/>
            <p:cNvSpPr/>
            <p:nvPr>
              <p:custDataLst>
                <p:tags r:id="rId36"/>
              </p:custDataLst>
            </p:nvPr>
          </p:nvSpPr>
          <p:spPr>
            <a:xfrm>
              <a:off x="6339097" y="3296031"/>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19" name="矩形 18"/>
            <p:cNvSpPr/>
            <p:nvPr>
              <p:custDataLst>
                <p:tags r:id="rId37"/>
              </p:custDataLst>
            </p:nvPr>
          </p:nvSpPr>
          <p:spPr>
            <a:xfrm>
              <a:off x="6723077" y="3336000"/>
              <a:ext cx="2914210" cy="489807"/>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选择课题</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20" name="圆角矩形 19"/>
          <p:cNvSpPr/>
          <p:nvPr>
            <p:custDataLst>
              <p:tags r:id="rId18"/>
            </p:custDataLst>
          </p:nvPr>
        </p:nvSpPr>
        <p:spPr>
          <a:xfrm>
            <a:off x="3291794" y="3796925"/>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4</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21" name="组合 20"/>
          <p:cNvGrpSpPr/>
          <p:nvPr>
            <p:custDataLst>
              <p:tags r:id="rId19"/>
            </p:custDataLst>
          </p:nvPr>
        </p:nvGrpSpPr>
        <p:grpSpPr>
          <a:xfrm>
            <a:off x="4062730" y="3796665"/>
            <a:ext cx="2941320" cy="463550"/>
            <a:chOff x="6339097" y="4180903"/>
            <a:chExt cx="3744416" cy="530467"/>
          </a:xfrm>
          <a:solidFill>
            <a:srgbClr val="0070C0"/>
          </a:solidFill>
        </p:grpSpPr>
        <p:sp>
          <p:nvSpPr>
            <p:cNvPr id="22" name="圆角矩形 21"/>
            <p:cNvSpPr/>
            <p:nvPr>
              <p:custDataLst>
                <p:tags r:id="rId34"/>
              </p:custDataLst>
            </p:nvPr>
          </p:nvSpPr>
          <p:spPr>
            <a:xfrm>
              <a:off x="6339097" y="418090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23" name="矩形 22"/>
            <p:cNvSpPr/>
            <p:nvPr>
              <p:custDataLst>
                <p:tags r:id="rId35"/>
              </p:custDataLst>
            </p:nvPr>
          </p:nvSpPr>
          <p:spPr>
            <a:xfrm>
              <a:off x="6723077" y="4221596"/>
              <a:ext cx="2919868" cy="489774"/>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现状调查</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24" name="圆角矩形 23"/>
          <p:cNvSpPr/>
          <p:nvPr>
            <p:custDataLst>
              <p:tags r:id="rId20"/>
            </p:custDataLst>
          </p:nvPr>
        </p:nvSpPr>
        <p:spPr>
          <a:xfrm>
            <a:off x="3291907" y="4563374"/>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5</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25" name="组合 24"/>
          <p:cNvGrpSpPr/>
          <p:nvPr>
            <p:custDataLst>
              <p:tags r:id="rId21"/>
            </p:custDataLst>
          </p:nvPr>
        </p:nvGrpSpPr>
        <p:grpSpPr>
          <a:xfrm>
            <a:off x="4062730" y="4563110"/>
            <a:ext cx="2958465" cy="452897"/>
            <a:chOff x="6339097" y="5057483"/>
            <a:chExt cx="3744416" cy="518145"/>
          </a:xfrm>
          <a:solidFill>
            <a:srgbClr val="0070C0"/>
          </a:solidFill>
        </p:grpSpPr>
        <p:sp>
          <p:nvSpPr>
            <p:cNvPr id="26" name="圆角矩形 25"/>
            <p:cNvSpPr/>
            <p:nvPr>
              <p:custDataLst>
                <p:tags r:id="rId32"/>
              </p:custDataLst>
            </p:nvPr>
          </p:nvSpPr>
          <p:spPr>
            <a:xfrm>
              <a:off x="6339097" y="505748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27" name="矩形 26"/>
            <p:cNvSpPr/>
            <p:nvPr>
              <p:custDataLst>
                <p:tags r:id="rId33"/>
              </p:custDataLst>
            </p:nvPr>
          </p:nvSpPr>
          <p:spPr>
            <a:xfrm>
              <a:off x="6723478" y="5085978"/>
              <a:ext cx="2736174" cy="489650"/>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设定目标</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29" name="圆角矩形 28"/>
          <p:cNvSpPr/>
          <p:nvPr>
            <p:custDataLst>
              <p:tags r:id="rId22"/>
            </p:custDataLst>
          </p:nvPr>
        </p:nvSpPr>
        <p:spPr>
          <a:xfrm>
            <a:off x="3291907" y="5333937"/>
            <a:ext cx="448485"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6</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30" name="组合 29"/>
          <p:cNvGrpSpPr/>
          <p:nvPr>
            <p:custDataLst>
              <p:tags r:id="rId23"/>
            </p:custDataLst>
          </p:nvPr>
        </p:nvGrpSpPr>
        <p:grpSpPr>
          <a:xfrm>
            <a:off x="4083050" y="5261610"/>
            <a:ext cx="2938145" cy="452755"/>
            <a:chOff x="6339097" y="5057483"/>
            <a:chExt cx="3744416" cy="517811"/>
          </a:xfrm>
          <a:solidFill>
            <a:srgbClr val="0070C0"/>
          </a:solidFill>
        </p:grpSpPr>
        <p:sp>
          <p:nvSpPr>
            <p:cNvPr id="31" name="圆角矩形 30"/>
            <p:cNvSpPr/>
            <p:nvPr>
              <p:custDataLst>
                <p:tags r:id="rId30"/>
              </p:custDataLst>
            </p:nvPr>
          </p:nvSpPr>
          <p:spPr>
            <a:xfrm>
              <a:off x="6339097" y="505748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32" name="矩形 31"/>
            <p:cNvSpPr/>
            <p:nvPr>
              <p:custDataLst>
                <p:tags r:id="rId31"/>
              </p:custDataLst>
            </p:nvPr>
          </p:nvSpPr>
          <p:spPr>
            <a:xfrm>
              <a:off x="6723530" y="5085806"/>
              <a:ext cx="2736086" cy="489488"/>
            </a:xfrm>
            <a:prstGeom prst="rect">
              <a:avLst/>
            </a:prstGeom>
            <a:grpFill/>
          </p:spPr>
          <p:txBody>
            <a:bodyPr wrap="square" lIns="121896" tIns="60948" rIns="121896" bIns="60948">
              <a:spAutoFit/>
            </a:bodyPr>
            <a:lstStyle/>
            <a:p>
              <a:pPr algn="ctr">
                <a:defRPr/>
              </a:pPr>
              <a:r>
                <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rPr>
                <a:t>原因分析</a:t>
              </a:r>
            </a:p>
          </p:txBody>
        </p:sp>
      </p:grpSp>
      <p:grpSp>
        <p:nvGrpSpPr>
          <p:cNvPr id="2" name="组合 1"/>
          <p:cNvGrpSpPr/>
          <p:nvPr>
            <p:custDataLst>
              <p:tags r:id="rId24"/>
            </p:custDataLst>
          </p:nvPr>
        </p:nvGrpSpPr>
        <p:grpSpPr>
          <a:xfrm>
            <a:off x="4081145" y="1531620"/>
            <a:ext cx="2958465" cy="452897"/>
            <a:chOff x="6339097" y="5057483"/>
            <a:chExt cx="3744416" cy="518145"/>
          </a:xfrm>
          <a:solidFill>
            <a:srgbClr val="0070C0"/>
          </a:solidFill>
        </p:grpSpPr>
        <p:sp>
          <p:nvSpPr>
            <p:cNvPr id="28" name="圆角矩形 27"/>
            <p:cNvSpPr/>
            <p:nvPr>
              <p:custDataLst>
                <p:tags r:id="rId28"/>
              </p:custDataLst>
            </p:nvPr>
          </p:nvSpPr>
          <p:spPr>
            <a:xfrm>
              <a:off x="6339097" y="505748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33" name="矩形 32"/>
            <p:cNvSpPr/>
            <p:nvPr>
              <p:custDataLst>
                <p:tags r:id="rId29"/>
              </p:custDataLst>
            </p:nvPr>
          </p:nvSpPr>
          <p:spPr>
            <a:xfrm>
              <a:off x="6723478" y="5085978"/>
              <a:ext cx="2736174" cy="489650"/>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工程概况</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grpSp>
        <p:nvGrpSpPr>
          <p:cNvPr id="34" name="组合 33"/>
          <p:cNvGrpSpPr/>
          <p:nvPr>
            <p:custDataLst>
              <p:tags r:id="rId25"/>
            </p:custDataLst>
          </p:nvPr>
        </p:nvGrpSpPr>
        <p:grpSpPr>
          <a:xfrm>
            <a:off x="4064635" y="2304415"/>
            <a:ext cx="2958465" cy="452897"/>
            <a:chOff x="6339097" y="5057483"/>
            <a:chExt cx="3744416" cy="518145"/>
          </a:xfrm>
          <a:solidFill>
            <a:srgbClr val="C00000"/>
          </a:solidFill>
        </p:grpSpPr>
        <p:sp>
          <p:nvSpPr>
            <p:cNvPr id="35" name="圆角矩形 34"/>
            <p:cNvSpPr/>
            <p:nvPr>
              <p:custDataLst>
                <p:tags r:id="rId26"/>
              </p:custDataLst>
            </p:nvPr>
          </p:nvSpPr>
          <p:spPr>
            <a:xfrm>
              <a:off x="6339097" y="505748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36" name="矩形 35"/>
            <p:cNvSpPr/>
            <p:nvPr>
              <p:custDataLst>
                <p:tags r:id="rId27"/>
              </p:custDataLst>
            </p:nvPr>
          </p:nvSpPr>
          <p:spPr>
            <a:xfrm>
              <a:off x="6723478" y="5085978"/>
              <a:ext cx="2736174" cy="489650"/>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小组概况</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Tree>
  </p:cSld>
  <p:clrMapOvr>
    <a:masterClrMapping/>
  </p:clrMapOvr>
  <p:transition spd="slow" advTm="0">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E2204-902C-6411-FB7F-F77BAFDC6BF3}"/>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5E8D7D40-D2A0-8062-DDF9-E072C8E1256E}"/>
              </a:ext>
            </a:extLst>
          </p:cNvPr>
          <p:cNvSpPr txBox="1"/>
          <p:nvPr/>
        </p:nvSpPr>
        <p:spPr>
          <a:xfrm>
            <a:off x="2639616" y="335062"/>
            <a:ext cx="6807200" cy="501650"/>
          </a:xfrm>
          <a:prstGeom prst="rect">
            <a:avLst/>
          </a:prstGeom>
          <a:noFill/>
        </p:spPr>
        <p:txBody>
          <a:bodyPr wrap="square" rtlCol="0">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defTabSz="914400" fontAlgn="auto"/>
            <a:r>
              <a:rPr lang="en-US" altLang="zh-CN" sz="2665" b="1" noProof="1">
                <a:solidFill>
                  <a:srgbClr val="0070C0"/>
                </a:solidFill>
                <a:latin typeface="微软雅黑" panose="020B0503020204020204" charset="-122"/>
                <a:ea typeface="微软雅黑" panose="020B0503020204020204" charset="-122"/>
              </a:rPr>
              <a:t>10</a:t>
            </a:r>
            <a:r>
              <a:rPr lang="zh-CN" altLang="en-US" sz="2665" b="1" noProof="1">
                <a:solidFill>
                  <a:srgbClr val="0070C0"/>
                </a:solidFill>
                <a:latin typeface="微软雅黑" panose="020B0503020204020204" charset="-122"/>
                <a:ea typeface="微软雅黑" panose="020B0503020204020204" charset="-122"/>
              </a:rPr>
              <a:t>效果检查</a:t>
            </a:r>
            <a:endParaRPr lang="en-US" altLang="zh-CN" sz="2665" b="1" noProof="1">
              <a:solidFill>
                <a:srgbClr val="0070C0"/>
              </a:solidFill>
              <a:latin typeface="微软雅黑" panose="020B0503020204020204" charset="-122"/>
              <a:ea typeface="微软雅黑" panose="020B0503020204020204" charset="-122"/>
            </a:endParaRPr>
          </a:p>
        </p:txBody>
      </p:sp>
      <p:sp>
        <p:nvSpPr>
          <p:cNvPr id="4" name="文本框 3">
            <a:extLst>
              <a:ext uri="{FF2B5EF4-FFF2-40B4-BE49-F238E27FC236}">
                <a16:creationId xmlns:a16="http://schemas.microsoft.com/office/drawing/2014/main" id="{58D505B0-0154-D780-284E-31667F77DD7A}"/>
              </a:ext>
            </a:extLst>
          </p:cNvPr>
          <p:cNvSpPr txBox="1"/>
          <p:nvPr/>
        </p:nvSpPr>
        <p:spPr>
          <a:xfrm>
            <a:off x="299778" y="980728"/>
            <a:ext cx="1547750" cy="408623"/>
          </a:xfrm>
          <a:prstGeom prst="roundRect">
            <a:avLst/>
          </a:prstGeom>
          <a:solidFill>
            <a:srgbClr val="ED7D31"/>
          </a:solidFill>
          <a:ln/>
        </p:spPr>
        <p:style>
          <a:lnRef idx="0">
            <a:schemeClr val="accent2"/>
          </a:lnRef>
          <a:fillRef idx="3">
            <a:schemeClr val="accent2"/>
          </a:fillRef>
          <a:effectRef idx="3">
            <a:schemeClr val="accent2"/>
          </a:effectRef>
          <a:fontRef idx="minor">
            <a:schemeClr val="lt1"/>
          </a:fontRef>
        </p:style>
        <p:txBody>
          <a:bodyPr wrap="square">
            <a:spAutoFit/>
          </a:bodyPr>
          <a:lstStyle/>
          <a:p>
            <a:r>
              <a:rPr lang="en-US" altLang="zh-CN" sz="1800" b="1">
                <a:solidFill>
                  <a:schemeClr val="tx1"/>
                </a:solidFill>
                <a:latin typeface="微软雅黑" panose="020B0503020204020204" charset="-122"/>
                <a:ea typeface="微软雅黑" panose="020B0503020204020204" charset="-122"/>
              </a:rPr>
              <a:t>4</a:t>
            </a:r>
            <a:r>
              <a:rPr lang="zh-CN" altLang="en-US" sz="1800" b="1">
                <a:solidFill>
                  <a:schemeClr val="tx1"/>
                </a:solidFill>
                <a:latin typeface="微软雅黑" panose="020B0503020204020204" charset="-122"/>
                <a:ea typeface="微软雅黑" panose="020B0503020204020204" charset="-122"/>
              </a:rPr>
              <a:t>、社会效益</a:t>
            </a:r>
          </a:p>
        </p:txBody>
      </p:sp>
      <p:sp>
        <p:nvSpPr>
          <p:cNvPr id="6" name="文本框 5">
            <a:extLst>
              <a:ext uri="{FF2B5EF4-FFF2-40B4-BE49-F238E27FC236}">
                <a16:creationId xmlns:a16="http://schemas.microsoft.com/office/drawing/2014/main" id="{3D8A2BB4-BE28-F8CA-12EF-1BC3B1684691}"/>
              </a:ext>
            </a:extLst>
          </p:cNvPr>
          <p:cNvSpPr txBox="1"/>
          <p:nvPr/>
        </p:nvSpPr>
        <p:spPr>
          <a:xfrm>
            <a:off x="551384" y="1484785"/>
            <a:ext cx="10513168" cy="1701748"/>
          </a:xfrm>
          <a:prstGeom prst="rect">
            <a:avLst/>
          </a:prstGeom>
          <a:noFill/>
          <a:ln w="25400" cap="flat" cmpd="sng" algn="ctr">
            <a:noFill/>
            <a:prstDash val="solid"/>
          </a:ln>
          <a:effectLst/>
        </p:spPr>
        <p:style>
          <a:lnRef idx="2">
            <a:schemeClr val="dk1"/>
          </a:lnRef>
          <a:fillRef idx="1">
            <a:schemeClr val="lt1"/>
          </a:fillRef>
          <a:effectRef idx="0">
            <a:schemeClr val="dk1"/>
          </a:effectRef>
          <a:fontRef idx="minor">
            <a:schemeClr val="dk1"/>
          </a:fontRef>
        </p:style>
        <p:txBody>
          <a:bodyPr wrap="square">
            <a:spAutoFit/>
          </a:bodyPr>
          <a:lstStyle/>
          <a:p>
            <a:pPr indent="432000" algn="l">
              <a:lnSpc>
                <a:spcPct val="150000"/>
              </a:lnSpc>
            </a:pPr>
            <a:r>
              <a:rPr lang="zh-CN" altLang="zh-CN" sz="1800" kern="100">
                <a:effectLst/>
                <a:latin typeface="微软雅黑" panose="020B0503020204020204" pitchFamily="34" charset="-122"/>
                <a:ea typeface="微软雅黑" panose="020B0503020204020204" pitchFamily="34" charset="-122"/>
                <a:cs typeface="宋体" panose="02010600030101010101" pitchFamily="2" charset="-122"/>
              </a:rPr>
              <a:t>河南万基项目是河南省重点规划项目和洛阳市重大民生项目，建成后每年将实现供电</a:t>
            </a:r>
            <a:r>
              <a:rPr lang="en-US" altLang="zh-CN" sz="1800" kern="100">
                <a:effectLst/>
                <a:latin typeface="微软雅黑" panose="020B0503020204020204" pitchFamily="34" charset="-122"/>
                <a:ea typeface="微软雅黑" panose="020B0503020204020204" pitchFamily="34" charset="-122"/>
                <a:cs typeface="宋体" panose="02010600030101010101" pitchFamily="2" charset="-122"/>
              </a:rPr>
              <a:t>72</a:t>
            </a:r>
            <a:r>
              <a:rPr lang="zh-CN" altLang="zh-CN" sz="1800" kern="100">
                <a:effectLst/>
                <a:latin typeface="微软雅黑" panose="020B0503020204020204" pitchFamily="34" charset="-122"/>
                <a:ea typeface="微软雅黑" panose="020B0503020204020204" pitchFamily="34" charset="-122"/>
                <a:cs typeface="宋体" panose="02010600030101010101" pitchFamily="2" charset="-122"/>
              </a:rPr>
              <a:t>亿度、供热</a:t>
            </a:r>
            <a:r>
              <a:rPr lang="en-US" altLang="zh-CN" sz="1800" kern="100">
                <a:effectLst/>
                <a:latin typeface="微软雅黑" panose="020B0503020204020204" pitchFamily="34" charset="-122"/>
                <a:ea typeface="微软雅黑" panose="020B0503020204020204" pitchFamily="34" charset="-122"/>
                <a:cs typeface="宋体" panose="02010600030101010101" pitchFamily="2" charset="-122"/>
              </a:rPr>
              <a:t>2250</a:t>
            </a:r>
            <a:r>
              <a:rPr lang="zh-CN" altLang="zh-CN" sz="1800" kern="100">
                <a:effectLst/>
                <a:latin typeface="微软雅黑" panose="020B0503020204020204" pitchFamily="34" charset="-122"/>
                <a:ea typeface="微软雅黑" panose="020B0503020204020204" pitchFamily="34" charset="-122"/>
                <a:cs typeface="宋体" panose="02010600030101010101" pitchFamily="2" charset="-122"/>
              </a:rPr>
              <a:t>万平方米，为提升当地电力供应稳定性与可靠性，推进民生与经济社会发展发挥重要作用。通过</a:t>
            </a:r>
            <a:r>
              <a:rPr lang="en-US" altLang="zh-CN" sz="1800" kern="100">
                <a:effectLst/>
                <a:latin typeface="微软雅黑" panose="020B0503020204020204" pitchFamily="34" charset="-122"/>
                <a:ea typeface="微软雅黑" panose="020B0503020204020204" pitchFamily="34" charset="-122"/>
                <a:cs typeface="宋体" panose="02010600030101010101" pitchFamily="2" charset="-122"/>
              </a:rPr>
              <a:t>QC</a:t>
            </a:r>
            <a:r>
              <a:rPr lang="zh-CN" altLang="zh-CN" sz="1800" kern="100">
                <a:effectLst/>
                <a:latin typeface="微软雅黑" panose="020B0503020204020204" pitchFamily="34" charset="-122"/>
                <a:ea typeface="微软雅黑" panose="020B0503020204020204" pitchFamily="34" charset="-122"/>
                <a:cs typeface="宋体" panose="02010600030101010101" pitchFamily="2" charset="-122"/>
              </a:rPr>
              <a:t>小组的活动，机组运行效果得到了业主单位的一致认可，为公司在大型火力电站市场的开拓赢得了良好的社会效益。</a:t>
            </a:r>
            <a:endParaRPr lang="zh-CN" altLang="zh-CN" sz="1400" kern="100">
              <a:effectLst/>
              <a:latin typeface="微软雅黑" panose="020B0503020204020204" pitchFamily="34" charset="-122"/>
              <a:ea typeface="微软雅黑" panose="020B0503020204020204" pitchFamily="34" charset="-122"/>
            </a:endParaRPr>
          </a:p>
        </p:txBody>
      </p:sp>
      <p:pic>
        <p:nvPicPr>
          <p:cNvPr id="7" name="图片 6">
            <a:extLst>
              <a:ext uri="{FF2B5EF4-FFF2-40B4-BE49-F238E27FC236}">
                <a16:creationId xmlns:a16="http://schemas.microsoft.com/office/drawing/2014/main" id="{1717180E-D66E-52BC-3BBC-8C7E789395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905" y="3179508"/>
            <a:ext cx="1995805" cy="2802890"/>
          </a:xfrm>
          <a:prstGeom prst="rect">
            <a:avLst/>
          </a:prstGeom>
        </p:spPr>
      </p:pic>
      <p:pic>
        <p:nvPicPr>
          <p:cNvPr id="8" name="图片 7">
            <a:extLst>
              <a:ext uri="{FF2B5EF4-FFF2-40B4-BE49-F238E27FC236}">
                <a16:creationId xmlns:a16="http://schemas.microsoft.com/office/drawing/2014/main" id="{1651C2D4-D709-5A7B-27EC-26B03AD22849}"/>
              </a:ext>
            </a:extLst>
          </p:cNvPr>
          <p:cNvPicPr>
            <a:picLocks noChangeAspect="1"/>
          </p:cNvPicPr>
          <p:nvPr/>
        </p:nvPicPr>
        <p:blipFill>
          <a:blip r:embed="rId3"/>
          <a:srcRect l="2775" r="2775"/>
          <a:stretch>
            <a:fillRect/>
          </a:stretch>
        </p:blipFill>
        <p:spPr>
          <a:xfrm>
            <a:off x="2783632" y="3179508"/>
            <a:ext cx="1995805" cy="2802890"/>
          </a:xfrm>
          <a:prstGeom prst="rect">
            <a:avLst/>
          </a:prstGeom>
        </p:spPr>
      </p:pic>
      <p:pic>
        <p:nvPicPr>
          <p:cNvPr id="9" name="图片 8">
            <a:extLst>
              <a:ext uri="{FF2B5EF4-FFF2-40B4-BE49-F238E27FC236}">
                <a16:creationId xmlns:a16="http://schemas.microsoft.com/office/drawing/2014/main" id="{36E055CF-B4AE-FAB5-F019-E68A3D86E9BE}"/>
              </a:ext>
            </a:extLst>
          </p:cNvPr>
          <p:cNvPicPr/>
          <p:nvPr/>
        </p:nvPicPr>
        <p:blipFill>
          <a:blip r:embed="rId4">
            <a:extLst>
              <a:ext uri="{BEBA8EAE-BF5A-486C-A8C5-ECC9F3942E4B}">
                <a14:imgProps xmlns:a14="http://schemas.microsoft.com/office/drawing/2010/main">
                  <a14:imgLayer r:embed="rId5">
                    <a14:imgEffect>
                      <a14:brightnessContrast bright="10000"/>
                    </a14:imgEffect>
                  </a14:imgLayer>
                </a14:imgProps>
              </a:ext>
            </a:extLst>
          </a:blip>
          <a:srcRect t="9000" b="9000"/>
          <a:stretch>
            <a:fillRect/>
          </a:stretch>
        </p:blipFill>
        <p:spPr>
          <a:xfrm>
            <a:off x="5087888" y="3730128"/>
            <a:ext cx="2984500" cy="1835785"/>
          </a:xfrm>
          <a:prstGeom prst="rect">
            <a:avLst/>
          </a:prstGeom>
        </p:spPr>
      </p:pic>
      <p:pic>
        <p:nvPicPr>
          <p:cNvPr id="10" name="图片 9">
            <a:extLst>
              <a:ext uri="{FF2B5EF4-FFF2-40B4-BE49-F238E27FC236}">
                <a16:creationId xmlns:a16="http://schemas.microsoft.com/office/drawing/2014/main" id="{9490CBC1-73F1-E2A4-CAD2-7D8A89B732E6}"/>
              </a:ext>
            </a:extLst>
          </p:cNvPr>
          <p:cNvPicPr/>
          <p:nvPr/>
        </p:nvPicPr>
        <p:blipFill>
          <a:blip r:embed="rId6">
            <a:extLst>
              <a:ext uri="{BEBA8EAE-BF5A-486C-A8C5-ECC9F3942E4B}">
                <a14:imgProps xmlns:a14="http://schemas.microsoft.com/office/drawing/2010/main">
                  <a14:imgLayer r:embed="rId7">
                    <a14:imgEffect>
                      <a14:brightnessContrast bright="10000"/>
                    </a14:imgEffect>
                  </a14:imgLayer>
                </a14:imgProps>
              </a:ext>
            </a:extLst>
          </a:blip>
          <a:srcRect t="9052" b="9052"/>
          <a:stretch>
            <a:fillRect/>
          </a:stretch>
        </p:blipFill>
        <p:spPr>
          <a:xfrm>
            <a:off x="8184232" y="3754103"/>
            <a:ext cx="2988310" cy="1835785"/>
          </a:xfrm>
          <a:prstGeom prst="rect">
            <a:avLst/>
          </a:prstGeom>
          <a:noFill/>
          <a:ln>
            <a:noFill/>
          </a:ln>
        </p:spPr>
      </p:pic>
      <p:sp>
        <p:nvSpPr>
          <p:cNvPr id="12" name="文本框 11">
            <a:extLst>
              <a:ext uri="{FF2B5EF4-FFF2-40B4-BE49-F238E27FC236}">
                <a16:creationId xmlns:a16="http://schemas.microsoft.com/office/drawing/2014/main" id="{A5709989-47C2-4C67-7E70-AE48A2BBD209}"/>
              </a:ext>
            </a:extLst>
          </p:cNvPr>
          <p:cNvSpPr txBox="1"/>
          <p:nvPr/>
        </p:nvSpPr>
        <p:spPr>
          <a:xfrm>
            <a:off x="767408" y="5990716"/>
            <a:ext cx="1656184" cy="276999"/>
          </a:xfrm>
          <a:prstGeom prst="rect">
            <a:avLst/>
          </a:prstGeom>
          <a:noFill/>
          <a:ln w="25400" cap="flat" cmpd="sng" algn="ctr">
            <a:noFill/>
            <a:prstDash val="solid"/>
          </a:ln>
          <a:effectLst/>
        </p:spPr>
        <p:style>
          <a:lnRef idx="2">
            <a:schemeClr val="dk1"/>
          </a:lnRef>
          <a:fillRef idx="1">
            <a:schemeClr val="lt1"/>
          </a:fillRef>
          <a:effectRef idx="0">
            <a:schemeClr val="dk1"/>
          </a:effectRef>
          <a:fontRef idx="minor">
            <a:schemeClr val="dk1"/>
          </a:fontRef>
        </p:style>
        <p:txBody>
          <a:bodyPr wrap="square">
            <a:spAutoFit/>
          </a:bodyPr>
          <a:lstStyle/>
          <a:p>
            <a:r>
              <a:rPr lang="zh-CN" altLang="zh-CN" sz="1200" kern="100">
                <a:effectLst/>
                <a:latin typeface="微软雅黑" panose="020B0503020204020204" pitchFamily="34" charset="-122"/>
                <a:ea typeface="微软雅黑" panose="020B0503020204020204" pitchFamily="34" charset="-122"/>
                <a:cs typeface="黑体" panose="02010609060101010101" pitchFamily="49" charset="-122"/>
              </a:rPr>
              <a:t>图</a:t>
            </a:r>
            <a:r>
              <a:rPr lang="en-US" altLang="zh-CN" sz="1200" kern="100">
                <a:effectLst/>
                <a:latin typeface="微软雅黑" panose="020B0503020204020204" pitchFamily="34" charset="-122"/>
                <a:ea typeface="微软雅黑" panose="020B0503020204020204" pitchFamily="34" charset="-122"/>
                <a:cs typeface="黑体" panose="02010609060101010101" pitchFamily="49" charset="-122"/>
              </a:rPr>
              <a:t>10-10 </a:t>
            </a:r>
            <a:r>
              <a:rPr lang="zh-CN" altLang="zh-CN" sz="1200" kern="100">
                <a:effectLst/>
                <a:latin typeface="微软雅黑" panose="020B0503020204020204" pitchFamily="34" charset="-122"/>
                <a:ea typeface="微软雅黑" panose="020B0503020204020204" pitchFamily="34" charset="-122"/>
                <a:cs typeface="黑体" panose="02010609060101010101" pitchFamily="49" charset="-122"/>
              </a:rPr>
              <a:t>业主感谢信</a:t>
            </a:r>
            <a:endParaRPr lang="zh-CN" altLang="en-US" sz="1200">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id="{A6152458-0F36-143D-F3FC-47E9F79B45F6}"/>
              </a:ext>
            </a:extLst>
          </p:cNvPr>
          <p:cNvSpPr txBox="1"/>
          <p:nvPr/>
        </p:nvSpPr>
        <p:spPr>
          <a:xfrm>
            <a:off x="2855640" y="5993451"/>
            <a:ext cx="1771778" cy="276999"/>
          </a:xfrm>
          <a:prstGeom prst="rect">
            <a:avLst/>
          </a:prstGeom>
          <a:noFill/>
          <a:ln w="25400" cap="flat" cmpd="sng" algn="ctr">
            <a:noFill/>
            <a:prstDash val="solid"/>
          </a:ln>
          <a:effectLst/>
        </p:spPr>
        <p:style>
          <a:lnRef idx="2">
            <a:schemeClr val="dk1"/>
          </a:lnRef>
          <a:fillRef idx="1">
            <a:schemeClr val="lt1"/>
          </a:fillRef>
          <a:effectRef idx="0">
            <a:schemeClr val="dk1"/>
          </a:effectRef>
          <a:fontRef idx="minor">
            <a:schemeClr val="dk1"/>
          </a:fontRef>
        </p:style>
        <p:txBody>
          <a:bodyPr wrap="square">
            <a:spAutoFit/>
          </a:bodyPr>
          <a:lstStyle/>
          <a:p>
            <a:r>
              <a:rPr lang="zh-CN" altLang="en-US" sz="1200" kern="100">
                <a:effectLst/>
                <a:latin typeface="微软雅黑" panose="020B0503020204020204" pitchFamily="34" charset="-122"/>
                <a:ea typeface="微软雅黑" panose="020B0503020204020204" pitchFamily="34" charset="-122"/>
                <a:cs typeface="黑体" panose="02010609060101010101" pitchFamily="49" charset="-122"/>
              </a:rPr>
              <a:t>图</a:t>
            </a:r>
            <a:r>
              <a:rPr lang="en-US" altLang="zh-CN" sz="1200" kern="100">
                <a:effectLst/>
                <a:latin typeface="微软雅黑" panose="020B0503020204020204" pitchFamily="34" charset="-122"/>
                <a:ea typeface="微软雅黑" panose="020B0503020204020204" pitchFamily="34" charset="-122"/>
                <a:cs typeface="黑体" panose="02010609060101010101" pitchFamily="49" charset="-122"/>
              </a:rPr>
              <a:t>10-11 </a:t>
            </a:r>
            <a:r>
              <a:rPr lang="zh-CN" altLang="en-US" sz="1200" kern="100">
                <a:effectLst/>
                <a:latin typeface="微软雅黑" panose="020B0503020204020204" pitchFamily="34" charset="-122"/>
                <a:ea typeface="微软雅黑" panose="020B0503020204020204" pitchFamily="34" charset="-122"/>
                <a:cs typeface="黑体" panose="02010609060101010101" pitchFamily="49" charset="-122"/>
              </a:rPr>
              <a:t>公司网站宣传</a:t>
            </a:r>
            <a:endParaRPr lang="zh-CN" altLang="en-US" sz="1200">
              <a:latin typeface="微软雅黑" panose="020B0503020204020204" pitchFamily="34" charset="-122"/>
              <a:ea typeface="微软雅黑" panose="020B0503020204020204" pitchFamily="34" charset="-122"/>
            </a:endParaRPr>
          </a:p>
        </p:txBody>
      </p:sp>
      <p:sp>
        <p:nvSpPr>
          <p:cNvPr id="14" name="文本框 13">
            <a:extLst>
              <a:ext uri="{FF2B5EF4-FFF2-40B4-BE49-F238E27FC236}">
                <a16:creationId xmlns:a16="http://schemas.microsoft.com/office/drawing/2014/main" id="{677F7989-F142-385D-49A1-B437E07D54A1}"/>
              </a:ext>
            </a:extLst>
          </p:cNvPr>
          <p:cNvSpPr txBox="1"/>
          <p:nvPr/>
        </p:nvSpPr>
        <p:spPr>
          <a:xfrm>
            <a:off x="7036104" y="5672281"/>
            <a:ext cx="2228247" cy="276999"/>
          </a:xfrm>
          <a:prstGeom prst="rect">
            <a:avLst/>
          </a:prstGeom>
          <a:noFill/>
          <a:ln w="25400" cap="flat" cmpd="sng" algn="ctr">
            <a:noFill/>
            <a:prstDash val="solid"/>
          </a:ln>
          <a:effectLst/>
        </p:spPr>
        <p:style>
          <a:lnRef idx="2">
            <a:schemeClr val="dk1"/>
          </a:lnRef>
          <a:fillRef idx="1">
            <a:schemeClr val="lt1"/>
          </a:fillRef>
          <a:effectRef idx="0">
            <a:schemeClr val="dk1"/>
          </a:effectRef>
          <a:fontRef idx="minor">
            <a:schemeClr val="dk1"/>
          </a:fontRef>
        </p:style>
        <p:txBody>
          <a:bodyPr wrap="square">
            <a:spAutoFit/>
          </a:bodyPr>
          <a:lstStyle/>
          <a:p>
            <a:r>
              <a:rPr lang="zh-CN" altLang="en-US" sz="1200" kern="100">
                <a:effectLst/>
                <a:latin typeface="微软雅黑" panose="020B0503020204020204" pitchFamily="34" charset="-122"/>
                <a:ea typeface="微软雅黑" panose="020B0503020204020204" pitchFamily="34" charset="-122"/>
                <a:cs typeface="黑体" panose="02010609060101010101" pitchFamily="49" charset="-122"/>
              </a:rPr>
              <a:t>图</a:t>
            </a:r>
            <a:r>
              <a:rPr lang="en-US" altLang="zh-CN" sz="1200" kern="100">
                <a:effectLst/>
                <a:latin typeface="微软雅黑" panose="020B0503020204020204" pitchFamily="34" charset="-122"/>
                <a:ea typeface="微软雅黑" panose="020B0503020204020204" pitchFamily="34" charset="-122"/>
                <a:cs typeface="黑体" panose="02010609060101010101" pitchFamily="49" charset="-122"/>
              </a:rPr>
              <a:t>10-12 </a:t>
            </a:r>
            <a:r>
              <a:rPr lang="zh-CN" altLang="en-US" sz="1200" kern="100">
                <a:effectLst/>
                <a:latin typeface="微软雅黑" panose="020B0503020204020204" pitchFamily="34" charset="-122"/>
                <a:ea typeface="微软雅黑" panose="020B0503020204020204" pitchFamily="34" charset="-122"/>
                <a:cs typeface="黑体" panose="02010609060101010101" pitchFamily="49" charset="-122"/>
              </a:rPr>
              <a:t>相关部门到现场调研</a:t>
            </a:r>
            <a:endParaRPr lang="zh-CN" altLang="en-US" sz="120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573185318"/>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BEF40-50A9-5869-89B4-637BA3C6FD4C}"/>
            </a:ext>
          </a:extLst>
        </p:cNvPr>
        <p:cNvGrpSpPr/>
        <p:nvPr/>
      </p:nvGrpSpPr>
      <p:grpSpPr>
        <a:xfrm>
          <a:off x="0" y="0"/>
          <a:ext cx="0" cy="0"/>
          <a:chOff x="0" y="0"/>
          <a:chExt cx="0" cy="0"/>
        </a:xfrm>
      </p:grpSpPr>
      <p:sp>
        <p:nvSpPr>
          <p:cNvPr id="67" name="圆角矩形 66">
            <a:extLst>
              <a:ext uri="{FF2B5EF4-FFF2-40B4-BE49-F238E27FC236}">
                <a16:creationId xmlns:a16="http://schemas.microsoft.com/office/drawing/2014/main" id="{32425E7E-7244-E3D8-F4C1-A65FB0A95E7E}"/>
              </a:ext>
            </a:extLst>
          </p:cNvPr>
          <p:cNvSpPr/>
          <p:nvPr>
            <p:custDataLst>
              <p:tags r:id="rId1"/>
            </p:custDataLst>
          </p:nvPr>
        </p:nvSpPr>
        <p:spPr>
          <a:xfrm>
            <a:off x="7832679" y="1582077"/>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7</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68" name="组合 67">
            <a:extLst>
              <a:ext uri="{FF2B5EF4-FFF2-40B4-BE49-F238E27FC236}">
                <a16:creationId xmlns:a16="http://schemas.microsoft.com/office/drawing/2014/main" id="{AD57B63C-75C3-21FD-13C5-7EAFDD507F04}"/>
              </a:ext>
            </a:extLst>
          </p:cNvPr>
          <p:cNvGrpSpPr/>
          <p:nvPr>
            <p:custDataLst>
              <p:tags r:id="rId2"/>
            </p:custDataLst>
          </p:nvPr>
        </p:nvGrpSpPr>
        <p:grpSpPr>
          <a:xfrm>
            <a:off x="8603615" y="1581785"/>
            <a:ext cx="2616200" cy="463173"/>
            <a:chOff x="6339097" y="1573726"/>
            <a:chExt cx="3744416" cy="530390"/>
          </a:xfrm>
          <a:solidFill>
            <a:srgbClr val="0070C0"/>
          </a:solidFill>
        </p:grpSpPr>
        <p:sp>
          <p:nvSpPr>
            <p:cNvPr id="69" name="圆角矩形 68">
              <a:extLst>
                <a:ext uri="{FF2B5EF4-FFF2-40B4-BE49-F238E27FC236}">
                  <a16:creationId xmlns:a16="http://schemas.microsoft.com/office/drawing/2014/main" id="{0C1A477B-EAEE-69B5-631B-A9A4EC646503}"/>
                </a:ext>
              </a:extLst>
            </p:cNvPr>
            <p:cNvSpPr/>
            <p:nvPr>
              <p:custDataLst>
                <p:tags r:id="rId48"/>
              </p:custDataLst>
            </p:nvPr>
          </p:nvSpPr>
          <p:spPr>
            <a:xfrm>
              <a:off x="6339097" y="1573726"/>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70" name="矩形 69">
              <a:extLst>
                <a:ext uri="{FF2B5EF4-FFF2-40B4-BE49-F238E27FC236}">
                  <a16:creationId xmlns:a16="http://schemas.microsoft.com/office/drawing/2014/main" id="{3B1C4AF1-1A83-BAE2-C4B0-9ADEA8CFD877}"/>
                </a:ext>
              </a:extLst>
            </p:cNvPr>
            <p:cNvSpPr/>
            <p:nvPr>
              <p:custDataLst>
                <p:tags r:id="rId49"/>
              </p:custDataLst>
            </p:nvPr>
          </p:nvSpPr>
          <p:spPr>
            <a:xfrm>
              <a:off x="6723350" y="1614014"/>
              <a:ext cx="2653075" cy="490102"/>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确定主要原因</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71" name="圆角矩形 70">
            <a:extLst>
              <a:ext uri="{FF2B5EF4-FFF2-40B4-BE49-F238E27FC236}">
                <a16:creationId xmlns:a16="http://schemas.microsoft.com/office/drawing/2014/main" id="{843D41CB-E9B0-7D17-6BDD-3C3B75CC251E}"/>
              </a:ext>
            </a:extLst>
          </p:cNvPr>
          <p:cNvSpPr/>
          <p:nvPr>
            <p:custDataLst>
              <p:tags r:id="rId3"/>
            </p:custDataLst>
          </p:nvPr>
        </p:nvSpPr>
        <p:spPr>
          <a:xfrm>
            <a:off x="7832679" y="2313439"/>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8</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72" name="组合 71">
            <a:extLst>
              <a:ext uri="{FF2B5EF4-FFF2-40B4-BE49-F238E27FC236}">
                <a16:creationId xmlns:a16="http://schemas.microsoft.com/office/drawing/2014/main" id="{720CABB1-42CB-A089-8B92-8086CFFC4F84}"/>
              </a:ext>
            </a:extLst>
          </p:cNvPr>
          <p:cNvGrpSpPr/>
          <p:nvPr>
            <p:custDataLst>
              <p:tags r:id="rId4"/>
            </p:custDataLst>
          </p:nvPr>
        </p:nvGrpSpPr>
        <p:grpSpPr>
          <a:xfrm>
            <a:off x="8582660" y="2313305"/>
            <a:ext cx="2622550" cy="463173"/>
            <a:chOff x="6315199" y="2410178"/>
            <a:chExt cx="3744416" cy="530390"/>
          </a:xfrm>
          <a:solidFill>
            <a:srgbClr val="0070C0"/>
          </a:solidFill>
        </p:grpSpPr>
        <p:sp>
          <p:nvSpPr>
            <p:cNvPr id="73" name="圆角矩形 72">
              <a:extLst>
                <a:ext uri="{FF2B5EF4-FFF2-40B4-BE49-F238E27FC236}">
                  <a16:creationId xmlns:a16="http://schemas.microsoft.com/office/drawing/2014/main" id="{792FDC14-41E0-80FE-EFC3-7CF8669D8920}"/>
                </a:ext>
              </a:extLst>
            </p:cNvPr>
            <p:cNvSpPr/>
            <p:nvPr>
              <p:custDataLst>
                <p:tags r:id="rId46"/>
              </p:custDataLst>
            </p:nvPr>
          </p:nvSpPr>
          <p:spPr>
            <a:xfrm>
              <a:off x="6315199" y="2410178"/>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74" name="矩形 73">
              <a:extLst>
                <a:ext uri="{FF2B5EF4-FFF2-40B4-BE49-F238E27FC236}">
                  <a16:creationId xmlns:a16="http://schemas.microsoft.com/office/drawing/2014/main" id="{207DF0B1-4F09-6A39-8311-1F6DD8FF585F}"/>
                </a:ext>
              </a:extLst>
            </p:cNvPr>
            <p:cNvSpPr/>
            <p:nvPr>
              <p:custDataLst>
                <p:tags r:id="rId47"/>
              </p:custDataLst>
            </p:nvPr>
          </p:nvSpPr>
          <p:spPr>
            <a:xfrm>
              <a:off x="6747248" y="2450466"/>
              <a:ext cx="2653075" cy="490102"/>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制定对策</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75" name="圆角矩形 74">
            <a:extLst>
              <a:ext uri="{FF2B5EF4-FFF2-40B4-BE49-F238E27FC236}">
                <a16:creationId xmlns:a16="http://schemas.microsoft.com/office/drawing/2014/main" id="{76FF64BF-2694-9063-035A-661C986B88F5}"/>
              </a:ext>
            </a:extLst>
          </p:cNvPr>
          <p:cNvSpPr/>
          <p:nvPr>
            <p:custDataLst>
              <p:tags r:id="rId5"/>
            </p:custDataLst>
          </p:nvPr>
        </p:nvSpPr>
        <p:spPr>
          <a:xfrm>
            <a:off x="7832679" y="3087997"/>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9</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76" name="组合 75">
            <a:extLst>
              <a:ext uri="{FF2B5EF4-FFF2-40B4-BE49-F238E27FC236}">
                <a16:creationId xmlns:a16="http://schemas.microsoft.com/office/drawing/2014/main" id="{2C53B967-0CC3-A37A-702C-FABFAEAFAF3F}"/>
              </a:ext>
            </a:extLst>
          </p:cNvPr>
          <p:cNvGrpSpPr/>
          <p:nvPr>
            <p:custDataLst>
              <p:tags r:id="rId6"/>
            </p:custDataLst>
          </p:nvPr>
        </p:nvGrpSpPr>
        <p:grpSpPr>
          <a:xfrm>
            <a:off x="8603615" y="3088005"/>
            <a:ext cx="2600325" cy="463173"/>
            <a:chOff x="6339097" y="3296031"/>
            <a:chExt cx="3744416" cy="530390"/>
          </a:xfrm>
          <a:solidFill>
            <a:srgbClr val="0070C0"/>
          </a:solidFill>
        </p:grpSpPr>
        <p:sp>
          <p:nvSpPr>
            <p:cNvPr id="77" name="圆角矩形 76">
              <a:extLst>
                <a:ext uri="{FF2B5EF4-FFF2-40B4-BE49-F238E27FC236}">
                  <a16:creationId xmlns:a16="http://schemas.microsoft.com/office/drawing/2014/main" id="{8FC49C93-4159-34B5-B2D0-2A569904448F}"/>
                </a:ext>
              </a:extLst>
            </p:cNvPr>
            <p:cNvSpPr/>
            <p:nvPr>
              <p:custDataLst>
                <p:tags r:id="rId44"/>
              </p:custDataLst>
            </p:nvPr>
          </p:nvSpPr>
          <p:spPr>
            <a:xfrm>
              <a:off x="6339097" y="3296031"/>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78" name="矩形 77">
              <a:extLst>
                <a:ext uri="{FF2B5EF4-FFF2-40B4-BE49-F238E27FC236}">
                  <a16:creationId xmlns:a16="http://schemas.microsoft.com/office/drawing/2014/main" id="{51EBC654-96FA-251F-078D-01DF56EE39C9}"/>
                </a:ext>
              </a:extLst>
            </p:cNvPr>
            <p:cNvSpPr/>
            <p:nvPr>
              <p:custDataLst>
                <p:tags r:id="rId45"/>
              </p:custDataLst>
            </p:nvPr>
          </p:nvSpPr>
          <p:spPr>
            <a:xfrm>
              <a:off x="6723349" y="3336319"/>
              <a:ext cx="3335467" cy="490102"/>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对策实施</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79" name="圆角矩形 78">
            <a:extLst>
              <a:ext uri="{FF2B5EF4-FFF2-40B4-BE49-F238E27FC236}">
                <a16:creationId xmlns:a16="http://schemas.microsoft.com/office/drawing/2014/main" id="{4A8F6F00-5132-C08F-01FD-984688377F6E}"/>
              </a:ext>
            </a:extLst>
          </p:cNvPr>
          <p:cNvSpPr/>
          <p:nvPr>
            <p:custDataLst>
              <p:tags r:id="rId7"/>
            </p:custDataLst>
          </p:nvPr>
        </p:nvSpPr>
        <p:spPr>
          <a:xfrm>
            <a:off x="7679690" y="3789045"/>
            <a:ext cx="837565" cy="4470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10</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80" name="组合 79">
            <a:extLst>
              <a:ext uri="{FF2B5EF4-FFF2-40B4-BE49-F238E27FC236}">
                <a16:creationId xmlns:a16="http://schemas.microsoft.com/office/drawing/2014/main" id="{52E00502-9B7D-5652-FF70-90B58699DF00}"/>
              </a:ext>
            </a:extLst>
          </p:cNvPr>
          <p:cNvGrpSpPr/>
          <p:nvPr>
            <p:custDataLst>
              <p:tags r:id="rId8"/>
            </p:custDataLst>
          </p:nvPr>
        </p:nvGrpSpPr>
        <p:grpSpPr>
          <a:xfrm>
            <a:off x="8603615" y="3789680"/>
            <a:ext cx="2616200" cy="463781"/>
            <a:chOff x="6339097" y="4180903"/>
            <a:chExt cx="3744416" cy="531018"/>
          </a:xfrm>
          <a:solidFill>
            <a:srgbClr val="0070C0"/>
          </a:solidFill>
        </p:grpSpPr>
        <p:sp>
          <p:nvSpPr>
            <p:cNvPr id="81" name="圆角矩形 80">
              <a:extLst>
                <a:ext uri="{FF2B5EF4-FFF2-40B4-BE49-F238E27FC236}">
                  <a16:creationId xmlns:a16="http://schemas.microsoft.com/office/drawing/2014/main" id="{A31BFB14-AFBC-3D54-B380-89768AECC25D}"/>
                </a:ext>
              </a:extLst>
            </p:cNvPr>
            <p:cNvSpPr/>
            <p:nvPr>
              <p:custDataLst>
                <p:tags r:id="rId42"/>
              </p:custDataLst>
            </p:nvPr>
          </p:nvSpPr>
          <p:spPr>
            <a:xfrm>
              <a:off x="6339097" y="418090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82" name="矩形 81">
              <a:extLst>
                <a:ext uri="{FF2B5EF4-FFF2-40B4-BE49-F238E27FC236}">
                  <a16:creationId xmlns:a16="http://schemas.microsoft.com/office/drawing/2014/main" id="{C488F834-A60E-0248-1D24-AE83A74A02C9}"/>
                </a:ext>
              </a:extLst>
            </p:cNvPr>
            <p:cNvSpPr/>
            <p:nvPr>
              <p:custDataLst>
                <p:tags r:id="rId43"/>
              </p:custDataLst>
            </p:nvPr>
          </p:nvSpPr>
          <p:spPr>
            <a:xfrm>
              <a:off x="6723349" y="4221882"/>
              <a:ext cx="3360164" cy="490039"/>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效果检查</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83" name="圆角矩形 82">
            <a:extLst>
              <a:ext uri="{FF2B5EF4-FFF2-40B4-BE49-F238E27FC236}">
                <a16:creationId xmlns:a16="http://schemas.microsoft.com/office/drawing/2014/main" id="{6EFECEDB-D4C4-B458-959E-EE366B3CD15E}"/>
              </a:ext>
            </a:extLst>
          </p:cNvPr>
          <p:cNvSpPr/>
          <p:nvPr>
            <p:custDataLst>
              <p:tags r:id="rId9"/>
            </p:custDataLst>
          </p:nvPr>
        </p:nvSpPr>
        <p:spPr>
          <a:xfrm>
            <a:off x="7649210" y="4556125"/>
            <a:ext cx="868045" cy="447040"/>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11</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84" name="组合 83">
            <a:extLst>
              <a:ext uri="{FF2B5EF4-FFF2-40B4-BE49-F238E27FC236}">
                <a16:creationId xmlns:a16="http://schemas.microsoft.com/office/drawing/2014/main" id="{D1DF5D6A-376B-F395-832D-30AEDFFFB728}"/>
              </a:ext>
            </a:extLst>
          </p:cNvPr>
          <p:cNvGrpSpPr/>
          <p:nvPr>
            <p:custDataLst>
              <p:tags r:id="rId10"/>
            </p:custDataLst>
          </p:nvPr>
        </p:nvGrpSpPr>
        <p:grpSpPr>
          <a:xfrm>
            <a:off x="8603615" y="4556125"/>
            <a:ext cx="2600960" cy="452889"/>
            <a:chOff x="6339097" y="5057483"/>
            <a:chExt cx="3744416" cy="518298"/>
          </a:xfrm>
          <a:solidFill>
            <a:srgbClr val="C00000"/>
          </a:solidFill>
        </p:grpSpPr>
        <p:sp>
          <p:nvSpPr>
            <p:cNvPr id="85" name="圆角矩形 84">
              <a:extLst>
                <a:ext uri="{FF2B5EF4-FFF2-40B4-BE49-F238E27FC236}">
                  <a16:creationId xmlns:a16="http://schemas.microsoft.com/office/drawing/2014/main" id="{63C90E62-65D3-4683-8381-3928D0A510B3}"/>
                </a:ext>
              </a:extLst>
            </p:cNvPr>
            <p:cNvSpPr/>
            <p:nvPr>
              <p:custDataLst>
                <p:tags r:id="rId40"/>
              </p:custDataLst>
            </p:nvPr>
          </p:nvSpPr>
          <p:spPr>
            <a:xfrm>
              <a:off x="6339097" y="505748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86" name="矩形 85">
              <a:extLst>
                <a:ext uri="{FF2B5EF4-FFF2-40B4-BE49-F238E27FC236}">
                  <a16:creationId xmlns:a16="http://schemas.microsoft.com/office/drawing/2014/main" id="{2D13DA93-1D9A-6D78-E833-EBFECE9C4DF6}"/>
                </a:ext>
              </a:extLst>
            </p:cNvPr>
            <p:cNvSpPr/>
            <p:nvPr>
              <p:custDataLst>
                <p:tags r:id="rId41"/>
              </p:custDataLst>
            </p:nvPr>
          </p:nvSpPr>
          <p:spPr>
            <a:xfrm>
              <a:off x="6723478" y="5085978"/>
              <a:ext cx="2736174" cy="489803"/>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制定巩固措施</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87" name="TextBox 86">
            <a:extLst>
              <a:ext uri="{FF2B5EF4-FFF2-40B4-BE49-F238E27FC236}">
                <a16:creationId xmlns:a16="http://schemas.microsoft.com/office/drawing/2014/main" id="{FA4F596C-4CBC-FEC3-222C-EEAB4EA92A0C}"/>
              </a:ext>
            </a:extLst>
          </p:cNvPr>
          <p:cNvSpPr txBox="1"/>
          <p:nvPr/>
        </p:nvSpPr>
        <p:spPr>
          <a:xfrm>
            <a:off x="338359" y="2219563"/>
            <a:ext cx="2805024" cy="1351280"/>
          </a:xfrm>
          <a:prstGeom prst="rect">
            <a:avLst/>
          </a:prstGeom>
          <a:noFill/>
        </p:spPr>
        <p:txBody>
          <a:bodyPr wrap="square" lIns="121816" tIns="60906" rIns="121816" bIns="60906">
            <a:spAutoFit/>
          </a:bodyPr>
          <a:lstStyle/>
          <a:p>
            <a:pPr algn="ctr">
              <a:defRPr/>
            </a:pPr>
            <a:r>
              <a:rPr lang="zh-CN" altLang="en-US" sz="4800" b="1" spc="200">
                <a:solidFill>
                  <a:schemeClr val="bg1"/>
                </a:solidFill>
                <a:latin typeface="微软雅黑" panose="020B0503020204020204" charset="-122"/>
                <a:ea typeface="微软雅黑" panose="020B0503020204020204" charset="-122"/>
              </a:rPr>
              <a:t>目录 </a:t>
            </a:r>
            <a:endParaRPr lang="en-US" altLang="zh-CN" sz="4800" b="1" spc="200">
              <a:solidFill>
                <a:schemeClr val="bg1"/>
              </a:solidFill>
              <a:latin typeface="微软雅黑" panose="020B0503020204020204" charset="-122"/>
              <a:ea typeface="微软雅黑" panose="020B0503020204020204" charset="-122"/>
            </a:endParaRPr>
          </a:p>
          <a:p>
            <a:pPr algn="r">
              <a:defRPr/>
            </a:pPr>
            <a:r>
              <a:rPr lang="en-US" altLang="zh-CN" sz="3200" b="1" spc="200">
                <a:solidFill>
                  <a:schemeClr val="bg1"/>
                </a:solidFill>
                <a:latin typeface="微软雅黑" panose="020B0503020204020204" charset="-122"/>
                <a:ea typeface="微软雅黑" panose="020B0503020204020204" charset="-122"/>
              </a:rPr>
              <a:t>CONTENTS</a:t>
            </a:r>
            <a:endParaRPr lang="zh-CN" altLang="en-US" sz="3200" b="1" spc="200">
              <a:solidFill>
                <a:schemeClr val="bg1"/>
              </a:solidFill>
              <a:latin typeface="微软雅黑" panose="020B0503020204020204" charset="-122"/>
              <a:ea typeface="微软雅黑" panose="020B0503020204020204" charset="-122"/>
            </a:endParaRPr>
          </a:p>
        </p:txBody>
      </p:sp>
      <p:sp>
        <p:nvSpPr>
          <p:cNvPr id="3" name="椭圆 2">
            <a:extLst>
              <a:ext uri="{FF2B5EF4-FFF2-40B4-BE49-F238E27FC236}">
                <a16:creationId xmlns:a16="http://schemas.microsoft.com/office/drawing/2014/main" id="{F0BBE76F-65E0-E3A0-FB32-2492DDB0EB90}"/>
              </a:ext>
            </a:extLst>
          </p:cNvPr>
          <p:cNvSpPr/>
          <p:nvPr>
            <p:custDataLst>
              <p:tags r:id="rId11"/>
            </p:custDataLst>
          </p:nvPr>
        </p:nvSpPr>
        <p:spPr bwMode="auto">
          <a:xfrm>
            <a:off x="406718" y="2259330"/>
            <a:ext cx="1920875" cy="1890713"/>
          </a:xfrm>
          <a:prstGeom prst="ellipse">
            <a:avLst/>
          </a:pr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r>
              <a:rPr lang="zh-CN" altLang="en-US" sz="4265" b="1" strike="noStrike" noProof="1">
                <a:solidFill>
                  <a:srgbClr val="0070C0"/>
                </a:solidFill>
                <a:latin typeface="微软雅黑" panose="020B0503020204020204" charset="-122"/>
                <a:ea typeface="微软雅黑" panose="020B0503020204020204" charset="-122"/>
                <a:cs typeface="+mn-ea"/>
                <a:sym typeface="+mn-lt"/>
              </a:rPr>
              <a:t>目录</a:t>
            </a:r>
          </a:p>
        </p:txBody>
      </p:sp>
      <p:sp>
        <p:nvSpPr>
          <p:cNvPr id="4" name="圆角矩形 3">
            <a:extLst>
              <a:ext uri="{FF2B5EF4-FFF2-40B4-BE49-F238E27FC236}">
                <a16:creationId xmlns:a16="http://schemas.microsoft.com/office/drawing/2014/main" id="{629DA090-B664-87EE-4ECC-203571A0D2D6}"/>
              </a:ext>
            </a:extLst>
          </p:cNvPr>
          <p:cNvSpPr/>
          <p:nvPr>
            <p:custDataLst>
              <p:tags r:id="rId12"/>
            </p:custDataLst>
          </p:nvPr>
        </p:nvSpPr>
        <p:spPr>
          <a:xfrm>
            <a:off x="7644130" y="5255260"/>
            <a:ext cx="882015" cy="4470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12</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5" name="组合 4">
            <a:extLst>
              <a:ext uri="{FF2B5EF4-FFF2-40B4-BE49-F238E27FC236}">
                <a16:creationId xmlns:a16="http://schemas.microsoft.com/office/drawing/2014/main" id="{D72FA1DA-E0C6-ACD6-E3D0-EEB51976DA50}"/>
              </a:ext>
            </a:extLst>
          </p:cNvPr>
          <p:cNvGrpSpPr/>
          <p:nvPr>
            <p:custDataLst>
              <p:tags r:id="rId13"/>
            </p:custDataLst>
          </p:nvPr>
        </p:nvGrpSpPr>
        <p:grpSpPr>
          <a:xfrm>
            <a:off x="8622665" y="5204460"/>
            <a:ext cx="2690495" cy="452755"/>
            <a:chOff x="6339097" y="5057483"/>
            <a:chExt cx="3744416" cy="518492"/>
          </a:xfrm>
          <a:solidFill>
            <a:srgbClr val="0070C0"/>
          </a:solidFill>
        </p:grpSpPr>
        <p:sp>
          <p:nvSpPr>
            <p:cNvPr id="6" name="圆角矩形 5">
              <a:extLst>
                <a:ext uri="{FF2B5EF4-FFF2-40B4-BE49-F238E27FC236}">
                  <a16:creationId xmlns:a16="http://schemas.microsoft.com/office/drawing/2014/main" id="{D952A776-2F87-5E3B-2447-100B96E30746}"/>
                </a:ext>
              </a:extLst>
            </p:cNvPr>
            <p:cNvSpPr/>
            <p:nvPr>
              <p:custDataLst>
                <p:tags r:id="rId38"/>
              </p:custDataLst>
            </p:nvPr>
          </p:nvSpPr>
          <p:spPr>
            <a:xfrm>
              <a:off x="6339097" y="505748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7" name="矩形 6">
              <a:extLst>
                <a:ext uri="{FF2B5EF4-FFF2-40B4-BE49-F238E27FC236}">
                  <a16:creationId xmlns:a16="http://schemas.microsoft.com/office/drawing/2014/main" id="{FE93347B-EB30-2A93-AD59-2AEFF234AF29}"/>
                </a:ext>
              </a:extLst>
            </p:cNvPr>
            <p:cNvSpPr/>
            <p:nvPr>
              <p:custDataLst>
                <p:tags r:id="rId39"/>
              </p:custDataLst>
            </p:nvPr>
          </p:nvSpPr>
          <p:spPr>
            <a:xfrm>
              <a:off x="6430122" y="5085844"/>
              <a:ext cx="3519062" cy="490131"/>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总结和下一步打算</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8" name="圆角矩形 7">
            <a:extLst>
              <a:ext uri="{FF2B5EF4-FFF2-40B4-BE49-F238E27FC236}">
                <a16:creationId xmlns:a16="http://schemas.microsoft.com/office/drawing/2014/main" id="{E96FA02F-6BB4-0EE0-A367-5A524B73CC72}"/>
              </a:ext>
            </a:extLst>
          </p:cNvPr>
          <p:cNvSpPr/>
          <p:nvPr>
            <p:custDataLst>
              <p:tags r:id="rId14"/>
            </p:custDataLst>
          </p:nvPr>
        </p:nvSpPr>
        <p:spPr>
          <a:xfrm>
            <a:off x="3291794" y="1589062"/>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1</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9" name="组合 8">
            <a:extLst>
              <a:ext uri="{FF2B5EF4-FFF2-40B4-BE49-F238E27FC236}">
                <a16:creationId xmlns:a16="http://schemas.microsoft.com/office/drawing/2014/main" id="{0E7BE344-8EE6-D41F-7235-105B63BF0941}"/>
              </a:ext>
            </a:extLst>
          </p:cNvPr>
          <p:cNvGrpSpPr/>
          <p:nvPr>
            <p:custDataLst>
              <p:tags r:id="rId15"/>
            </p:custDataLst>
          </p:nvPr>
        </p:nvGrpSpPr>
        <p:grpSpPr>
          <a:xfrm>
            <a:off x="4062730" y="1588770"/>
            <a:ext cx="2959100" cy="462915"/>
            <a:chOff x="6339097" y="1573726"/>
            <a:chExt cx="3744416" cy="530390"/>
          </a:xfrm>
          <a:solidFill>
            <a:srgbClr val="0070C0"/>
          </a:solidFill>
        </p:grpSpPr>
        <p:sp>
          <p:nvSpPr>
            <p:cNvPr id="10" name="圆角矩形 9">
              <a:extLst>
                <a:ext uri="{FF2B5EF4-FFF2-40B4-BE49-F238E27FC236}">
                  <a16:creationId xmlns:a16="http://schemas.microsoft.com/office/drawing/2014/main" id="{C14F2713-0006-7BE7-4D07-0A0E07080C71}"/>
                </a:ext>
              </a:extLst>
            </p:cNvPr>
            <p:cNvSpPr/>
            <p:nvPr>
              <p:custDataLst>
                <p:tags r:id="rId36"/>
              </p:custDataLst>
            </p:nvPr>
          </p:nvSpPr>
          <p:spPr>
            <a:xfrm>
              <a:off x="6339097" y="1573726"/>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11" name="矩形 10">
              <a:extLst>
                <a:ext uri="{FF2B5EF4-FFF2-40B4-BE49-F238E27FC236}">
                  <a16:creationId xmlns:a16="http://schemas.microsoft.com/office/drawing/2014/main" id="{8D6030EA-B8D6-BBF8-002C-C5939EEE866C}"/>
                </a:ext>
              </a:extLst>
            </p:cNvPr>
            <p:cNvSpPr/>
            <p:nvPr>
              <p:custDataLst>
                <p:tags r:id="rId37"/>
              </p:custDataLst>
            </p:nvPr>
          </p:nvSpPr>
          <p:spPr>
            <a:xfrm>
              <a:off x="6846923" y="1613742"/>
              <a:ext cx="2645197" cy="490374"/>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mn-ea"/>
                  <a:sym typeface="+mn-lt"/>
                </a:rPr>
                <a:t>工程概况</a:t>
              </a:r>
            </a:p>
          </p:txBody>
        </p:sp>
      </p:grpSp>
      <p:sp>
        <p:nvSpPr>
          <p:cNvPr id="12" name="圆角矩形 11">
            <a:extLst>
              <a:ext uri="{FF2B5EF4-FFF2-40B4-BE49-F238E27FC236}">
                <a16:creationId xmlns:a16="http://schemas.microsoft.com/office/drawing/2014/main" id="{DE6A5AC8-42A4-3331-AD93-B4F7161383EF}"/>
              </a:ext>
            </a:extLst>
          </p:cNvPr>
          <p:cNvSpPr/>
          <p:nvPr>
            <p:custDataLst>
              <p:tags r:id="rId16"/>
            </p:custDataLst>
          </p:nvPr>
        </p:nvSpPr>
        <p:spPr>
          <a:xfrm>
            <a:off x="3291794" y="2320424"/>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2</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13" name="组合 12">
            <a:extLst>
              <a:ext uri="{FF2B5EF4-FFF2-40B4-BE49-F238E27FC236}">
                <a16:creationId xmlns:a16="http://schemas.microsoft.com/office/drawing/2014/main" id="{F80480AC-D8CA-B56C-3C50-3FA6B37A8460}"/>
              </a:ext>
            </a:extLst>
          </p:cNvPr>
          <p:cNvGrpSpPr/>
          <p:nvPr>
            <p:custDataLst>
              <p:tags r:id="rId17"/>
            </p:custDataLst>
          </p:nvPr>
        </p:nvGrpSpPr>
        <p:grpSpPr>
          <a:xfrm>
            <a:off x="4041775" y="2320290"/>
            <a:ext cx="2962275" cy="462915"/>
            <a:chOff x="6315199" y="2410178"/>
            <a:chExt cx="3744416" cy="529776"/>
          </a:xfrm>
          <a:solidFill>
            <a:srgbClr val="0070C0"/>
          </a:solidFill>
        </p:grpSpPr>
        <p:sp>
          <p:nvSpPr>
            <p:cNvPr id="14" name="圆角矩形 13">
              <a:extLst>
                <a:ext uri="{FF2B5EF4-FFF2-40B4-BE49-F238E27FC236}">
                  <a16:creationId xmlns:a16="http://schemas.microsoft.com/office/drawing/2014/main" id="{1F9F9BAC-610F-7136-B88A-385277A04A14}"/>
                </a:ext>
              </a:extLst>
            </p:cNvPr>
            <p:cNvSpPr/>
            <p:nvPr>
              <p:custDataLst>
                <p:tags r:id="rId34"/>
              </p:custDataLst>
            </p:nvPr>
          </p:nvSpPr>
          <p:spPr>
            <a:xfrm>
              <a:off x="6315199" y="2410178"/>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15" name="矩形 14">
              <a:extLst>
                <a:ext uri="{FF2B5EF4-FFF2-40B4-BE49-F238E27FC236}">
                  <a16:creationId xmlns:a16="http://schemas.microsoft.com/office/drawing/2014/main" id="{EB28F68B-DCDD-8451-33C4-506EFB9072D6}"/>
                </a:ext>
              </a:extLst>
            </p:cNvPr>
            <p:cNvSpPr/>
            <p:nvPr>
              <p:custDataLst>
                <p:tags r:id="rId35"/>
              </p:custDataLst>
            </p:nvPr>
          </p:nvSpPr>
          <p:spPr>
            <a:xfrm>
              <a:off x="6747031" y="2450147"/>
              <a:ext cx="2875134" cy="489807"/>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小组概况</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16" name="圆角矩形 15">
            <a:extLst>
              <a:ext uri="{FF2B5EF4-FFF2-40B4-BE49-F238E27FC236}">
                <a16:creationId xmlns:a16="http://schemas.microsoft.com/office/drawing/2014/main" id="{D7CA169B-3BDB-7373-D979-912629B261B1}"/>
              </a:ext>
            </a:extLst>
          </p:cNvPr>
          <p:cNvSpPr/>
          <p:nvPr>
            <p:custDataLst>
              <p:tags r:id="rId18"/>
            </p:custDataLst>
          </p:nvPr>
        </p:nvSpPr>
        <p:spPr>
          <a:xfrm>
            <a:off x="3291794" y="3094982"/>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3</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17" name="组合 16">
            <a:extLst>
              <a:ext uri="{FF2B5EF4-FFF2-40B4-BE49-F238E27FC236}">
                <a16:creationId xmlns:a16="http://schemas.microsoft.com/office/drawing/2014/main" id="{D014F20B-BE3A-D5AE-EF45-377E83E27E0C}"/>
              </a:ext>
            </a:extLst>
          </p:cNvPr>
          <p:cNvGrpSpPr/>
          <p:nvPr>
            <p:custDataLst>
              <p:tags r:id="rId19"/>
            </p:custDataLst>
          </p:nvPr>
        </p:nvGrpSpPr>
        <p:grpSpPr>
          <a:xfrm>
            <a:off x="4062730" y="3094990"/>
            <a:ext cx="2941320" cy="462915"/>
            <a:chOff x="6339097" y="3296031"/>
            <a:chExt cx="3744416" cy="529776"/>
          </a:xfrm>
          <a:solidFill>
            <a:srgbClr val="0070C0"/>
          </a:solidFill>
        </p:grpSpPr>
        <p:sp>
          <p:nvSpPr>
            <p:cNvPr id="18" name="圆角矩形 17">
              <a:extLst>
                <a:ext uri="{FF2B5EF4-FFF2-40B4-BE49-F238E27FC236}">
                  <a16:creationId xmlns:a16="http://schemas.microsoft.com/office/drawing/2014/main" id="{153C2F7D-39D7-C21D-2C28-B1CA5EAC4D08}"/>
                </a:ext>
              </a:extLst>
            </p:cNvPr>
            <p:cNvSpPr/>
            <p:nvPr>
              <p:custDataLst>
                <p:tags r:id="rId32"/>
              </p:custDataLst>
            </p:nvPr>
          </p:nvSpPr>
          <p:spPr>
            <a:xfrm>
              <a:off x="6339097" y="3296031"/>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19" name="矩形 18">
              <a:extLst>
                <a:ext uri="{FF2B5EF4-FFF2-40B4-BE49-F238E27FC236}">
                  <a16:creationId xmlns:a16="http://schemas.microsoft.com/office/drawing/2014/main" id="{25415B1A-AFC9-7581-8524-819CDE1F1B27}"/>
                </a:ext>
              </a:extLst>
            </p:cNvPr>
            <p:cNvSpPr/>
            <p:nvPr>
              <p:custDataLst>
                <p:tags r:id="rId33"/>
              </p:custDataLst>
            </p:nvPr>
          </p:nvSpPr>
          <p:spPr>
            <a:xfrm>
              <a:off x="6723077" y="3336000"/>
              <a:ext cx="2914210" cy="489807"/>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选择课题</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20" name="圆角矩形 19">
            <a:extLst>
              <a:ext uri="{FF2B5EF4-FFF2-40B4-BE49-F238E27FC236}">
                <a16:creationId xmlns:a16="http://schemas.microsoft.com/office/drawing/2014/main" id="{AF1B8A15-E63F-DBF9-B911-D1EEE55F7E2D}"/>
              </a:ext>
            </a:extLst>
          </p:cNvPr>
          <p:cNvSpPr/>
          <p:nvPr>
            <p:custDataLst>
              <p:tags r:id="rId20"/>
            </p:custDataLst>
          </p:nvPr>
        </p:nvSpPr>
        <p:spPr>
          <a:xfrm>
            <a:off x="3291794" y="3796925"/>
            <a:ext cx="448484" cy="447240"/>
          </a:xfrm>
          <a:prstGeom prst="roundRect">
            <a:avLst/>
          </a:prstGeom>
          <a:solidFill>
            <a:srgbClr val="2E74B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4</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21" name="组合 20">
            <a:extLst>
              <a:ext uri="{FF2B5EF4-FFF2-40B4-BE49-F238E27FC236}">
                <a16:creationId xmlns:a16="http://schemas.microsoft.com/office/drawing/2014/main" id="{5F7A048D-0991-257C-5A88-36D804CB608B}"/>
              </a:ext>
            </a:extLst>
          </p:cNvPr>
          <p:cNvGrpSpPr/>
          <p:nvPr>
            <p:custDataLst>
              <p:tags r:id="rId21"/>
            </p:custDataLst>
          </p:nvPr>
        </p:nvGrpSpPr>
        <p:grpSpPr>
          <a:xfrm>
            <a:off x="4062730" y="3796665"/>
            <a:ext cx="2941320" cy="463550"/>
            <a:chOff x="6339097" y="4180903"/>
            <a:chExt cx="3744416" cy="530467"/>
          </a:xfrm>
          <a:solidFill>
            <a:srgbClr val="2E74B5"/>
          </a:solidFill>
        </p:grpSpPr>
        <p:sp>
          <p:nvSpPr>
            <p:cNvPr id="22" name="圆角矩形 21">
              <a:extLst>
                <a:ext uri="{FF2B5EF4-FFF2-40B4-BE49-F238E27FC236}">
                  <a16:creationId xmlns:a16="http://schemas.microsoft.com/office/drawing/2014/main" id="{D7317C60-4971-AC79-062B-1682ABE7C70B}"/>
                </a:ext>
              </a:extLst>
            </p:cNvPr>
            <p:cNvSpPr/>
            <p:nvPr>
              <p:custDataLst>
                <p:tags r:id="rId30"/>
              </p:custDataLst>
            </p:nvPr>
          </p:nvSpPr>
          <p:spPr>
            <a:xfrm>
              <a:off x="6339097" y="418090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23" name="矩形 22">
              <a:extLst>
                <a:ext uri="{FF2B5EF4-FFF2-40B4-BE49-F238E27FC236}">
                  <a16:creationId xmlns:a16="http://schemas.microsoft.com/office/drawing/2014/main" id="{BBFDDAF2-A424-E089-3B9F-FFD7408C4599}"/>
                </a:ext>
              </a:extLst>
            </p:cNvPr>
            <p:cNvSpPr/>
            <p:nvPr>
              <p:custDataLst>
                <p:tags r:id="rId31"/>
              </p:custDataLst>
            </p:nvPr>
          </p:nvSpPr>
          <p:spPr>
            <a:xfrm>
              <a:off x="6723077" y="4221596"/>
              <a:ext cx="2919868" cy="489774"/>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现状调查</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24" name="圆角矩形 23">
            <a:extLst>
              <a:ext uri="{FF2B5EF4-FFF2-40B4-BE49-F238E27FC236}">
                <a16:creationId xmlns:a16="http://schemas.microsoft.com/office/drawing/2014/main" id="{9C33E550-A745-160D-D8DF-A965F59C6CDD}"/>
              </a:ext>
            </a:extLst>
          </p:cNvPr>
          <p:cNvSpPr/>
          <p:nvPr>
            <p:custDataLst>
              <p:tags r:id="rId22"/>
            </p:custDataLst>
          </p:nvPr>
        </p:nvSpPr>
        <p:spPr>
          <a:xfrm>
            <a:off x="3291907" y="4563374"/>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5</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25" name="组合 24">
            <a:extLst>
              <a:ext uri="{FF2B5EF4-FFF2-40B4-BE49-F238E27FC236}">
                <a16:creationId xmlns:a16="http://schemas.microsoft.com/office/drawing/2014/main" id="{E50A249D-3A20-93CF-7904-B37ABA9E78CF}"/>
              </a:ext>
            </a:extLst>
          </p:cNvPr>
          <p:cNvGrpSpPr/>
          <p:nvPr>
            <p:custDataLst>
              <p:tags r:id="rId23"/>
            </p:custDataLst>
          </p:nvPr>
        </p:nvGrpSpPr>
        <p:grpSpPr>
          <a:xfrm>
            <a:off x="4062730" y="4563110"/>
            <a:ext cx="2958465" cy="452897"/>
            <a:chOff x="6339097" y="5057483"/>
            <a:chExt cx="3744416" cy="518145"/>
          </a:xfrm>
          <a:solidFill>
            <a:srgbClr val="0070C0"/>
          </a:solidFill>
        </p:grpSpPr>
        <p:sp>
          <p:nvSpPr>
            <p:cNvPr id="26" name="圆角矩形 25">
              <a:extLst>
                <a:ext uri="{FF2B5EF4-FFF2-40B4-BE49-F238E27FC236}">
                  <a16:creationId xmlns:a16="http://schemas.microsoft.com/office/drawing/2014/main" id="{4F66998A-0DD1-7BA3-05FF-A2B6B762442E}"/>
                </a:ext>
              </a:extLst>
            </p:cNvPr>
            <p:cNvSpPr/>
            <p:nvPr>
              <p:custDataLst>
                <p:tags r:id="rId28"/>
              </p:custDataLst>
            </p:nvPr>
          </p:nvSpPr>
          <p:spPr>
            <a:xfrm>
              <a:off x="6339097" y="505748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27" name="矩形 26">
              <a:extLst>
                <a:ext uri="{FF2B5EF4-FFF2-40B4-BE49-F238E27FC236}">
                  <a16:creationId xmlns:a16="http://schemas.microsoft.com/office/drawing/2014/main" id="{5E27114F-0DD2-0E5C-5F6D-26EAAE320D48}"/>
                </a:ext>
              </a:extLst>
            </p:cNvPr>
            <p:cNvSpPr/>
            <p:nvPr>
              <p:custDataLst>
                <p:tags r:id="rId29"/>
              </p:custDataLst>
            </p:nvPr>
          </p:nvSpPr>
          <p:spPr>
            <a:xfrm>
              <a:off x="6723478" y="5085978"/>
              <a:ext cx="2736174" cy="489650"/>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设定目标</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29" name="圆角矩形 28">
            <a:extLst>
              <a:ext uri="{FF2B5EF4-FFF2-40B4-BE49-F238E27FC236}">
                <a16:creationId xmlns:a16="http://schemas.microsoft.com/office/drawing/2014/main" id="{AAE99A2D-5D53-FB07-6EBC-C3A401EAB1E5}"/>
              </a:ext>
            </a:extLst>
          </p:cNvPr>
          <p:cNvSpPr/>
          <p:nvPr>
            <p:custDataLst>
              <p:tags r:id="rId24"/>
            </p:custDataLst>
          </p:nvPr>
        </p:nvSpPr>
        <p:spPr>
          <a:xfrm>
            <a:off x="3291907" y="5333937"/>
            <a:ext cx="448485"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6</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30" name="组合 29">
            <a:extLst>
              <a:ext uri="{FF2B5EF4-FFF2-40B4-BE49-F238E27FC236}">
                <a16:creationId xmlns:a16="http://schemas.microsoft.com/office/drawing/2014/main" id="{0D96E65A-85C7-B5DA-109A-CF27435678B7}"/>
              </a:ext>
            </a:extLst>
          </p:cNvPr>
          <p:cNvGrpSpPr/>
          <p:nvPr>
            <p:custDataLst>
              <p:tags r:id="rId25"/>
            </p:custDataLst>
          </p:nvPr>
        </p:nvGrpSpPr>
        <p:grpSpPr>
          <a:xfrm>
            <a:off x="4083050" y="5261610"/>
            <a:ext cx="2938145" cy="452755"/>
            <a:chOff x="6339097" y="5057483"/>
            <a:chExt cx="3744416" cy="517811"/>
          </a:xfrm>
          <a:solidFill>
            <a:srgbClr val="0070C0"/>
          </a:solidFill>
        </p:grpSpPr>
        <p:sp>
          <p:nvSpPr>
            <p:cNvPr id="31" name="圆角矩形 30">
              <a:extLst>
                <a:ext uri="{FF2B5EF4-FFF2-40B4-BE49-F238E27FC236}">
                  <a16:creationId xmlns:a16="http://schemas.microsoft.com/office/drawing/2014/main" id="{EC5B65BB-09A7-DBC1-CF21-CD4E87C3E7AF}"/>
                </a:ext>
              </a:extLst>
            </p:cNvPr>
            <p:cNvSpPr/>
            <p:nvPr>
              <p:custDataLst>
                <p:tags r:id="rId26"/>
              </p:custDataLst>
            </p:nvPr>
          </p:nvSpPr>
          <p:spPr>
            <a:xfrm>
              <a:off x="6339097" y="505748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32" name="矩形 31">
              <a:extLst>
                <a:ext uri="{FF2B5EF4-FFF2-40B4-BE49-F238E27FC236}">
                  <a16:creationId xmlns:a16="http://schemas.microsoft.com/office/drawing/2014/main" id="{5131D764-89CB-0118-A88C-CF68C8B3E6D1}"/>
                </a:ext>
              </a:extLst>
            </p:cNvPr>
            <p:cNvSpPr/>
            <p:nvPr>
              <p:custDataLst>
                <p:tags r:id="rId27"/>
              </p:custDataLst>
            </p:nvPr>
          </p:nvSpPr>
          <p:spPr>
            <a:xfrm>
              <a:off x="6723530" y="5085806"/>
              <a:ext cx="2736086" cy="489488"/>
            </a:xfrm>
            <a:prstGeom prst="rect">
              <a:avLst/>
            </a:prstGeom>
            <a:grpFill/>
          </p:spPr>
          <p:txBody>
            <a:bodyPr wrap="square" lIns="121896" tIns="60948" rIns="121896" bIns="60948">
              <a:spAutoFit/>
            </a:bodyPr>
            <a:lstStyle/>
            <a:p>
              <a:pPr algn="ctr">
                <a:defRPr/>
              </a:pPr>
              <a:r>
                <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rPr>
                <a:t>原因分析</a:t>
              </a:r>
            </a:p>
          </p:txBody>
        </p:sp>
      </p:grpSp>
    </p:spTree>
    <p:extLst>
      <p:ext uri="{BB962C8B-B14F-4D97-AF65-F5344CB8AC3E}">
        <p14:creationId xmlns:p14="http://schemas.microsoft.com/office/powerpoint/2010/main" val="2402468048"/>
      </p:ext>
    </p:extLst>
  </p:cSld>
  <p:clrMapOvr>
    <a:masterClrMapping/>
  </p:clrMapOvr>
  <p:transition spd="slow" advTm="0">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D7156-C6C2-4124-4680-591B1B747A3B}"/>
            </a:ext>
          </a:extLst>
        </p:cNvPr>
        <p:cNvGrpSpPr/>
        <p:nvPr/>
      </p:nvGrpSpPr>
      <p:grpSpPr>
        <a:xfrm>
          <a:off x="0" y="0"/>
          <a:ext cx="0" cy="0"/>
          <a:chOff x="0" y="0"/>
          <a:chExt cx="0" cy="0"/>
        </a:xfrm>
      </p:grpSpPr>
      <p:sp>
        <p:nvSpPr>
          <p:cNvPr id="3" name="文本框 2">
            <a:extLst>
              <a:ext uri="{FF2B5EF4-FFF2-40B4-BE49-F238E27FC236}">
                <a16:creationId xmlns:a16="http://schemas.microsoft.com/office/drawing/2014/main" id="{64DF7834-1DF2-9535-7D16-F136CD438CC3}"/>
              </a:ext>
            </a:extLst>
          </p:cNvPr>
          <p:cNvSpPr txBox="1"/>
          <p:nvPr/>
        </p:nvSpPr>
        <p:spPr>
          <a:xfrm>
            <a:off x="2639616" y="335062"/>
            <a:ext cx="6807200" cy="501650"/>
          </a:xfrm>
          <a:prstGeom prst="rect">
            <a:avLst/>
          </a:prstGeom>
          <a:noFill/>
        </p:spPr>
        <p:txBody>
          <a:bodyPr wrap="square" rtlCol="0">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defTabSz="914400" fontAlgn="auto"/>
            <a:r>
              <a:rPr lang="en-US" altLang="zh-CN" sz="2665" b="1" noProof="1">
                <a:solidFill>
                  <a:srgbClr val="0070C0"/>
                </a:solidFill>
                <a:latin typeface="微软雅黑" panose="020B0503020204020204" charset="-122"/>
                <a:ea typeface="微软雅黑" panose="020B0503020204020204" charset="-122"/>
              </a:rPr>
              <a:t>11</a:t>
            </a:r>
            <a:r>
              <a:rPr lang="zh-CN" altLang="en-US" sz="2665" b="1" noProof="1">
                <a:solidFill>
                  <a:srgbClr val="0070C0"/>
                </a:solidFill>
                <a:latin typeface="微软雅黑" panose="020B0503020204020204" charset="-122"/>
                <a:ea typeface="微软雅黑" panose="020B0503020204020204" charset="-122"/>
              </a:rPr>
              <a:t>制定巩固措施</a:t>
            </a:r>
            <a:endParaRPr lang="en-US" altLang="zh-CN" sz="2665" b="1" noProof="1">
              <a:solidFill>
                <a:srgbClr val="0070C0"/>
              </a:solidFill>
              <a:latin typeface="微软雅黑" panose="020B0503020204020204" charset="-122"/>
              <a:ea typeface="微软雅黑" panose="020B0503020204020204" charset="-122"/>
            </a:endParaRPr>
          </a:p>
        </p:txBody>
      </p:sp>
      <p:sp>
        <p:nvSpPr>
          <p:cNvPr id="4" name="文本框 4">
            <a:extLst>
              <a:ext uri="{FF2B5EF4-FFF2-40B4-BE49-F238E27FC236}">
                <a16:creationId xmlns:a16="http://schemas.microsoft.com/office/drawing/2014/main" id="{FA917711-DD2E-7844-03EC-AB78B853D039}"/>
              </a:ext>
            </a:extLst>
          </p:cNvPr>
          <p:cNvSpPr txBox="1"/>
          <p:nvPr/>
        </p:nvSpPr>
        <p:spPr>
          <a:xfrm>
            <a:off x="263352" y="1012420"/>
            <a:ext cx="2281330" cy="5224892"/>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304800">
              <a:lnSpc>
                <a:spcPct val="150000"/>
              </a:lnSpc>
            </a:pPr>
            <a:r>
              <a:rPr lang="zh-CN" altLang="zh-CN" kern="100">
                <a:effectLst/>
                <a:latin typeface="微软雅黑" panose="020B0503020204020204" pitchFamily="34" charset="-122"/>
                <a:ea typeface="微软雅黑" panose="020B0503020204020204" pitchFamily="34" charset="-122"/>
                <a:cs typeface="宋体" panose="02010600030101010101" pitchFamily="2" charset="-122"/>
              </a:rPr>
              <a:t>通过本次活动，小组实现了将锅炉点火系统运行的故障率降低到</a:t>
            </a:r>
            <a:r>
              <a:rPr lang="en-US" altLang="zh-CN" kern="100">
                <a:effectLst/>
                <a:latin typeface="微软雅黑" panose="020B0503020204020204" pitchFamily="34" charset="-122"/>
                <a:ea typeface="微软雅黑" panose="020B0503020204020204" pitchFamily="34" charset="-122"/>
                <a:cs typeface="宋体" panose="02010600030101010101" pitchFamily="2" charset="-122"/>
              </a:rPr>
              <a:t>2.4%</a:t>
            </a:r>
            <a:r>
              <a:rPr lang="zh-CN" altLang="zh-CN" kern="100">
                <a:effectLst/>
                <a:latin typeface="微软雅黑" panose="020B0503020204020204" pitchFamily="34" charset="-122"/>
                <a:ea typeface="微软雅黑" panose="020B0503020204020204" pitchFamily="34" charset="-122"/>
                <a:cs typeface="宋体" panose="02010600030101010101" pitchFamily="2" charset="-122"/>
              </a:rPr>
              <a:t>的举措，为更好的巩固和推广所取得的成果，小组成员从</a:t>
            </a:r>
            <a:r>
              <a:rPr lang="en-US" altLang="zh-CN" kern="100">
                <a:effectLst/>
                <a:latin typeface="微软雅黑" panose="020B0503020204020204" pitchFamily="34" charset="-122"/>
                <a:ea typeface="微软雅黑" panose="020B0503020204020204" pitchFamily="34" charset="-122"/>
                <a:cs typeface="宋体" panose="02010600030101010101" pitchFamily="2" charset="-122"/>
              </a:rPr>
              <a:t>2023</a:t>
            </a:r>
            <a:r>
              <a:rPr lang="zh-CN" altLang="zh-CN" kern="100">
                <a:effectLst/>
                <a:latin typeface="微软雅黑" panose="020B0503020204020204" pitchFamily="34" charset="-122"/>
                <a:ea typeface="微软雅黑" panose="020B0503020204020204" pitchFamily="34" charset="-122"/>
                <a:cs typeface="宋体" panose="02010600030101010101" pitchFamily="2" charset="-122"/>
              </a:rPr>
              <a:t>年</a:t>
            </a:r>
            <a:r>
              <a:rPr lang="en-US" altLang="zh-CN" kern="100">
                <a:effectLst/>
                <a:latin typeface="微软雅黑" panose="020B0503020204020204" pitchFamily="34" charset="-122"/>
                <a:ea typeface="微软雅黑" panose="020B0503020204020204" pitchFamily="34" charset="-122"/>
                <a:cs typeface="宋体" panose="02010600030101010101" pitchFamily="2" charset="-122"/>
              </a:rPr>
              <a:t>09</a:t>
            </a:r>
            <a:r>
              <a:rPr lang="zh-CN" altLang="zh-CN" kern="100">
                <a:effectLst/>
                <a:latin typeface="微软雅黑" panose="020B0503020204020204" pitchFamily="34" charset="-122"/>
                <a:ea typeface="微软雅黑" panose="020B0503020204020204" pitchFamily="34" charset="-122"/>
                <a:cs typeface="宋体" panose="02010600030101010101" pitchFamily="2" charset="-122"/>
              </a:rPr>
              <a:t>月</a:t>
            </a:r>
            <a:r>
              <a:rPr lang="en-US" altLang="zh-CN" kern="100">
                <a:effectLst/>
                <a:latin typeface="微软雅黑" panose="020B0503020204020204" pitchFamily="34" charset="-122"/>
                <a:ea typeface="微软雅黑" panose="020B0503020204020204" pitchFamily="34" charset="-122"/>
                <a:cs typeface="宋体" panose="02010600030101010101" pitchFamily="2" charset="-122"/>
              </a:rPr>
              <a:t>30</a:t>
            </a:r>
            <a:r>
              <a:rPr lang="zh-CN" altLang="zh-CN" kern="100">
                <a:effectLst/>
                <a:latin typeface="微软雅黑" panose="020B0503020204020204" pitchFamily="34" charset="-122"/>
                <a:ea typeface="微软雅黑" panose="020B0503020204020204" pitchFamily="34" charset="-122"/>
                <a:cs typeface="宋体" panose="02010600030101010101" pitchFamily="2" charset="-122"/>
              </a:rPr>
              <a:t>日开始，针对实施后的效果，对本次活动中有效的施工措施和分析方法进行归纳总结，</a:t>
            </a:r>
            <a:r>
              <a:rPr lang="en-US" altLang="zh-CN" kern="100">
                <a:effectLst/>
                <a:latin typeface="微软雅黑" panose="020B0503020204020204" pitchFamily="34" charset="-122"/>
                <a:ea typeface="微软雅黑" panose="020B0503020204020204" pitchFamily="34" charset="-122"/>
                <a:cs typeface="宋体" panose="02010600030101010101" pitchFamily="2" charset="-122"/>
              </a:rPr>
              <a:t>10</a:t>
            </a:r>
            <a:r>
              <a:rPr lang="zh-CN" altLang="zh-CN" kern="100">
                <a:effectLst/>
                <a:latin typeface="微软雅黑" panose="020B0503020204020204" pitchFamily="34" charset="-122"/>
                <a:ea typeface="微软雅黑" panose="020B0503020204020204" pitchFamily="34" charset="-122"/>
                <a:cs typeface="宋体" panose="02010600030101010101" pitchFamily="2" charset="-122"/>
              </a:rPr>
              <a:t>月</a:t>
            </a:r>
            <a:r>
              <a:rPr lang="en-US" altLang="zh-CN" kern="100">
                <a:effectLst/>
                <a:latin typeface="微软雅黑" panose="020B0503020204020204" pitchFamily="34" charset="-122"/>
                <a:ea typeface="微软雅黑" panose="020B0503020204020204" pitchFamily="34" charset="-122"/>
                <a:cs typeface="宋体" panose="02010600030101010101" pitchFamily="2" charset="-122"/>
              </a:rPr>
              <a:t>08</a:t>
            </a:r>
            <a:r>
              <a:rPr lang="zh-CN" altLang="zh-CN" kern="100">
                <a:effectLst/>
                <a:latin typeface="微软雅黑" panose="020B0503020204020204" pitchFamily="34" charset="-122"/>
                <a:ea typeface="微软雅黑" panose="020B0503020204020204" pitchFamily="34" charset="-122"/>
                <a:cs typeface="宋体" panose="02010600030101010101" pitchFamily="2" charset="-122"/>
              </a:rPr>
              <a:t>日</a:t>
            </a:r>
            <a:r>
              <a:rPr lang="zh-CN" altLang="en-US" kern="100">
                <a:effectLst/>
                <a:latin typeface="微软雅黑" panose="020B0503020204020204" pitchFamily="34" charset="-122"/>
                <a:ea typeface="微软雅黑" panose="020B0503020204020204" pitchFamily="34" charset="-122"/>
                <a:cs typeface="宋体" panose="02010600030101010101" pitchFamily="2" charset="-122"/>
              </a:rPr>
              <a:t>将其纳入</a:t>
            </a:r>
            <a:r>
              <a:rPr lang="zh-CN" altLang="zh-CN" kern="100">
                <a:effectLst/>
                <a:latin typeface="微软雅黑" panose="020B0503020204020204" pitchFamily="34" charset="-122"/>
                <a:ea typeface="微软雅黑" panose="020B0503020204020204" pitchFamily="34" charset="-122"/>
                <a:cs typeface="宋体" panose="02010600030101010101" pitchFamily="2" charset="-122"/>
              </a:rPr>
              <a:t>《大型</a:t>
            </a:r>
            <a:r>
              <a:rPr lang="zh-CN" altLang="en-US" kern="100">
                <a:effectLst/>
                <a:latin typeface="微软雅黑" panose="020B0503020204020204" pitchFamily="34" charset="-122"/>
                <a:ea typeface="微软雅黑" panose="020B0503020204020204" pitchFamily="34" charset="-122"/>
                <a:cs typeface="宋体" panose="02010600030101010101" pitchFamily="2" charset="-122"/>
              </a:rPr>
              <a:t>燃煤机组</a:t>
            </a:r>
            <a:r>
              <a:rPr lang="zh-CN" altLang="zh-CN" kern="100">
                <a:effectLst/>
                <a:latin typeface="微软雅黑" panose="020B0503020204020204" pitchFamily="34" charset="-122"/>
                <a:ea typeface="微软雅黑" panose="020B0503020204020204" pitchFamily="34" charset="-122"/>
                <a:cs typeface="宋体" panose="02010600030101010101" pitchFamily="2" charset="-122"/>
              </a:rPr>
              <a:t>锅炉点火系统调试》</a:t>
            </a:r>
            <a:r>
              <a:rPr lang="zh-CN" altLang="en-US" kern="100">
                <a:effectLst/>
                <a:latin typeface="微软雅黑" panose="020B0503020204020204" pitchFamily="34" charset="-122"/>
                <a:ea typeface="微软雅黑" panose="020B0503020204020204" pitchFamily="34" charset="-122"/>
                <a:cs typeface="宋体" panose="02010600030101010101" pitchFamily="2" charset="-122"/>
              </a:rPr>
              <a:t>作业指导书</a:t>
            </a:r>
            <a:r>
              <a:rPr lang="zh-CN" altLang="zh-CN" kern="100">
                <a:effectLst/>
                <a:latin typeface="微软雅黑" panose="020B0503020204020204" pitchFamily="34" charset="-122"/>
                <a:ea typeface="微软雅黑" panose="020B0503020204020204" pitchFamily="34" charset="-122"/>
                <a:cs typeface="宋体" panose="02010600030101010101" pitchFamily="2" charset="-122"/>
              </a:rPr>
              <a:t>，并报分公司总工审核，于</a:t>
            </a:r>
            <a:r>
              <a:rPr lang="en-US" altLang="zh-CN" kern="100">
                <a:effectLst/>
                <a:latin typeface="微软雅黑" panose="020B0503020204020204" pitchFamily="34" charset="-122"/>
                <a:ea typeface="微软雅黑" panose="020B0503020204020204" pitchFamily="34" charset="-122"/>
                <a:cs typeface="宋体" panose="02010600030101010101" pitchFamily="2" charset="-122"/>
              </a:rPr>
              <a:t>2023</a:t>
            </a:r>
            <a:r>
              <a:rPr lang="zh-CN" altLang="zh-CN" kern="100">
                <a:effectLst/>
                <a:latin typeface="微软雅黑" panose="020B0503020204020204" pitchFamily="34" charset="-122"/>
                <a:ea typeface="微软雅黑" panose="020B0503020204020204" pitchFamily="34" charset="-122"/>
                <a:cs typeface="宋体" panose="02010600030101010101" pitchFamily="2" charset="-122"/>
              </a:rPr>
              <a:t>年</a:t>
            </a:r>
            <a:r>
              <a:rPr lang="en-US" altLang="zh-CN" kern="100">
                <a:effectLst/>
                <a:latin typeface="微软雅黑" panose="020B0503020204020204" pitchFamily="34" charset="-122"/>
                <a:ea typeface="微软雅黑" panose="020B0503020204020204" pitchFamily="34" charset="-122"/>
                <a:cs typeface="宋体" panose="02010600030101010101" pitchFamily="2" charset="-122"/>
              </a:rPr>
              <a:t>10</a:t>
            </a:r>
            <a:r>
              <a:rPr lang="zh-CN" altLang="zh-CN" kern="100">
                <a:effectLst/>
                <a:latin typeface="微软雅黑" panose="020B0503020204020204" pitchFamily="34" charset="-122"/>
                <a:ea typeface="微软雅黑" panose="020B0503020204020204" pitchFamily="34" charset="-122"/>
                <a:cs typeface="宋体" panose="02010600030101010101" pitchFamily="2" charset="-122"/>
              </a:rPr>
              <a:t>月</a:t>
            </a:r>
            <a:r>
              <a:rPr lang="en-US" altLang="zh-CN" kern="100">
                <a:effectLst/>
                <a:latin typeface="微软雅黑" panose="020B0503020204020204" pitchFamily="34" charset="-122"/>
                <a:ea typeface="微软雅黑" panose="020B0503020204020204" pitchFamily="34" charset="-122"/>
                <a:cs typeface="宋体" panose="02010600030101010101" pitchFamily="2" charset="-122"/>
              </a:rPr>
              <a:t>12</a:t>
            </a:r>
            <a:r>
              <a:rPr lang="zh-CN" altLang="zh-CN" kern="100">
                <a:effectLst/>
                <a:latin typeface="微软雅黑" panose="020B0503020204020204" pitchFamily="34" charset="-122"/>
                <a:ea typeface="微软雅黑" panose="020B0503020204020204" pitchFamily="34" charset="-122"/>
                <a:cs typeface="宋体" panose="02010600030101010101" pitchFamily="2" charset="-122"/>
              </a:rPr>
              <a:t>日审批通过（编号：</a:t>
            </a:r>
            <a:r>
              <a:rPr lang="en-US" altLang="zh-CN" kern="100">
                <a:effectLst/>
                <a:latin typeface="微软雅黑" panose="020B0503020204020204" pitchFamily="34" charset="-122"/>
                <a:ea typeface="微软雅黑" panose="020B0503020204020204" pitchFamily="34" charset="-122"/>
                <a:cs typeface="宋体" panose="02010600030101010101" pitchFamily="2" charset="-122"/>
              </a:rPr>
              <a:t>HNEC-TSGL-001-006</a:t>
            </a:r>
            <a:r>
              <a:rPr lang="zh-CN" altLang="zh-CN" kern="100">
                <a:effectLst/>
                <a:latin typeface="微软雅黑" panose="020B0503020204020204" pitchFamily="34" charset="-122"/>
                <a:ea typeface="微软雅黑" panose="020B0503020204020204" pitchFamily="34" charset="-122"/>
                <a:cs typeface="宋体" panose="02010600030101010101" pitchFamily="2" charset="-122"/>
              </a:rPr>
              <a:t>），为分公司级作业指导书</a:t>
            </a:r>
            <a:r>
              <a:rPr lang="zh-CN" altLang="en-US" kern="100">
                <a:effectLst/>
                <a:latin typeface="微软雅黑" panose="020B0503020204020204" pitchFamily="34" charset="-122"/>
                <a:ea typeface="微软雅黑" panose="020B0503020204020204" pitchFamily="34" charset="-122"/>
                <a:cs typeface="宋体" panose="02010600030101010101" pitchFamily="2" charset="-122"/>
              </a:rPr>
              <a:t>。</a:t>
            </a:r>
            <a:endParaRPr lang="zh-CN" altLang="en-US" sz="1100" b="1" dirty="0">
              <a:solidFill>
                <a:srgbClr val="000000"/>
              </a:solidFill>
              <a:latin typeface="微软雅黑" panose="020B0503020204020204" pitchFamily="34" charset="-122"/>
              <a:ea typeface="微软雅黑" panose="020B0503020204020204" pitchFamily="34" charset="-122"/>
            </a:endParaRPr>
          </a:p>
        </p:txBody>
      </p:sp>
      <p:sp>
        <p:nvSpPr>
          <p:cNvPr id="5" name="文本框 6">
            <a:extLst>
              <a:ext uri="{FF2B5EF4-FFF2-40B4-BE49-F238E27FC236}">
                <a16:creationId xmlns:a16="http://schemas.microsoft.com/office/drawing/2014/main" id="{C36F02C7-427A-0F52-A6E3-D9A7E7826CA4}"/>
              </a:ext>
            </a:extLst>
          </p:cNvPr>
          <p:cNvSpPr txBox="1"/>
          <p:nvPr/>
        </p:nvSpPr>
        <p:spPr>
          <a:xfrm>
            <a:off x="6920656" y="1063769"/>
            <a:ext cx="5080000" cy="276999"/>
          </a:xfrm>
          <a:prstGeom prst="rect">
            <a:avLst/>
          </a:prstGeom>
          <a:noFill/>
          <a:ln w="9525">
            <a:noFill/>
          </a:ln>
        </p:spPr>
        <p:txBody>
          <a:bodyPr>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a:solidFill>
                  <a:srgbClr val="000000"/>
                </a:solidFill>
                <a:latin typeface="微软雅黑" panose="020B0503020204020204" charset="-122"/>
                <a:ea typeface="微软雅黑" panose="020B0503020204020204" charset="-122"/>
              </a:rPr>
              <a:t>表</a:t>
            </a:r>
            <a:r>
              <a:rPr lang="en-US" altLang="zh-CN" sz="1200">
                <a:solidFill>
                  <a:srgbClr val="000000"/>
                </a:solidFill>
                <a:latin typeface="微软雅黑" panose="020B0503020204020204" charset="-122"/>
                <a:ea typeface="微软雅黑" panose="020B0503020204020204" charset="-122"/>
              </a:rPr>
              <a:t>11-1  </a:t>
            </a:r>
            <a:r>
              <a:rPr lang="zh-CN" altLang="en-US" sz="1200">
                <a:solidFill>
                  <a:srgbClr val="000000"/>
                </a:solidFill>
                <a:latin typeface="微软雅黑" panose="020B0503020204020204" charset="-122"/>
                <a:ea typeface="微软雅黑" panose="020B0503020204020204" charset="-122"/>
              </a:rPr>
              <a:t>纳入作业指导书的措施明细表</a:t>
            </a:r>
            <a:endParaRPr lang="zh-CN" altLang="en-US" sz="1200" dirty="0">
              <a:solidFill>
                <a:srgbClr val="000000"/>
              </a:solidFill>
              <a:latin typeface="微软雅黑" panose="020B0503020204020204" charset="-122"/>
              <a:ea typeface="微软雅黑" panose="020B0503020204020204" charset="-122"/>
            </a:endParaRPr>
          </a:p>
        </p:txBody>
      </p:sp>
      <p:sp>
        <p:nvSpPr>
          <p:cNvPr id="9" name="文本框 99">
            <a:extLst>
              <a:ext uri="{FF2B5EF4-FFF2-40B4-BE49-F238E27FC236}">
                <a16:creationId xmlns:a16="http://schemas.microsoft.com/office/drawing/2014/main" id="{476D3B96-42E6-DEDB-F564-4F0B1338B035}"/>
              </a:ext>
            </a:extLst>
          </p:cNvPr>
          <p:cNvSpPr txBox="1"/>
          <p:nvPr/>
        </p:nvSpPr>
        <p:spPr>
          <a:xfrm>
            <a:off x="2804848" y="5620586"/>
            <a:ext cx="4011232" cy="380847"/>
          </a:xfrm>
          <a:prstGeom prst="rect">
            <a:avLst/>
          </a:prstGeom>
          <a:noFill/>
          <a:ln w="9525">
            <a:noFill/>
          </a:ln>
        </p:spPr>
        <p:txBody>
          <a:bodyPr>
            <a:no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solidFill>
                  <a:srgbClr val="000000"/>
                </a:solidFill>
                <a:latin typeface="微软雅黑" panose="020B0503020204020204" charset="-122"/>
                <a:ea typeface="微软雅黑" panose="020B0503020204020204" charset="-122"/>
              </a:rPr>
              <a:t>图</a:t>
            </a:r>
            <a:r>
              <a:rPr lang="en-US" altLang="zh-CN" sz="1200" b="0">
                <a:solidFill>
                  <a:srgbClr val="000000"/>
                </a:solidFill>
                <a:latin typeface="微软雅黑" panose="020B0503020204020204" charset="-122"/>
                <a:ea typeface="微软雅黑" panose="020B0503020204020204" charset="-122"/>
              </a:rPr>
              <a:t>11-1 《</a:t>
            </a:r>
            <a:r>
              <a:rPr lang="zh-CN" altLang="en-US" sz="1200" b="0">
                <a:solidFill>
                  <a:srgbClr val="000000"/>
                </a:solidFill>
                <a:latin typeface="微软雅黑" panose="020B0503020204020204" charset="-122"/>
                <a:ea typeface="微软雅黑" panose="020B0503020204020204" charset="-122"/>
              </a:rPr>
              <a:t>大型燃煤机组锅炉点火系统调试</a:t>
            </a:r>
            <a:r>
              <a:rPr lang="en-US" altLang="zh-CN" sz="1200" b="0">
                <a:solidFill>
                  <a:srgbClr val="000000"/>
                </a:solidFill>
                <a:latin typeface="微软雅黑" panose="020B0503020204020204" charset="-122"/>
                <a:ea typeface="微软雅黑" panose="020B0503020204020204" charset="-122"/>
              </a:rPr>
              <a:t>》</a:t>
            </a:r>
            <a:r>
              <a:rPr lang="zh-CN" altLang="en-US" sz="1200" b="0">
                <a:solidFill>
                  <a:srgbClr val="000000"/>
                </a:solidFill>
                <a:latin typeface="微软雅黑" panose="020B0503020204020204" charset="-122"/>
                <a:ea typeface="微软雅黑" panose="020B0503020204020204" charset="-122"/>
              </a:rPr>
              <a:t>作业指导书</a:t>
            </a:r>
            <a:endParaRPr lang="zh-CN" altLang="en-US" sz="1200" b="0" dirty="0">
              <a:solidFill>
                <a:srgbClr val="000000"/>
              </a:solidFill>
              <a:latin typeface="微软雅黑" panose="020B0503020204020204" charset="-122"/>
              <a:ea typeface="微软雅黑" panose="020B0503020204020204" charset="-122"/>
            </a:endParaRPr>
          </a:p>
        </p:txBody>
      </p:sp>
      <p:sp>
        <p:nvSpPr>
          <p:cNvPr id="10" name="文本框 7">
            <a:extLst>
              <a:ext uri="{FF2B5EF4-FFF2-40B4-BE49-F238E27FC236}">
                <a16:creationId xmlns:a16="http://schemas.microsoft.com/office/drawing/2014/main" id="{3E91EB47-3AD7-715D-35B5-5F9863E2F411}"/>
              </a:ext>
            </a:extLst>
          </p:cNvPr>
          <p:cNvSpPr txBox="1"/>
          <p:nvPr/>
        </p:nvSpPr>
        <p:spPr>
          <a:xfrm>
            <a:off x="2979517" y="5937846"/>
            <a:ext cx="3521710"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latin typeface="微软雅黑" panose="020B0503020204020204" charset="-122"/>
                <a:ea typeface="微软雅黑" panose="020B0503020204020204" charset="-122"/>
              </a:rPr>
              <a:t>制图：马奔                  时间：</a:t>
            </a:r>
            <a:r>
              <a:rPr lang="en-US" altLang="zh-CN" sz="1200" b="0">
                <a:latin typeface="微软雅黑" panose="020B0503020204020204" charset="-122"/>
                <a:ea typeface="微软雅黑" panose="020B0503020204020204" charset="-122"/>
              </a:rPr>
              <a:t>2023</a:t>
            </a:r>
            <a:r>
              <a:rPr lang="zh-CN" altLang="en-US" sz="1200" b="0">
                <a:latin typeface="微软雅黑" panose="020B0503020204020204" charset="-122"/>
                <a:ea typeface="微软雅黑" panose="020B0503020204020204" charset="-122"/>
              </a:rPr>
              <a:t>年</a:t>
            </a:r>
            <a:r>
              <a:rPr lang="en-US" altLang="zh-CN" sz="1200" b="0">
                <a:latin typeface="微软雅黑" panose="020B0503020204020204" charset="-122"/>
                <a:ea typeface="微软雅黑" panose="020B0503020204020204" charset="-122"/>
              </a:rPr>
              <a:t>10</a:t>
            </a:r>
            <a:r>
              <a:rPr lang="zh-CN" altLang="en-US" sz="1200" b="0">
                <a:latin typeface="微软雅黑" panose="020B0503020204020204" charset="-122"/>
                <a:ea typeface="微软雅黑" panose="020B0503020204020204" charset="-122"/>
              </a:rPr>
              <a:t>月</a:t>
            </a:r>
            <a:r>
              <a:rPr lang="en-US" altLang="zh-CN" sz="1200" b="0">
                <a:latin typeface="微软雅黑" panose="020B0503020204020204" charset="-122"/>
                <a:ea typeface="微软雅黑" panose="020B0503020204020204" charset="-122"/>
              </a:rPr>
              <a:t>13</a:t>
            </a:r>
            <a:r>
              <a:rPr lang="zh-CN" altLang="en-US" sz="1200" b="0">
                <a:latin typeface="微软雅黑" panose="020B0503020204020204" charset="-122"/>
                <a:ea typeface="微软雅黑" panose="020B0503020204020204" charset="-122"/>
              </a:rPr>
              <a:t>日</a:t>
            </a:r>
            <a:endParaRPr lang="zh-CN" altLang="en-US" sz="1200" b="0" dirty="0">
              <a:latin typeface="微软雅黑" panose="020B0503020204020204" charset="-122"/>
              <a:ea typeface="微软雅黑" panose="020B0503020204020204" charset="-122"/>
            </a:endParaRPr>
          </a:p>
        </p:txBody>
      </p:sp>
      <p:sp>
        <p:nvSpPr>
          <p:cNvPr id="13" name="文本框 7">
            <a:extLst>
              <a:ext uri="{FF2B5EF4-FFF2-40B4-BE49-F238E27FC236}">
                <a16:creationId xmlns:a16="http://schemas.microsoft.com/office/drawing/2014/main" id="{98D124D6-4B28-8CC1-0A6A-CEF562CF4160}"/>
              </a:ext>
            </a:extLst>
          </p:cNvPr>
          <p:cNvSpPr txBox="1"/>
          <p:nvPr/>
        </p:nvSpPr>
        <p:spPr>
          <a:xfrm>
            <a:off x="7767141" y="5937846"/>
            <a:ext cx="3541713"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sz="1200" b="0">
                <a:latin typeface="微软雅黑" panose="020B0503020204020204" charset="-122"/>
                <a:ea typeface="微软雅黑" panose="020B0503020204020204" charset="-122"/>
              </a:rPr>
              <a:t>制</a:t>
            </a:r>
            <a:r>
              <a:rPr lang="zh-CN" altLang="en-US" sz="1200">
                <a:latin typeface="微软雅黑" panose="020B0503020204020204" charset="-122"/>
                <a:ea typeface="微软雅黑" panose="020B0503020204020204" charset="-122"/>
              </a:rPr>
              <a:t>表</a:t>
            </a:r>
            <a:r>
              <a:rPr lang="zh-CN" sz="1200" b="0">
                <a:latin typeface="微软雅黑" panose="020B0503020204020204" charset="-122"/>
                <a:ea typeface="微软雅黑" panose="020B0503020204020204" charset="-122"/>
              </a:rPr>
              <a:t>：</a:t>
            </a:r>
            <a:r>
              <a:rPr lang="zh-CN" altLang="en-US" sz="1200">
                <a:latin typeface="微软雅黑" panose="020B0503020204020204" charset="-122"/>
                <a:ea typeface="微软雅黑" panose="020B0503020204020204" charset="-122"/>
              </a:rPr>
              <a:t>马奔     </a:t>
            </a:r>
            <a:r>
              <a:rPr lang="en-US" sz="1200" b="0">
                <a:latin typeface="微软雅黑" panose="020B0503020204020204" charset="-122"/>
                <a:ea typeface="微软雅黑" panose="020B0503020204020204" charset="-122"/>
                <a:cs typeface="宋体" panose="02010600030101010101" pitchFamily="2" charset="-122"/>
              </a:rPr>
              <a:t>         </a:t>
            </a:r>
            <a:r>
              <a:rPr lang="zh-CN" altLang="en-US" sz="1200">
                <a:latin typeface="微软雅黑" panose="020B0503020204020204" charset="-122"/>
                <a:ea typeface="微软雅黑" panose="020B0503020204020204" charset="-122"/>
                <a:cs typeface="宋体" panose="02010600030101010101" pitchFamily="2" charset="-122"/>
              </a:rPr>
              <a:t>日期</a:t>
            </a:r>
            <a:r>
              <a:rPr lang="zh-CN" sz="1200" b="0">
                <a:latin typeface="微软雅黑" panose="020B0503020204020204" charset="-122"/>
                <a:ea typeface="微软雅黑" panose="020B0503020204020204" charset="-122"/>
              </a:rPr>
              <a:t>：202</a:t>
            </a:r>
            <a:r>
              <a:rPr lang="en-US" altLang="zh-CN" sz="1200" b="0">
                <a:latin typeface="微软雅黑" panose="020B0503020204020204" charset="-122"/>
                <a:ea typeface="微软雅黑" panose="020B0503020204020204" charset="-122"/>
              </a:rPr>
              <a:t>3</a:t>
            </a:r>
            <a:r>
              <a:rPr lang="zh-CN" sz="1200" b="0">
                <a:latin typeface="微软雅黑" panose="020B0503020204020204" charset="-122"/>
                <a:ea typeface="微软雅黑" panose="020B0503020204020204" charset="-122"/>
              </a:rPr>
              <a:t>年</a:t>
            </a:r>
            <a:r>
              <a:rPr lang="en-US" altLang="zh-CN" sz="1200">
                <a:latin typeface="微软雅黑" panose="020B0503020204020204" charset="-122"/>
                <a:ea typeface="微软雅黑" panose="020B0503020204020204" charset="-122"/>
              </a:rPr>
              <a:t>10</a:t>
            </a:r>
            <a:r>
              <a:rPr lang="zh-CN" sz="1200" b="0">
                <a:latin typeface="微软雅黑" panose="020B0503020204020204" charset="-122"/>
                <a:ea typeface="微软雅黑" panose="020B0503020204020204" charset="-122"/>
              </a:rPr>
              <a:t>月</a:t>
            </a:r>
            <a:r>
              <a:rPr lang="en-US" sz="1200" b="0">
                <a:latin typeface="微软雅黑" panose="020B0503020204020204" charset="-122"/>
                <a:ea typeface="微软雅黑" panose="020B0503020204020204" charset="-122"/>
                <a:cs typeface="宋体" panose="02010600030101010101" pitchFamily="2" charset="-122"/>
              </a:rPr>
              <a:t>13</a:t>
            </a:r>
            <a:r>
              <a:rPr lang="zh-CN" sz="1200" b="0">
                <a:latin typeface="微软雅黑" panose="020B0503020204020204" charset="-122"/>
                <a:ea typeface="微软雅黑" panose="020B0503020204020204" charset="-122"/>
              </a:rPr>
              <a:t>日</a:t>
            </a:r>
            <a:endParaRPr lang="zh-CN" altLang="en-US" sz="1200" b="0" dirty="0">
              <a:latin typeface="微软雅黑" panose="020B0503020204020204" charset="-122"/>
              <a:ea typeface="微软雅黑" panose="020B0503020204020204" charset="-122"/>
            </a:endParaRPr>
          </a:p>
        </p:txBody>
      </p:sp>
      <p:pic>
        <p:nvPicPr>
          <p:cNvPr id="15" name="图片 14">
            <a:extLst>
              <a:ext uri="{FF2B5EF4-FFF2-40B4-BE49-F238E27FC236}">
                <a16:creationId xmlns:a16="http://schemas.microsoft.com/office/drawing/2014/main" id="{51BF602E-DD8C-49BA-578E-BA33B926FF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7832" y="1013956"/>
            <a:ext cx="1656000" cy="2282860"/>
          </a:xfrm>
          <a:prstGeom prst="rect">
            <a:avLst/>
          </a:prstGeom>
        </p:spPr>
      </p:pic>
      <p:pic>
        <p:nvPicPr>
          <p:cNvPr id="17" name="图片 16">
            <a:extLst>
              <a:ext uri="{FF2B5EF4-FFF2-40B4-BE49-F238E27FC236}">
                <a16:creationId xmlns:a16="http://schemas.microsoft.com/office/drawing/2014/main" id="{6A22A75B-FAA5-69EC-A579-F4B88E21D4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313"/>
          <a:stretch/>
        </p:blipFill>
        <p:spPr>
          <a:xfrm>
            <a:off x="4656024" y="1076006"/>
            <a:ext cx="1656000" cy="2207229"/>
          </a:xfrm>
          <a:prstGeom prst="rect">
            <a:avLst/>
          </a:prstGeom>
        </p:spPr>
      </p:pic>
      <p:pic>
        <p:nvPicPr>
          <p:cNvPr id="19" name="图片 18">
            <a:extLst>
              <a:ext uri="{FF2B5EF4-FFF2-40B4-BE49-F238E27FC236}">
                <a16:creationId xmlns:a16="http://schemas.microsoft.com/office/drawing/2014/main" id="{3AA3E899-B172-7AD8-31E5-F6A45EA9E58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323" b="5120"/>
          <a:stretch/>
        </p:blipFill>
        <p:spPr>
          <a:xfrm>
            <a:off x="2616874" y="3135221"/>
            <a:ext cx="1534726" cy="2165987"/>
          </a:xfrm>
          <a:prstGeom prst="rect">
            <a:avLst/>
          </a:prstGeom>
        </p:spPr>
      </p:pic>
      <p:pic>
        <p:nvPicPr>
          <p:cNvPr id="21" name="图片 20">
            <a:extLst>
              <a:ext uri="{FF2B5EF4-FFF2-40B4-BE49-F238E27FC236}">
                <a16:creationId xmlns:a16="http://schemas.microsoft.com/office/drawing/2014/main" id="{53CE1635-173E-CB56-0B5C-9A5C91A41D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07768" y="3316110"/>
            <a:ext cx="1440000" cy="1985098"/>
          </a:xfrm>
          <a:prstGeom prst="rect">
            <a:avLst/>
          </a:prstGeom>
        </p:spPr>
      </p:pic>
      <p:pic>
        <p:nvPicPr>
          <p:cNvPr id="23" name="图片 22">
            <a:extLst>
              <a:ext uri="{FF2B5EF4-FFF2-40B4-BE49-F238E27FC236}">
                <a16:creationId xmlns:a16="http://schemas.microsoft.com/office/drawing/2014/main" id="{D3F3D5AA-BD1C-7F53-8C3A-5717D8AD356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7323"/>
          <a:stretch/>
        </p:blipFill>
        <p:spPr>
          <a:xfrm>
            <a:off x="5375920" y="3174062"/>
            <a:ext cx="1534726" cy="2282860"/>
          </a:xfrm>
          <a:prstGeom prst="rect">
            <a:avLst/>
          </a:prstGeom>
        </p:spPr>
      </p:pic>
      <p:graphicFrame>
        <p:nvGraphicFramePr>
          <p:cNvPr id="25" name="表格 24">
            <a:extLst>
              <a:ext uri="{FF2B5EF4-FFF2-40B4-BE49-F238E27FC236}">
                <a16:creationId xmlns:a16="http://schemas.microsoft.com/office/drawing/2014/main" id="{E17E85FF-A3A1-5F72-F324-FD5447D025C2}"/>
              </a:ext>
            </a:extLst>
          </p:cNvPr>
          <p:cNvGraphicFramePr>
            <a:graphicFrameLocks noGrp="1"/>
          </p:cNvGraphicFramePr>
          <p:nvPr>
            <p:extLst>
              <p:ext uri="{D42A27DB-BD31-4B8C-83A1-F6EECF244321}">
                <p14:modId xmlns:p14="http://schemas.microsoft.com/office/powerpoint/2010/main" val="3607855992"/>
              </p:ext>
            </p:extLst>
          </p:nvPr>
        </p:nvGraphicFramePr>
        <p:xfrm>
          <a:off x="7065566" y="1332772"/>
          <a:ext cx="4863082" cy="4616508"/>
        </p:xfrm>
        <a:graphic>
          <a:graphicData uri="http://schemas.openxmlformats.org/drawingml/2006/table">
            <a:tbl>
              <a:tblPr firstRow="1" firstCol="1" bandRow="1"/>
              <a:tblGrid>
                <a:gridCol w="377116">
                  <a:extLst>
                    <a:ext uri="{9D8B030D-6E8A-4147-A177-3AD203B41FA5}">
                      <a16:colId xmlns:a16="http://schemas.microsoft.com/office/drawing/2014/main" val="3718507691"/>
                    </a:ext>
                  </a:extLst>
                </a:gridCol>
                <a:gridCol w="453518">
                  <a:extLst>
                    <a:ext uri="{9D8B030D-6E8A-4147-A177-3AD203B41FA5}">
                      <a16:colId xmlns:a16="http://schemas.microsoft.com/office/drawing/2014/main" val="465772624"/>
                    </a:ext>
                  </a:extLst>
                </a:gridCol>
                <a:gridCol w="429358">
                  <a:extLst>
                    <a:ext uri="{9D8B030D-6E8A-4147-A177-3AD203B41FA5}">
                      <a16:colId xmlns:a16="http://schemas.microsoft.com/office/drawing/2014/main" val="2602227304"/>
                    </a:ext>
                  </a:extLst>
                </a:gridCol>
                <a:gridCol w="441438">
                  <a:extLst>
                    <a:ext uri="{9D8B030D-6E8A-4147-A177-3AD203B41FA5}">
                      <a16:colId xmlns:a16="http://schemas.microsoft.com/office/drawing/2014/main" val="620594601"/>
                    </a:ext>
                  </a:extLst>
                </a:gridCol>
                <a:gridCol w="441438">
                  <a:extLst>
                    <a:ext uri="{9D8B030D-6E8A-4147-A177-3AD203B41FA5}">
                      <a16:colId xmlns:a16="http://schemas.microsoft.com/office/drawing/2014/main" val="4235252481"/>
                    </a:ext>
                  </a:extLst>
                </a:gridCol>
                <a:gridCol w="2104483">
                  <a:extLst>
                    <a:ext uri="{9D8B030D-6E8A-4147-A177-3AD203B41FA5}">
                      <a16:colId xmlns:a16="http://schemas.microsoft.com/office/drawing/2014/main" val="3759196332"/>
                    </a:ext>
                  </a:extLst>
                </a:gridCol>
                <a:gridCol w="615731">
                  <a:extLst>
                    <a:ext uri="{9D8B030D-6E8A-4147-A177-3AD203B41FA5}">
                      <a16:colId xmlns:a16="http://schemas.microsoft.com/office/drawing/2014/main" val="1373175546"/>
                    </a:ext>
                  </a:extLst>
                </a:gridCol>
              </a:tblGrid>
              <a:tr h="733153">
                <a:tc>
                  <a:txBody>
                    <a:bodyPr/>
                    <a:lstStyle/>
                    <a:p>
                      <a:pPr algn="ctr"/>
                      <a:r>
                        <a:rPr lang="zh-CN" sz="12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序号</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zh-CN" sz="12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形成巩固措施</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zh-CN" sz="12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级别</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zh-CN" sz="12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文件</a:t>
                      </a:r>
                      <a:endParaRPr lang="zh-CN" sz="1200" kern="100">
                        <a:effectLst/>
                        <a:latin typeface="微软雅黑" panose="020B0503020204020204" pitchFamily="34" charset="-122"/>
                        <a:ea typeface="微软雅黑" panose="020B0503020204020204" pitchFamily="34" charset="-122"/>
                      </a:endParaRPr>
                    </a:p>
                    <a:p>
                      <a:pPr algn="ctr"/>
                      <a:r>
                        <a:rPr lang="zh-CN" sz="12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编号</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zh-CN" sz="12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条款号</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zh-CN" sz="12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采取措施内容</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zh-CN" sz="12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形成</a:t>
                      </a:r>
                      <a:endParaRPr lang="en-US" altLang="zh-CN" sz="12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endParaRPr>
                    </a:p>
                    <a:p>
                      <a:pPr algn="ctr"/>
                      <a:r>
                        <a:rPr lang="zh-CN" sz="12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时间</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extLst>
                  <a:ext uri="{0D108BD9-81ED-4DB2-BD59-A6C34878D82A}">
                    <a16:rowId xmlns:a16="http://schemas.microsoft.com/office/drawing/2014/main" val="3492999182"/>
                  </a:ext>
                </a:extLst>
              </a:tr>
              <a:tr h="2319520">
                <a:tc>
                  <a:txBody>
                    <a:bodyPr/>
                    <a:lstStyle/>
                    <a:p>
                      <a:pPr algn="ct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rowSpan="2">
                  <a:txBody>
                    <a:bodyPr/>
                    <a:lstStyle/>
                    <a:p>
                      <a:pPr algn="ctr"/>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《大型燃煤机组锅炉点火系统调试》</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rowSpan="2">
                  <a:txBody>
                    <a:bodyPr/>
                    <a:lstStyle/>
                    <a:p>
                      <a:pPr algn="ctr"/>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分公司级作业指导书</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rowSpan="2">
                  <a:txBody>
                    <a:bodyPr/>
                    <a:lstStyle/>
                    <a:p>
                      <a:pPr algn="ct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HNEC-</a:t>
                      </a:r>
                      <a:endParaRPr lang="zh-CN" sz="1200" kern="100">
                        <a:effectLst/>
                        <a:latin typeface="微软雅黑" panose="020B0503020204020204" pitchFamily="34" charset="-122"/>
                        <a:ea typeface="微软雅黑" panose="020B0503020204020204" pitchFamily="34" charset="-122"/>
                      </a:endParaRPr>
                    </a:p>
                    <a:p>
                      <a:pPr algn="ct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TS</a:t>
                      </a:r>
                    </a:p>
                    <a:p>
                      <a:pPr algn="ct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GL-</a:t>
                      </a:r>
                      <a:endParaRPr lang="zh-CN" sz="1200" kern="100">
                        <a:effectLst/>
                        <a:latin typeface="微软雅黑" panose="020B0503020204020204" pitchFamily="34" charset="-122"/>
                        <a:ea typeface="微软雅黑" panose="020B0503020204020204" pitchFamily="34" charset="-122"/>
                      </a:endParaRPr>
                    </a:p>
                    <a:p>
                      <a:pPr algn="ct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001-</a:t>
                      </a:r>
                      <a:endParaRPr lang="zh-CN" sz="1200" kern="100">
                        <a:effectLst/>
                        <a:latin typeface="微软雅黑" panose="020B0503020204020204" pitchFamily="34" charset="-122"/>
                        <a:ea typeface="微软雅黑" panose="020B0503020204020204" pitchFamily="34" charset="-122"/>
                      </a:endParaRPr>
                    </a:p>
                    <a:p>
                      <a:pPr algn="ct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006</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8.7.1</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l"/>
                      <a:r>
                        <a:rPr lang="en-US" sz="12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a:t>
                      </a:r>
                      <a:r>
                        <a:rPr lang="zh-CN" sz="12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、仔细查阅说明书并结合现场条件重新整定阀门；</a:t>
                      </a:r>
                      <a:endParaRPr lang="zh-CN" sz="1200" kern="100" dirty="0">
                        <a:effectLst/>
                        <a:latin typeface="微软雅黑" panose="020B0503020204020204" pitchFamily="34" charset="-122"/>
                        <a:ea typeface="微软雅黑" panose="020B0503020204020204" pitchFamily="34" charset="-122"/>
                      </a:endParaRPr>
                    </a:p>
                    <a:p>
                      <a:pPr algn="l"/>
                      <a:r>
                        <a:rPr lang="en-US" sz="12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a:t>
                      </a:r>
                      <a:r>
                        <a:rPr lang="zh-CN" sz="12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、调整就地定位器，将死区设置</a:t>
                      </a:r>
                      <a:r>
                        <a:rPr lang="en-US" sz="12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0.8</a:t>
                      </a:r>
                      <a:r>
                        <a:rPr lang="zh-CN" sz="12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a:t>
                      </a:r>
                      <a:endParaRPr lang="zh-CN" sz="1200" kern="100" dirty="0">
                        <a:effectLst/>
                        <a:latin typeface="微软雅黑" panose="020B0503020204020204" pitchFamily="34" charset="-122"/>
                        <a:ea typeface="微软雅黑" panose="020B0503020204020204" pitchFamily="34" charset="-122"/>
                      </a:endParaRPr>
                    </a:p>
                    <a:p>
                      <a:pPr algn="l"/>
                      <a:r>
                        <a:rPr lang="en-US" sz="12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3</a:t>
                      </a:r>
                      <a:r>
                        <a:rPr lang="zh-CN" sz="12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、调整</a:t>
                      </a:r>
                      <a:r>
                        <a:rPr lang="en-US" sz="12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DCS</a:t>
                      </a:r>
                      <a:r>
                        <a:rPr lang="zh-CN" sz="12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逻辑内部</a:t>
                      </a:r>
                      <a:r>
                        <a:rPr lang="en-US" sz="12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PID</a:t>
                      </a:r>
                      <a:r>
                        <a:rPr lang="zh-CN" sz="12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参数；</a:t>
                      </a:r>
                      <a:endParaRPr lang="zh-CN" sz="1200" kern="100" dirty="0">
                        <a:effectLst/>
                        <a:latin typeface="微软雅黑" panose="020B0503020204020204" pitchFamily="34" charset="-122"/>
                        <a:ea typeface="微软雅黑" panose="020B0503020204020204" pitchFamily="34" charset="-122"/>
                      </a:endParaRPr>
                    </a:p>
                    <a:p>
                      <a:pPr algn="l"/>
                      <a:r>
                        <a:rPr lang="en-US" sz="12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4</a:t>
                      </a:r>
                      <a:r>
                        <a:rPr lang="zh-CN" sz="12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、严格按照标准《</a:t>
                      </a:r>
                      <a:r>
                        <a:rPr lang="en-US" sz="12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DL-T 5210.6-2019 </a:t>
                      </a:r>
                      <a:r>
                        <a:rPr lang="zh-CN" sz="12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电力建设施工质量验收规程》由监理单位组织施工单位、调试单位、生产单位、建设单位组织五方验收。</a:t>
                      </a:r>
                      <a:endParaRPr lang="zh-CN" sz="1200" kern="100" dirty="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rowSpan="2">
                  <a:txBody>
                    <a:bodyPr/>
                    <a:lstStyle/>
                    <a:p>
                      <a:pPr algn="l"/>
                      <a:r>
                        <a:rPr lang="en-US" sz="12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2023</a:t>
                      </a:r>
                      <a:r>
                        <a:rPr lang="zh-CN" sz="12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年</a:t>
                      </a:r>
                      <a:endParaRPr lang="en-US" altLang="zh-CN" sz="12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endParaRPr>
                    </a:p>
                    <a:p>
                      <a:pPr algn="l"/>
                      <a:r>
                        <a:rPr lang="en-US" sz="12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a:t>
                      </a:r>
                      <a:r>
                        <a:rPr lang="zh-CN" sz="12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月</a:t>
                      </a:r>
                      <a:r>
                        <a:rPr lang="en-US" sz="12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12</a:t>
                      </a:r>
                      <a:r>
                        <a:rPr lang="zh-CN" sz="12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日</a:t>
                      </a:r>
                      <a:endParaRPr lang="zh-CN" sz="1200" kern="100" dirty="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extLst>
                  <a:ext uri="{0D108BD9-81ED-4DB2-BD59-A6C34878D82A}">
                    <a16:rowId xmlns:a16="http://schemas.microsoft.com/office/drawing/2014/main" val="1982005076"/>
                  </a:ext>
                </a:extLst>
              </a:tr>
              <a:tr h="1563835">
                <a:tc>
                  <a:txBody>
                    <a:bodyPr/>
                    <a:lstStyle/>
                    <a:p>
                      <a:pPr algn="ct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a:r>
                        <a:rPr lang="en-US"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8.7.2</a:t>
                      </a:r>
                      <a:endParaRPr lang="zh-CN" sz="1200" kern="10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l"/>
                      <a:r>
                        <a:rPr lang="en-US" sz="12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a:t>
                      </a:r>
                      <a:r>
                        <a:rPr lang="zh-CN" sz="12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、调整机构连杆转轴的松紧度；</a:t>
                      </a:r>
                      <a:endParaRPr lang="zh-CN" sz="1200" kern="100" dirty="0">
                        <a:effectLst/>
                        <a:latin typeface="微软雅黑" panose="020B0503020204020204" pitchFamily="34" charset="-122"/>
                        <a:ea typeface="微软雅黑" panose="020B0503020204020204" pitchFamily="34" charset="-122"/>
                      </a:endParaRPr>
                    </a:p>
                    <a:p>
                      <a:pPr algn="l"/>
                      <a:r>
                        <a:rPr lang="en-US" sz="12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a:t>
                      </a:r>
                      <a:r>
                        <a:rPr lang="zh-CN" sz="12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、设置</a:t>
                      </a:r>
                      <a:r>
                        <a:rPr lang="en-US" sz="12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80%-90%</a:t>
                      </a:r>
                      <a:r>
                        <a:rPr lang="zh-CN" sz="12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力矩，确保风门电机有足够的动力带动执行机构和挡板；</a:t>
                      </a:r>
                      <a:endParaRPr lang="zh-CN" sz="1200" kern="100" dirty="0">
                        <a:effectLst/>
                        <a:latin typeface="微软雅黑" panose="020B0503020204020204" pitchFamily="34" charset="-122"/>
                        <a:ea typeface="微软雅黑" panose="020B0503020204020204" pitchFamily="34" charset="-122"/>
                      </a:endParaRPr>
                    </a:p>
                    <a:p>
                      <a:pPr algn="l"/>
                      <a:r>
                        <a:rPr lang="en-US" sz="12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3</a:t>
                      </a:r>
                      <a:r>
                        <a:rPr lang="zh-CN" sz="1200"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、连杆活动机构进行打磨清理并涂刷润滑剂。</a:t>
                      </a:r>
                      <a:endParaRPr lang="zh-CN" sz="1200" kern="100" dirty="0">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vMerge="1">
                  <a:txBody>
                    <a:bodyPr/>
                    <a:lstStyle/>
                    <a:p>
                      <a:endParaRPr lang="zh-CN" altLang="en-US"/>
                    </a:p>
                  </a:txBody>
                  <a:tcPr/>
                </a:tc>
                <a:extLst>
                  <a:ext uri="{0D108BD9-81ED-4DB2-BD59-A6C34878D82A}">
                    <a16:rowId xmlns:a16="http://schemas.microsoft.com/office/drawing/2014/main" val="19460214"/>
                  </a:ext>
                </a:extLst>
              </a:tr>
            </a:tbl>
          </a:graphicData>
        </a:graphic>
      </p:graphicFrame>
    </p:spTree>
    <p:extLst>
      <p:ext uri="{BB962C8B-B14F-4D97-AF65-F5344CB8AC3E}">
        <p14:creationId xmlns:p14="http://schemas.microsoft.com/office/powerpoint/2010/main" val="3196305363"/>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02570-60A5-F5FA-17B9-814A3C8E6812}"/>
            </a:ext>
          </a:extLst>
        </p:cNvPr>
        <p:cNvGrpSpPr/>
        <p:nvPr/>
      </p:nvGrpSpPr>
      <p:grpSpPr>
        <a:xfrm>
          <a:off x="0" y="0"/>
          <a:ext cx="0" cy="0"/>
          <a:chOff x="0" y="0"/>
          <a:chExt cx="0" cy="0"/>
        </a:xfrm>
      </p:grpSpPr>
      <p:sp>
        <p:nvSpPr>
          <p:cNvPr id="67" name="圆角矩形 66">
            <a:extLst>
              <a:ext uri="{FF2B5EF4-FFF2-40B4-BE49-F238E27FC236}">
                <a16:creationId xmlns:a16="http://schemas.microsoft.com/office/drawing/2014/main" id="{FF9D7D3D-FC54-D3F2-6B1D-37136AD2974B}"/>
              </a:ext>
            </a:extLst>
          </p:cNvPr>
          <p:cNvSpPr/>
          <p:nvPr>
            <p:custDataLst>
              <p:tags r:id="rId1"/>
            </p:custDataLst>
          </p:nvPr>
        </p:nvSpPr>
        <p:spPr>
          <a:xfrm>
            <a:off x="7832679" y="1582077"/>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7</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68" name="组合 67">
            <a:extLst>
              <a:ext uri="{FF2B5EF4-FFF2-40B4-BE49-F238E27FC236}">
                <a16:creationId xmlns:a16="http://schemas.microsoft.com/office/drawing/2014/main" id="{2015DD0A-56E1-924D-1C21-0E451C30A722}"/>
              </a:ext>
            </a:extLst>
          </p:cNvPr>
          <p:cNvGrpSpPr/>
          <p:nvPr>
            <p:custDataLst>
              <p:tags r:id="rId2"/>
            </p:custDataLst>
          </p:nvPr>
        </p:nvGrpSpPr>
        <p:grpSpPr>
          <a:xfrm>
            <a:off x="8603615" y="1581785"/>
            <a:ext cx="2616200" cy="463173"/>
            <a:chOff x="6339097" y="1573726"/>
            <a:chExt cx="3744416" cy="530390"/>
          </a:xfrm>
          <a:solidFill>
            <a:srgbClr val="0070C0"/>
          </a:solidFill>
        </p:grpSpPr>
        <p:sp>
          <p:nvSpPr>
            <p:cNvPr id="69" name="圆角矩形 68">
              <a:extLst>
                <a:ext uri="{FF2B5EF4-FFF2-40B4-BE49-F238E27FC236}">
                  <a16:creationId xmlns:a16="http://schemas.microsoft.com/office/drawing/2014/main" id="{7C391BFA-5918-6833-39AB-BBA529A0B7C6}"/>
                </a:ext>
              </a:extLst>
            </p:cNvPr>
            <p:cNvSpPr/>
            <p:nvPr>
              <p:custDataLst>
                <p:tags r:id="rId48"/>
              </p:custDataLst>
            </p:nvPr>
          </p:nvSpPr>
          <p:spPr>
            <a:xfrm>
              <a:off x="6339097" y="1573726"/>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70" name="矩形 69">
              <a:extLst>
                <a:ext uri="{FF2B5EF4-FFF2-40B4-BE49-F238E27FC236}">
                  <a16:creationId xmlns:a16="http://schemas.microsoft.com/office/drawing/2014/main" id="{0974E3C7-51C2-CF8D-C90E-B3423C62909D}"/>
                </a:ext>
              </a:extLst>
            </p:cNvPr>
            <p:cNvSpPr/>
            <p:nvPr>
              <p:custDataLst>
                <p:tags r:id="rId49"/>
              </p:custDataLst>
            </p:nvPr>
          </p:nvSpPr>
          <p:spPr>
            <a:xfrm>
              <a:off x="6723350" y="1614014"/>
              <a:ext cx="2653075" cy="490102"/>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确定主要原因</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71" name="圆角矩形 70">
            <a:extLst>
              <a:ext uri="{FF2B5EF4-FFF2-40B4-BE49-F238E27FC236}">
                <a16:creationId xmlns:a16="http://schemas.microsoft.com/office/drawing/2014/main" id="{2AAD5F22-5D93-EFEB-2CAC-74BA73715EFC}"/>
              </a:ext>
            </a:extLst>
          </p:cNvPr>
          <p:cNvSpPr/>
          <p:nvPr>
            <p:custDataLst>
              <p:tags r:id="rId3"/>
            </p:custDataLst>
          </p:nvPr>
        </p:nvSpPr>
        <p:spPr>
          <a:xfrm>
            <a:off x="7832679" y="2313439"/>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8</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72" name="组合 71">
            <a:extLst>
              <a:ext uri="{FF2B5EF4-FFF2-40B4-BE49-F238E27FC236}">
                <a16:creationId xmlns:a16="http://schemas.microsoft.com/office/drawing/2014/main" id="{1FD70483-BA04-2FCA-D8BE-B84AC5D31553}"/>
              </a:ext>
            </a:extLst>
          </p:cNvPr>
          <p:cNvGrpSpPr/>
          <p:nvPr>
            <p:custDataLst>
              <p:tags r:id="rId4"/>
            </p:custDataLst>
          </p:nvPr>
        </p:nvGrpSpPr>
        <p:grpSpPr>
          <a:xfrm>
            <a:off x="8582660" y="2313305"/>
            <a:ext cx="2622550" cy="463173"/>
            <a:chOff x="6315199" y="2410178"/>
            <a:chExt cx="3744416" cy="530390"/>
          </a:xfrm>
          <a:solidFill>
            <a:srgbClr val="0070C0"/>
          </a:solidFill>
        </p:grpSpPr>
        <p:sp>
          <p:nvSpPr>
            <p:cNvPr id="73" name="圆角矩形 72">
              <a:extLst>
                <a:ext uri="{FF2B5EF4-FFF2-40B4-BE49-F238E27FC236}">
                  <a16:creationId xmlns:a16="http://schemas.microsoft.com/office/drawing/2014/main" id="{F44C7D3D-6306-9BAA-AFA3-CEEBE60D8165}"/>
                </a:ext>
              </a:extLst>
            </p:cNvPr>
            <p:cNvSpPr/>
            <p:nvPr>
              <p:custDataLst>
                <p:tags r:id="rId46"/>
              </p:custDataLst>
            </p:nvPr>
          </p:nvSpPr>
          <p:spPr>
            <a:xfrm>
              <a:off x="6315199" y="2410178"/>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74" name="矩形 73">
              <a:extLst>
                <a:ext uri="{FF2B5EF4-FFF2-40B4-BE49-F238E27FC236}">
                  <a16:creationId xmlns:a16="http://schemas.microsoft.com/office/drawing/2014/main" id="{06218E50-F406-2A2C-CE26-3FFEDF66A968}"/>
                </a:ext>
              </a:extLst>
            </p:cNvPr>
            <p:cNvSpPr/>
            <p:nvPr>
              <p:custDataLst>
                <p:tags r:id="rId47"/>
              </p:custDataLst>
            </p:nvPr>
          </p:nvSpPr>
          <p:spPr>
            <a:xfrm>
              <a:off x="6747248" y="2450466"/>
              <a:ext cx="2653075" cy="490102"/>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制定对策</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75" name="圆角矩形 74">
            <a:extLst>
              <a:ext uri="{FF2B5EF4-FFF2-40B4-BE49-F238E27FC236}">
                <a16:creationId xmlns:a16="http://schemas.microsoft.com/office/drawing/2014/main" id="{AECDBA36-BE27-607A-56AE-D913F986B541}"/>
              </a:ext>
            </a:extLst>
          </p:cNvPr>
          <p:cNvSpPr/>
          <p:nvPr>
            <p:custDataLst>
              <p:tags r:id="rId5"/>
            </p:custDataLst>
          </p:nvPr>
        </p:nvSpPr>
        <p:spPr>
          <a:xfrm>
            <a:off x="7832679" y="3087997"/>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9</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76" name="组合 75">
            <a:extLst>
              <a:ext uri="{FF2B5EF4-FFF2-40B4-BE49-F238E27FC236}">
                <a16:creationId xmlns:a16="http://schemas.microsoft.com/office/drawing/2014/main" id="{9E46C556-3505-2EF6-F91D-D25872B7BA10}"/>
              </a:ext>
            </a:extLst>
          </p:cNvPr>
          <p:cNvGrpSpPr/>
          <p:nvPr>
            <p:custDataLst>
              <p:tags r:id="rId6"/>
            </p:custDataLst>
          </p:nvPr>
        </p:nvGrpSpPr>
        <p:grpSpPr>
          <a:xfrm>
            <a:off x="8603615" y="3088005"/>
            <a:ext cx="2600325" cy="463173"/>
            <a:chOff x="6339097" y="3296031"/>
            <a:chExt cx="3744416" cy="530390"/>
          </a:xfrm>
          <a:solidFill>
            <a:srgbClr val="0070C0"/>
          </a:solidFill>
        </p:grpSpPr>
        <p:sp>
          <p:nvSpPr>
            <p:cNvPr id="77" name="圆角矩形 76">
              <a:extLst>
                <a:ext uri="{FF2B5EF4-FFF2-40B4-BE49-F238E27FC236}">
                  <a16:creationId xmlns:a16="http://schemas.microsoft.com/office/drawing/2014/main" id="{F420221C-DCDF-C52F-99D3-291245F5D932}"/>
                </a:ext>
              </a:extLst>
            </p:cNvPr>
            <p:cNvSpPr/>
            <p:nvPr>
              <p:custDataLst>
                <p:tags r:id="rId44"/>
              </p:custDataLst>
            </p:nvPr>
          </p:nvSpPr>
          <p:spPr>
            <a:xfrm>
              <a:off x="6339097" y="3296031"/>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78" name="矩形 77">
              <a:extLst>
                <a:ext uri="{FF2B5EF4-FFF2-40B4-BE49-F238E27FC236}">
                  <a16:creationId xmlns:a16="http://schemas.microsoft.com/office/drawing/2014/main" id="{566FE4E6-DE25-DAFC-028A-30EF23F7FCF0}"/>
                </a:ext>
              </a:extLst>
            </p:cNvPr>
            <p:cNvSpPr/>
            <p:nvPr>
              <p:custDataLst>
                <p:tags r:id="rId45"/>
              </p:custDataLst>
            </p:nvPr>
          </p:nvSpPr>
          <p:spPr>
            <a:xfrm>
              <a:off x="6723349" y="3336319"/>
              <a:ext cx="3335467" cy="490102"/>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对策实施</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79" name="圆角矩形 78">
            <a:extLst>
              <a:ext uri="{FF2B5EF4-FFF2-40B4-BE49-F238E27FC236}">
                <a16:creationId xmlns:a16="http://schemas.microsoft.com/office/drawing/2014/main" id="{67450E09-D0DF-F51F-8BA6-3D7236B5D709}"/>
              </a:ext>
            </a:extLst>
          </p:cNvPr>
          <p:cNvSpPr/>
          <p:nvPr>
            <p:custDataLst>
              <p:tags r:id="rId7"/>
            </p:custDataLst>
          </p:nvPr>
        </p:nvSpPr>
        <p:spPr>
          <a:xfrm>
            <a:off x="7679690" y="3789045"/>
            <a:ext cx="837565" cy="4470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10</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80" name="组合 79">
            <a:extLst>
              <a:ext uri="{FF2B5EF4-FFF2-40B4-BE49-F238E27FC236}">
                <a16:creationId xmlns:a16="http://schemas.microsoft.com/office/drawing/2014/main" id="{0996571F-8E48-660E-9952-DDBA7CF743B9}"/>
              </a:ext>
            </a:extLst>
          </p:cNvPr>
          <p:cNvGrpSpPr/>
          <p:nvPr>
            <p:custDataLst>
              <p:tags r:id="rId8"/>
            </p:custDataLst>
          </p:nvPr>
        </p:nvGrpSpPr>
        <p:grpSpPr>
          <a:xfrm>
            <a:off x="8603615" y="3789680"/>
            <a:ext cx="2616200" cy="463781"/>
            <a:chOff x="6339097" y="4180903"/>
            <a:chExt cx="3744416" cy="531018"/>
          </a:xfrm>
          <a:solidFill>
            <a:srgbClr val="0070C0"/>
          </a:solidFill>
        </p:grpSpPr>
        <p:sp>
          <p:nvSpPr>
            <p:cNvPr id="81" name="圆角矩形 80">
              <a:extLst>
                <a:ext uri="{FF2B5EF4-FFF2-40B4-BE49-F238E27FC236}">
                  <a16:creationId xmlns:a16="http://schemas.microsoft.com/office/drawing/2014/main" id="{B12A3D27-C871-4E16-5518-1E11B8461FBE}"/>
                </a:ext>
              </a:extLst>
            </p:cNvPr>
            <p:cNvSpPr/>
            <p:nvPr>
              <p:custDataLst>
                <p:tags r:id="rId42"/>
              </p:custDataLst>
            </p:nvPr>
          </p:nvSpPr>
          <p:spPr>
            <a:xfrm>
              <a:off x="6339097" y="418090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82" name="矩形 81">
              <a:extLst>
                <a:ext uri="{FF2B5EF4-FFF2-40B4-BE49-F238E27FC236}">
                  <a16:creationId xmlns:a16="http://schemas.microsoft.com/office/drawing/2014/main" id="{58BF6BC8-1138-ACA6-4C08-2317A519AA78}"/>
                </a:ext>
              </a:extLst>
            </p:cNvPr>
            <p:cNvSpPr/>
            <p:nvPr>
              <p:custDataLst>
                <p:tags r:id="rId43"/>
              </p:custDataLst>
            </p:nvPr>
          </p:nvSpPr>
          <p:spPr>
            <a:xfrm>
              <a:off x="6723349" y="4221882"/>
              <a:ext cx="3360164" cy="490039"/>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效果检查</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83" name="圆角矩形 82">
            <a:extLst>
              <a:ext uri="{FF2B5EF4-FFF2-40B4-BE49-F238E27FC236}">
                <a16:creationId xmlns:a16="http://schemas.microsoft.com/office/drawing/2014/main" id="{F7C2AEA4-8184-7F62-407E-11FF9A982154}"/>
              </a:ext>
            </a:extLst>
          </p:cNvPr>
          <p:cNvSpPr/>
          <p:nvPr>
            <p:custDataLst>
              <p:tags r:id="rId9"/>
            </p:custDataLst>
          </p:nvPr>
        </p:nvSpPr>
        <p:spPr>
          <a:xfrm>
            <a:off x="7649210" y="4556125"/>
            <a:ext cx="868045" cy="4470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11</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84" name="组合 83">
            <a:extLst>
              <a:ext uri="{FF2B5EF4-FFF2-40B4-BE49-F238E27FC236}">
                <a16:creationId xmlns:a16="http://schemas.microsoft.com/office/drawing/2014/main" id="{6310AFD7-2364-7781-193F-244A8E5BFA7D}"/>
              </a:ext>
            </a:extLst>
          </p:cNvPr>
          <p:cNvGrpSpPr/>
          <p:nvPr>
            <p:custDataLst>
              <p:tags r:id="rId10"/>
            </p:custDataLst>
          </p:nvPr>
        </p:nvGrpSpPr>
        <p:grpSpPr>
          <a:xfrm>
            <a:off x="8603615" y="4556125"/>
            <a:ext cx="2600960" cy="452889"/>
            <a:chOff x="6339097" y="5057483"/>
            <a:chExt cx="3744416" cy="518298"/>
          </a:xfrm>
          <a:solidFill>
            <a:srgbClr val="0070C0"/>
          </a:solidFill>
        </p:grpSpPr>
        <p:sp>
          <p:nvSpPr>
            <p:cNvPr id="85" name="圆角矩形 84">
              <a:extLst>
                <a:ext uri="{FF2B5EF4-FFF2-40B4-BE49-F238E27FC236}">
                  <a16:creationId xmlns:a16="http://schemas.microsoft.com/office/drawing/2014/main" id="{0FC47018-C2B5-8D5F-B273-5714F7BD88DF}"/>
                </a:ext>
              </a:extLst>
            </p:cNvPr>
            <p:cNvSpPr/>
            <p:nvPr>
              <p:custDataLst>
                <p:tags r:id="rId40"/>
              </p:custDataLst>
            </p:nvPr>
          </p:nvSpPr>
          <p:spPr>
            <a:xfrm>
              <a:off x="6339097" y="505748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86" name="矩形 85">
              <a:extLst>
                <a:ext uri="{FF2B5EF4-FFF2-40B4-BE49-F238E27FC236}">
                  <a16:creationId xmlns:a16="http://schemas.microsoft.com/office/drawing/2014/main" id="{408F7CEC-0A6F-86D1-D1C5-32ECA2929256}"/>
                </a:ext>
              </a:extLst>
            </p:cNvPr>
            <p:cNvSpPr/>
            <p:nvPr>
              <p:custDataLst>
                <p:tags r:id="rId41"/>
              </p:custDataLst>
            </p:nvPr>
          </p:nvSpPr>
          <p:spPr>
            <a:xfrm>
              <a:off x="6723478" y="5085978"/>
              <a:ext cx="2736174" cy="489803"/>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制定巩固措施</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87" name="TextBox 86">
            <a:extLst>
              <a:ext uri="{FF2B5EF4-FFF2-40B4-BE49-F238E27FC236}">
                <a16:creationId xmlns:a16="http://schemas.microsoft.com/office/drawing/2014/main" id="{F08AD1DE-A356-55C2-5771-54007070772F}"/>
              </a:ext>
            </a:extLst>
          </p:cNvPr>
          <p:cNvSpPr txBox="1"/>
          <p:nvPr/>
        </p:nvSpPr>
        <p:spPr>
          <a:xfrm>
            <a:off x="338359" y="2219563"/>
            <a:ext cx="2805024" cy="1351280"/>
          </a:xfrm>
          <a:prstGeom prst="rect">
            <a:avLst/>
          </a:prstGeom>
          <a:noFill/>
        </p:spPr>
        <p:txBody>
          <a:bodyPr wrap="square" lIns="121816" tIns="60906" rIns="121816" bIns="60906">
            <a:spAutoFit/>
          </a:bodyPr>
          <a:lstStyle/>
          <a:p>
            <a:pPr algn="ctr">
              <a:defRPr/>
            </a:pPr>
            <a:r>
              <a:rPr lang="zh-CN" altLang="en-US" sz="4800" b="1" spc="200">
                <a:solidFill>
                  <a:schemeClr val="bg1"/>
                </a:solidFill>
                <a:latin typeface="微软雅黑" panose="020B0503020204020204" charset="-122"/>
                <a:ea typeface="微软雅黑" panose="020B0503020204020204" charset="-122"/>
              </a:rPr>
              <a:t>目录 </a:t>
            </a:r>
            <a:endParaRPr lang="en-US" altLang="zh-CN" sz="4800" b="1" spc="200">
              <a:solidFill>
                <a:schemeClr val="bg1"/>
              </a:solidFill>
              <a:latin typeface="微软雅黑" panose="020B0503020204020204" charset="-122"/>
              <a:ea typeface="微软雅黑" panose="020B0503020204020204" charset="-122"/>
            </a:endParaRPr>
          </a:p>
          <a:p>
            <a:pPr algn="r">
              <a:defRPr/>
            </a:pPr>
            <a:r>
              <a:rPr lang="en-US" altLang="zh-CN" sz="3200" b="1" spc="200">
                <a:solidFill>
                  <a:schemeClr val="bg1"/>
                </a:solidFill>
                <a:latin typeface="微软雅黑" panose="020B0503020204020204" charset="-122"/>
                <a:ea typeface="微软雅黑" panose="020B0503020204020204" charset="-122"/>
              </a:rPr>
              <a:t>CONTENTS</a:t>
            </a:r>
            <a:endParaRPr lang="zh-CN" altLang="en-US" sz="3200" b="1" spc="200">
              <a:solidFill>
                <a:schemeClr val="bg1"/>
              </a:solidFill>
              <a:latin typeface="微软雅黑" panose="020B0503020204020204" charset="-122"/>
              <a:ea typeface="微软雅黑" panose="020B0503020204020204" charset="-122"/>
            </a:endParaRPr>
          </a:p>
        </p:txBody>
      </p:sp>
      <p:sp>
        <p:nvSpPr>
          <p:cNvPr id="3" name="椭圆 2">
            <a:extLst>
              <a:ext uri="{FF2B5EF4-FFF2-40B4-BE49-F238E27FC236}">
                <a16:creationId xmlns:a16="http://schemas.microsoft.com/office/drawing/2014/main" id="{A17EFCB2-965B-DA88-C7D6-203A0EAB0D7B}"/>
              </a:ext>
            </a:extLst>
          </p:cNvPr>
          <p:cNvSpPr/>
          <p:nvPr>
            <p:custDataLst>
              <p:tags r:id="rId11"/>
            </p:custDataLst>
          </p:nvPr>
        </p:nvSpPr>
        <p:spPr bwMode="auto">
          <a:xfrm>
            <a:off x="406718" y="2259330"/>
            <a:ext cx="1920875" cy="1890713"/>
          </a:xfrm>
          <a:prstGeom prst="ellipse">
            <a:avLst/>
          </a:prstGeom>
          <a:gradFill flip="none" rotWithShape="1">
            <a:gsLst>
              <a:gs pos="0">
                <a:schemeClr val="bg1">
                  <a:lumMod val="75000"/>
                </a:schemeClr>
              </a:gs>
              <a:gs pos="50000">
                <a:schemeClr val="bg1">
                  <a:lumMod val="95000"/>
                </a:schemeClr>
              </a:gs>
              <a:gs pos="100000">
                <a:schemeClr val="bg1">
                  <a:shade val="100000"/>
                  <a:satMod val="115000"/>
                </a:schemeClr>
              </a:gs>
            </a:gsLst>
            <a:lin ang="8100000" scaled="1"/>
            <a:tileRect/>
          </a:gradFill>
          <a:ln>
            <a:solidFill>
              <a:schemeClr val="bg1"/>
            </a:solidFill>
          </a:ln>
          <a:effectLst>
            <a:outerShdw blurRad="215900" dist="177800" dir="7200000" sx="102000" sy="102000" algn="t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r>
              <a:rPr lang="zh-CN" altLang="en-US" sz="4265" b="1" strike="noStrike" noProof="1">
                <a:solidFill>
                  <a:srgbClr val="0070C0"/>
                </a:solidFill>
                <a:latin typeface="微软雅黑" panose="020B0503020204020204" charset="-122"/>
                <a:ea typeface="微软雅黑" panose="020B0503020204020204" charset="-122"/>
                <a:cs typeface="+mn-ea"/>
                <a:sym typeface="+mn-lt"/>
              </a:rPr>
              <a:t>目录</a:t>
            </a:r>
          </a:p>
        </p:txBody>
      </p:sp>
      <p:sp>
        <p:nvSpPr>
          <p:cNvPr id="4" name="圆角矩形 3">
            <a:extLst>
              <a:ext uri="{FF2B5EF4-FFF2-40B4-BE49-F238E27FC236}">
                <a16:creationId xmlns:a16="http://schemas.microsoft.com/office/drawing/2014/main" id="{857B18CB-06C4-BAA2-E820-A3DAB7BB3D13}"/>
              </a:ext>
            </a:extLst>
          </p:cNvPr>
          <p:cNvSpPr/>
          <p:nvPr>
            <p:custDataLst>
              <p:tags r:id="rId12"/>
            </p:custDataLst>
          </p:nvPr>
        </p:nvSpPr>
        <p:spPr>
          <a:xfrm>
            <a:off x="7644130" y="5255260"/>
            <a:ext cx="882015" cy="447040"/>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12</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5" name="组合 4">
            <a:extLst>
              <a:ext uri="{FF2B5EF4-FFF2-40B4-BE49-F238E27FC236}">
                <a16:creationId xmlns:a16="http://schemas.microsoft.com/office/drawing/2014/main" id="{FCB54683-942C-F3A8-5EE0-D36DC166B1E3}"/>
              </a:ext>
            </a:extLst>
          </p:cNvPr>
          <p:cNvGrpSpPr/>
          <p:nvPr>
            <p:custDataLst>
              <p:tags r:id="rId13"/>
            </p:custDataLst>
          </p:nvPr>
        </p:nvGrpSpPr>
        <p:grpSpPr>
          <a:xfrm>
            <a:off x="8622665" y="5204460"/>
            <a:ext cx="2690495" cy="452755"/>
            <a:chOff x="6339097" y="5057483"/>
            <a:chExt cx="3744416" cy="518492"/>
          </a:xfrm>
          <a:solidFill>
            <a:srgbClr val="C00000"/>
          </a:solidFill>
        </p:grpSpPr>
        <p:sp>
          <p:nvSpPr>
            <p:cNvPr id="6" name="圆角矩形 5">
              <a:extLst>
                <a:ext uri="{FF2B5EF4-FFF2-40B4-BE49-F238E27FC236}">
                  <a16:creationId xmlns:a16="http://schemas.microsoft.com/office/drawing/2014/main" id="{1F9A4016-3651-E474-4834-D7C1F8717809}"/>
                </a:ext>
              </a:extLst>
            </p:cNvPr>
            <p:cNvSpPr/>
            <p:nvPr>
              <p:custDataLst>
                <p:tags r:id="rId38"/>
              </p:custDataLst>
            </p:nvPr>
          </p:nvSpPr>
          <p:spPr>
            <a:xfrm>
              <a:off x="6339097" y="505748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7" name="矩形 6">
              <a:extLst>
                <a:ext uri="{FF2B5EF4-FFF2-40B4-BE49-F238E27FC236}">
                  <a16:creationId xmlns:a16="http://schemas.microsoft.com/office/drawing/2014/main" id="{C56010C9-D7D7-4D6D-16FD-B54526F83C4E}"/>
                </a:ext>
              </a:extLst>
            </p:cNvPr>
            <p:cNvSpPr/>
            <p:nvPr>
              <p:custDataLst>
                <p:tags r:id="rId39"/>
              </p:custDataLst>
            </p:nvPr>
          </p:nvSpPr>
          <p:spPr>
            <a:xfrm>
              <a:off x="6430122" y="5085844"/>
              <a:ext cx="3519062" cy="490131"/>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总结和下一步打算</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8" name="圆角矩形 7">
            <a:extLst>
              <a:ext uri="{FF2B5EF4-FFF2-40B4-BE49-F238E27FC236}">
                <a16:creationId xmlns:a16="http://schemas.microsoft.com/office/drawing/2014/main" id="{97B0A6DC-B8E1-1F3C-4BFE-A2F8595C5487}"/>
              </a:ext>
            </a:extLst>
          </p:cNvPr>
          <p:cNvSpPr/>
          <p:nvPr>
            <p:custDataLst>
              <p:tags r:id="rId14"/>
            </p:custDataLst>
          </p:nvPr>
        </p:nvSpPr>
        <p:spPr>
          <a:xfrm>
            <a:off x="3291794" y="1589062"/>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1</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9" name="组合 8">
            <a:extLst>
              <a:ext uri="{FF2B5EF4-FFF2-40B4-BE49-F238E27FC236}">
                <a16:creationId xmlns:a16="http://schemas.microsoft.com/office/drawing/2014/main" id="{B396A65C-8A75-C4A4-125B-1FC56991520B}"/>
              </a:ext>
            </a:extLst>
          </p:cNvPr>
          <p:cNvGrpSpPr/>
          <p:nvPr>
            <p:custDataLst>
              <p:tags r:id="rId15"/>
            </p:custDataLst>
          </p:nvPr>
        </p:nvGrpSpPr>
        <p:grpSpPr>
          <a:xfrm>
            <a:off x="4062730" y="1588770"/>
            <a:ext cx="2959100" cy="462915"/>
            <a:chOff x="6339097" y="1573726"/>
            <a:chExt cx="3744416" cy="530390"/>
          </a:xfrm>
          <a:solidFill>
            <a:srgbClr val="0070C0"/>
          </a:solidFill>
        </p:grpSpPr>
        <p:sp>
          <p:nvSpPr>
            <p:cNvPr id="10" name="圆角矩形 9">
              <a:extLst>
                <a:ext uri="{FF2B5EF4-FFF2-40B4-BE49-F238E27FC236}">
                  <a16:creationId xmlns:a16="http://schemas.microsoft.com/office/drawing/2014/main" id="{88426322-104A-5095-5F37-6943A71D4308}"/>
                </a:ext>
              </a:extLst>
            </p:cNvPr>
            <p:cNvSpPr/>
            <p:nvPr>
              <p:custDataLst>
                <p:tags r:id="rId36"/>
              </p:custDataLst>
            </p:nvPr>
          </p:nvSpPr>
          <p:spPr>
            <a:xfrm>
              <a:off x="6339097" y="1573726"/>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11" name="矩形 10">
              <a:extLst>
                <a:ext uri="{FF2B5EF4-FFF2-40B4-BE49-F238E27FC236}">
                  <a16:creationId xmlns:a16="http://schemas.microsoft.com/office/drawing/2014/main" id="{BB162214-FF25-A90B-8460-552814AA67DC}"/>
                </a:ext>
              </a:extLst>
            </p:cNvPr>
            <p:cNvSpPr/>
            <p:nvPr>
              <p:custDataLst>
                <p:tags r:id="rId37"/>
              </p:custDataLst>
            </p:nvPr>
          </p:nvSpPr>
          <p:spPr>
            <a:xfrm>
              <a:off x="6846923" y="1613742"/>
              <a:ext cx="2645197" cy="490374"/>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mn-ea"/>
                  <a:sym typeface="+mn-lt"/>
                </a:rPr>
                <a:t>工程概况</a:t>
              </a:r>
            </a:p>
          </p:txBody>
        </p:sp>
      </p:grpSp>
      <p:sp>
        <p:nvSpPr>
          <p:cNvPr id="12" name="圆角矩形 11">
            <a:extLst>
              <a:ext uri="{FF2B5EF4-FFF2-40B4-BE49-F238E27FC236}">
                <a16:creationId xmlns:a16="http://schemas.microsoft.com/office/drawing/2014/main" id="{37678331-6173-2EE0-C485-667EF0A8D9F8}"/>
              </a:ext>
            </a:extLst>
          </p:cNvPr>
          <p:cNvSpPr/>
          <p:nvPr>
            <p:custDataLst>
              <p:tags r:id="rId16"/>
            </p:custDataLst>
          </p:nvPr>
        </p:nvSpPr>
        <p:spPr>
          <a:xfrm>
            <a:off x="3291794" y="2320424"/>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2</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13" name="组合 12">
            <a:extLst>
              <a:ext uri="{FF2B5EF4-FFF2-40B4-BE49-F238E27FC236}">
                <a16:creationId xmlns:a16="http://schemas.microsoft.com/office/drawing/2014/main" id="{9EF3B106-A13E-7E46-066E-E67F3E3745A9}"/>
              </a:ext>
            </a:extLst>
          </p:cNvPr>
          <p:cNvGrpSpPr/>
          <p:nvPr>
            <p:custDataLst>
              <p:tags r:id="rId17"/>
            </p:custDataLst>
          </p:nvPr>
        </p:nvGrpSpPr>
        <p:grpSpPr>
          <a:xfrm>
            <a:off x="4041775" y="2320290"/>
            <a:ext cx="2962275" cy="462915"/>
            <a:chOff x="6315199" y="2410178"/>
            <a:chExt cx="3744416" cy="529776"/>
          </a:xfrm>
          <a:solidFill>
            <a:srgbClr val="0070C0"/>
          </a:solidFill>
        </p:grpSpPr>
        <p:sp>
          <p:nvSpPr>
            <p:cNvPr id="14" name="圆角矩形 13">
              <a:extLst>
                <a:ext uri="{FF2B5EF4-FFF2-40B4-BE49-F238E27FC236}">
                  <a16:creationId xmlns:a16="http://schemas.microsoft.com/office/drawing/2014/main" id="{5D858C49-DA4E-0C00-3C5C-7CA78D907A58}"/>
                </a:ext>
              </a:extLst>
            </p:cNvPr>
            <p:cNvSpPr/>
            <p:nvPr>
              <p:custDataLst>
                <p:tags r:id="rId34"/>
              </p:custDataLst>
            </p:nvPr>
          </p:nvSpPr>
          <p:spPr>
            <a:xfrm>
              <a:off x="6315199" y="2410178"/>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15" name="矩形 14">
              <a:extLst>
                <a:ext uri="{FF2B5EF4-FFF2-40B4-BE49-F238E27FC236}">
                  <a16:creationId xmlns:a16="http://schemas.microsoft.com/office/drawing/2014/main" id="{F424E621-ADC1-1E1B-FA89-100D4EA1F80C}"/>
                </a:ext>
              </a:extLst>
            </p:cNvPr>
            <p:cNvSpPr/>
            <p:nvPr>
              <p:custDataLst>
                <p:tags r:id="rId35"/>
              </p:custDataLst>
            </p:nvPr>
          </p:nvSpPr>
          <p:spPr>
            <a:xfrm>
              <a:off x="6747031" y="2450147"/>
              <a:ext cx="2875134" cy="489807"/>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小组概况</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16" name="圆角矩形 15">
            <a:extLst>
              <a:ext uri="{FF2B5EF4-FFF2-40B4-BE49-F238E27FC236}">
                <a16:creationId xmlns:a16="http://schemas.microsoft.com/office/drawing/2014/main" id="{ACFBA3FE-15C8-7735-8705-B989C230E803}"/>
              </a:ext>
            </a:extLst>
          </p:cNvPr>
          <p:cNvSpPr/>
          <p:nvPr>
            <p:custDataLst>
              <p:tags r:id="rId18"/>
            </p:custDataLst>
          </p:nvPr>
        </p:nvSpPr>
        <p:spPr>
          <a:xfrm>
            <a:off x="3291794" y="3094982"/>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3</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17" name="组合 16">
            <a:extLst>
              <a:ext uri="{FF2B5EF4-FFF2-40B4-BE49-F238E27FC236}">
                <a16:creationId xmlns:a16="http://schemas.microsoft.com/office/drawing/2014/main" id="{ACD389EC-D789-49B8-DDB0-B47C0F150253}"/>
              </a:ext>
            </a:extLst>
          </p:cNvPr>
          <p:cNvGrpSpPr/>
          <p:nvPr>
            <p:custDataLst>
              <p:tags r:id="rId19"/>
            </p:custDataLst>
          </p:nvPr>
        </p:nvGrpSpPr>
        <p:grpSpPr>
          <a:xfrm>
            <a:off x="4062730" y="3094990"/>
            <a:ext cx="2941320" cy="462915"/>
            <a:chOff x="6339097" y="3296031"/>
            <a:chExt cx="3744416" cy="529776"/>
          </a:xfrm>
          <a:solidFill>
            <a:srgbClr val="0070C0"/>
          </a:solidFill>
        </p:grpSpPr>
        <p:sp>
          <p:nvSpPr>
            <p:cNvPr id="18" name="圆角矩形 17">
              <a:extLst>
                <a:ext uri="{FF2B5EF4-FFF2-40B4-BE49-F238E27FC236}">
                  <a16:creationId xmlns:a16="http://schemas.microsoft.com/office/drawing/2014/main" id="{F5B14DD2-3BDE-E3A4-4C4A-8407847C173D}"/>
                </a:ext>
              </a:extLst>
            </p:cNvPr>
            <p:cNvSpPr/>
            <p:nvPr>
              <p:custDataLst>
                <p:tags r:id="rId32"/>
              </p:custDataLst>
            </p:nvPr>
          </p:nvSpPr>
          <p:spPr>
            <a:xfrm>
              <a:off x="6339097" y="3296031"/>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19" name="矩形 18">
              <a:extLst>
                <a:ext uri="{FF2B5EF4-FFF2-40B4-BE49-F238E27FC236}">
                  <a16:creationId xmlns:a16="http://schemas.microsoft.com/office/drawing/2014/main" id="{56C5702B-182F-F65E-2198-723A541F2393}"/>
                </a:ext>
              </a:extLst>
            </p:cNvPr>
            <p:cNvSpPr/>
            <p:nvPr>
              <p:custDataLst>
                <p:tags r:id="rId33"/>
              </p:custDataLst>
            </p:nvPr>
          </p:nvSpPr>
          <p:spPr>
            <a:xfrm>
              <a:off x="6723077" y="3336000"/>
              <a:ext cx="2914210" cy="489807"/>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选择课题</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20" name="圆角矩形 19">
            <a:extLst>
              <a:ext uri="{FF2B5EF4-FFF2-40B4-BE49-F238E27FC236}">
                <a16:creationId xmlns:a16="http://schemas.microsoft.com/office/drawing/2014/main" id="{44E2C87A-987F-5D89-7721-54AB54C3E967}"/>
              </a:ext>
            </a:extLst>
          </p:cNvPr>
          <p:cNvSpPr/>
          <p:nvPr>
            <p:custDataLst>
              <p:tags r:id="rId20"/>
            </p:custDataLst>
          </p:nvPr>
        </p:nvSpPr>
        <p:spPr>
          <a:xfrm>
            <a:off x="3291794" y="3796925"/>
            <a:ext cx="448484" cy="447240"/>
          </a:xfrm>
          <a:prstGeom prst="roundRect">
            <a:avLst/>
          </a:prstGeom>
          <a:solidFill>
            <a:srgbClr val="2E74B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4</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21" name="组合 20">
            <a:extLst>
              <a:ext uri="{FF2B5EF4-FFF2-40B4-BE49-F238E27FC236}">
                <a16:creationId xmlns:a16="http://schemas.microsoft.com/office/drawing/2014/main" id="{BB71D6AA-3AD5-409E-B178-59CEAF12969A}"/>
              </a:ext>
            </a:extLst>
          </p:cNvPr>
          <p:cNvGrpSpPr/>
          <p:nvPr>
            <p:custDataLst>
              <p:tags r:id="rId21"/>
            </p:custDataLst>
          </p:nvPr>
        </p:nvGrpSpPr>
        <p:grpSpPr>
          <a:xfrm>
            <a:off x="4062730" y="3796665"/>
            <a:ext cx="2941320" cy="463550"/>
            <a:chOff x="6339097" y="4180903"/>
            <a:chExt cx="3744416" cy="530467"/>
          </a:xfrm>
          <a:solidFill>
            <a:srgbClr val="2E74B5"/>
          </a:solidFill>
        </p:grpSpPr>
        <p:sp>
          <p:nvSpPr>
            <p:cNvPr id="22" name="圆角矩形 21">
              <a:extLst>
                <a:ext uri="{FF2B5EF4-FFF2-40B4-BE49-F238E27FC236}">
                  <a16:creationId xmlns:a16="http://schemas.microsoft.com/office/drawing/2014/main" id="{8FF459AA-45E2-FDDC-ECA9-E4DBA955F7F9}"/>
                </a:ext>
              </a:extLst>
            </p:cNvPr>
            <p:cNvSpPr/>
            <p:nvPr>
              <p:custDataLst>
                <p:tags r:id="rId30"/>
              </p:custDataLst>
            </p:nvPr>
          </p:nvSpPr>
          <p:spPr>
            <a:xfrm>
              <a:off x="6339097" y="418090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23" name="矩形 22">
              <a:extLst>
                <a:ext uri="{FF2B5EF4-FFF2-40B4-BE49-F238E27FC236}">
                  <a16:creationId xmlns:a16="http://schemas.microsoft.com/office/drawing/2014/main" id="{55AFF63D-13E3-1F66-836E-62AA51475039}"/>
                </a:ext>
              </a:extLst>
            </p:cNvPr>
            <p:cNvSpPr/>
            <p:nvPr>
              <p:custDataLst>
                <p:tags r:id="rId31"/>
              </p:custDataLst>
            </p:nvPr>
          </p:nvSpPr>
          <p:spPr>
            <a:xfrm>
              <a:off x="6723077" y="4221596"/>
              <a:ext cx="2919868" cy="489774"/>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现状调查</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24" name="圆角矩形 23">
            <a:extLst>
              <a:ext uri="{FF2B5EF4-FFF2-40B4-BE49-F238E27FC236}">
                <a16:creationId xmlns:a16="http://schemas.microsoft.com/office/drawing/2014/main" id="{0524B0BE-6D8A-2B00-AEB4-CA0E9C50FD64}"/>
              </a:ext>
            </a:extLst>
          </p:cNvPr>
          <p:cNvSpPr/>
          <p:nvPr>
            <p:custDataLst>
              <p:tags r:id="rId22"/>
            </p:custDataLst>
          </p:nvPr>
        </p:nvSpPr>
        <p:spPr>
          <a:xfrm>
            <a:off x="3291907" y="4563374"/>
            <a:ext cx="448484"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5</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25" name="组合 24">
            <a:extLst>
              <a:ext uri="{FF2B5EF4-FFF2-40B4-BE49-F238E27FC236}">
                <a16:creationId xmlns:a16="http://schemas.microsoft.com/office/drawing/2014/main" id="{5A5A7442-16E1-7D3D-2EB7-4DFB710C1B3E}"/>
              </a:ext>
            </a:extLst>
          </p:cNvPr>
          <p:cNvGrpSpPr/>
          <p:nvPr>
            <p:custDataLst>
              <p:tags r:id="rId23"/>
            </p:custDataLst>
          </p:nvPr>
        </p:nvGrpSpPr>
        <p:grpSpPr>
          <a:xfrm>
            <a:off x="4062730" y="4563110"/>
            <a:ext cx="2958465" cy="452897"/>
            <a:chOff x="6339097" y="5057483"/>
            <a:chExt cx="3744416" cy="518145"/>
          </a:xfrm>
          <a:solidFill>
            <a:srgbClr val="0070C0"/>
          </a:solidFill>
        </p:grpSpPr>
        <p:sp>
          <p:nvSpPr>
            <p:cNvPr id="26" name="圆角矩形 25">
              <a:extLst>
                <a:ext uri="{FF2B5EF4-FFF2-40B4-BE49-F238E27FC236}">
                  <a16:creationId xmlns:a16="http://schemas.microsoft.com/office/drawing/2014/main" id="{F03FCA7A-ABAC-2868-86EE-F8540352BBF2}"/>
                </a:ext>
              </a:extLst>
            </p:cNvPr>
            <p:cNvSpPr/>
            <p:nvPr>
              <p:custDataLst>
                <p:tags r:id="rId28"/>
              </p:custDataLst>
            </p:nvPr>
          </p:nvSpPr>
          <p:spPr>
            <a:xfrm>
              <a:off x="6339097" y="505748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27" name="矩形 26">
              <a:extLst>
                <a:ext uri="{FF2B5EF4-FFF2-40B4-BE49-F238E27FC236}">
                  <a16:creationId xmlns:a16="http://schemas.microsoft.com/office/drawing/2014/main" id="{754C698C-FE2E-0ECE-E783-726BEDF1E0DC}"/>
                </a:ext>
              </a:extLst>
            </p:cNvPr>
            <p:cNvSpPr/>
            <p:nvPr>
              <p:custDataLst>
                <p:tags r:id="rId29"/>
              </p:custDataLst>
            </p:nvPr>
          </p:nvSpPr>
          <p:spPr>
            <a:xfrm>
              <a:off x="6723478" y="5085978"/>
              <a:ext cx="2736174" cy="489650"/>
            </a:xfrm>
            <a:prstGeom prst="rect">
              <a:avLst/>
            </a:prstGeom>
            <a:grpFill/>
          </p:spPr>
          <p:txBody>
            <a:bodyPr wrap="square" lIns="121896" tIns="60948" rIns="121896" bIns="60948">
              <a:spAutoFit/>
            </a:bodyPr>
            <a:lstStyle/>
            <a:p>
              <a:pPr algn="ctr">
                <a:defRPr/>
              </a:pPr>
              <a:r>
                <a:rPr lang="zh-CN" altLang="en-US" sz="2000" b="1" kern="100">
                  <a:solidFill>
                    <a:schemeClr val="bg1"/>
                  </a:solidFill>
                  <a:latin typeface="微软雅黑" panose="020B0503020204020204" charset="-122"/>
                  <a:ea typeface="微软雅黑" panose="020B0503020204020204" charset="-122"/>
                  <a:cs typeface="Times New Roman" panose="02020603050405020304" pitchFamily="18" charset="0"/>
                </a:rPr>
                <a:t>设定目标</a:t>
              </a:r>
              <a:endPar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29" name="圆角矩形 28">
            <a:extLst>
              <a:ext uri="{FF2B5EF4-FFF2-40B4-BE49-F238E27FC236}">
                <a16:creationId xmlns:a16="http://schemas.microsoft.com/office/drawing/2014/main" id="{96ABD073-DD53-889E-E53F-CE24E1361EE0}"/>
              </a:ext>
            </a:extLst>
          </p:cNvPr>
          <p:cNvSpPr/>
          <p:nvPr>
            <p:custDataLst>
              <p:tags r:id="rId24"/>
            </p:custDataLst>
          </p:nvPr>
        </p:nvSpPr>
        <p:spPr>
          <a:xfrm>
            <a:off x="3291907" y="5333937"/>
            <a:ext cx="448485" cy="447240"/>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28" tIns="60914" rIns="121828" bIns="60914" anchor="ctr"/>
          <a:lstStyle/>
          <a:p>
            <a:pPr algn="ctr">
              <a:defRPr/>
            </a:pPr>
            <a:r>
              <a:rPr lang="en-US" altLang="zh-CN" sz="3600">
                <a:latin typeface="+mj-lt"/>
                <a:ea typeface="Arial Unicode MS" panose="020B0604020202020204" pitchFamily="34" charset="-122"/>
                <a:cs typeface="Arial Unicode MS" panose="020B0604020202020204" pitchFamily="34" charset="-122"/>
              </a:rPr>
              <a:t>6</a:t>
            </a:r>
            <a:endParaRPr lang="zh-CN" altLang="en-US" sz="3600">
              <a:latin typeface="+mj-lt"/>
              <a:ea typeface="Arial Unicode MS" panose="020B0604020202020204" pitchFamily="34" charset="-122"/>
              <a:cs typeface="Arial Unicode MS" panose="020B0604020202020204" pitchFamily="34" charset="-122"/>
            </a:endParaRPr>
          </a:p>
        </p:txBody>
      </p:sp>
      <p:grpSp>
        <p:nvGrpSpPr>
          <p:cNvPr id="30" name="组合 29">
            <a:extLst>
              <a:ext uri="{FF2B5EF4-FFF2-40B4-BE49-F238E27FC236}">
                <a16:creationId xmlns:a16="http://schemas.microsoft.com/office/drawing/2014/main" id="{CAF86976-ABB5-A2C2-F6AD-9D44660A8E99}"/>
              </a:ext>
            </a:extLst>
          </p:cNvPr>
          <p:cNvGrpSpPr/>
          <p:nvPr>
            <p:custDataLst>
              <p:tags r:id="rId25"/>
            </p:custDataLst>
          </p:nvPr>
        </p:nvGrpSpPr>
        <p:grpSpPr>
          <a:xfrm>
            <a:off x="4083050" y="5261610"/>
            <a:ext cx="2938145" cy="452755"/>
            <a:chOff x="6339097" y="5057483"/>
            <a:chExt cx="3744416" cy="517811"/>
          </a:xfrm>
          <a:solidFill>
            <a:srgbClr val="0070C0"/>
          </a:solidFill>
        </p:grpSpPr>
        <p:sp>
          <p:nvSpPr>
            <p:cNvPr id="31" name="圆角矩形 30">
              <a:extLst>
                <a:ext uri="{FF2B5EF4-FFF2-40B4-BE49-F238E27FC236}">
                  <a16:creationId xmlns:a16="http://schemas.microsoft.com/office/drawing/2014/main" id="{7717AD3D-8991-B5AB-1D79-EB2D08A7A897}"/>
                </a:ext>
              </a:extLst>
            </p:cNvPr>
            <p:cNvSpPr/>
            <p:nvPr>
              <p:custDataLst>
                <p:tags r:id="rId26"/>
              </p:custDataLst>
            </p:nvPr>
          </p:nvSpPr>
          <p:spPr>
            <a:xfrm>
              <a:off x="6339097" y="5057483"/>
              <a:ext cx="374441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anchor="ctr"/>
            <a:lstStyle/>
            <a:p>
              <a:pPr algn="ctr">
                <a:defRPr/>
              </a:pPr>
              <a:endParaRPr lang="zh-CN" altLang="en-US" sz="3600">
                <a:latin typeface="+mj-lt"/>
                <a:ea typeface="Arial Unicode MS" panose="020B0604020202020204" pitchFamily="34" charset="-122"/>
                <a:cs typeface="Arial Unicode MS" panose="020B0604020202020204" pitchFamily="34" charset="-122"/>
              </a:endParaRPr>
            </a:p>
          </p:txBody>
        </p:sp>
        <p:sp>
          <p:nvSpPr>
            <p:cNvPr id="32" name="矩形 31">
              <a:extLst>
                <a:ext uri="{FF2B5EF4-FFF2-40B4-BE49-F238E27FC236}">
                  <a16:creationId xmlns:a16="http://schemas.microsoft.com/office/drawing/2014/main" id="{559C1984-E335-63A8-3EF2-C96A29FF60B5}"/>
                </a:ext>
              </a:extLst>
            </p:cNvPr>
            <p:cNvSpPr/>
            <p:nvPr>
              <p:custDataLst>
                <p:tags r:id="rId27"/>
              </p:custDataLst>
            </p:nvPr>
          </p:nvSpPr>
          <p:spPr>
            <a:xfrm>
              <a:off x="6723530" y="5085806"/>
              <a:ext cx="2736086" cy="489488"/>
            </a:xfrm>
            <a:prstGeom prst="rect">
              <a:avLst/>
            </a:prstGeom>
            <a:grpFill/>
          </p:spPr>
          <p:txBody>
            <a:bodyPr wrap="square" lIns="121896" tIns="60948" rIns="121896" bIns="60948">
              <a:spAutoFit/>
            </a:bodyPr>
            <a:lstStyle/>
            <a:p>
              <a:pPr algn="ctr">
                <a:defRPr/>
              </a:pPr>
              <a:r>
                <a:rPr lang="zh-CN" altLang="zh-CN" sz="2000" b="1" kern="100">
                  <a:solidFill>
                    <a:schemeClr val="bg1"/>
                  </a:solidFill>
                  <a:latin typeface="微软雅黑" panose="020B0503020204020204" charset="-122"/>
                  <a:ea typeface="微软雅黑" panose="020B0503020204020204" charset="-122"/>
                  <a:cs typeface="Times New Roman" panose="02020603050405020304" pitchFamily="18" charset="0"/>
                </a:rPr>
                <a:t>原因分析</a:t>
              </a:r>
            </a:p>
          </p:txBody>
        </p:sp>
      </p:grpSp>
    </p:spTree>
    <p:extLst>
      <p:ext uri="{BB962C8B-B14F-4D97-AF65-F5344CB8AC3E}">
        <p14:creationId xmlns:p14="http://schemas.microsoft.com/office/powerpoint/2010/main" val="3428807207"/>
      </p:ext>
    </p:extLst>
  </p:cSld>
  <p:clrMapOvr>
    <a:masterClrMapping/>
  </p:clrMapOvr>
  <p:transition spd="slow" advTm="0">
    <p:wip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2119D-30D6-A59D-9921-2F80EC199C7D}"/>
            </a:ext>
          </a:extLst>
        </p:cNvPr>
        <p:cNvGrpSpPr/>
        <p:nvPr/>
      </p:nvGrpSpPr>
      <p:grpSpPr>
        <a:xfrm>
          <a:off x="0" y="0"/>
          <a:ext cx="0" cy="0"/>
          <a:chOff x="0" y="0"/>
          <a:chExt cx="0" cy="0"/>
        </a:xfrm>
      </p:grpSpPr>
      <p:sp>
        <p:nvSpPr>
          <p:cNvPr id="3" name="文本框 2">
            <a:extLst>
              <a:ext uri="{FF2B5EF4-FFF2-40B4-BE49-F238E27FC236}">
                <a16:creationId xmlns:a16="http://schemas.microsoft.com/office/drawing/2014/main" id="{75776B10-1493-B051-FDFB-F0E195F7682E}"/>
              </a:ext>
            </a:extLst>
          </p:cNvPr>
          <p:cNvSpPr txBox="1"/>
          <p:nvPr/>
        </p:nvSpPr>
        <p:spPr>
          <a:xfrm>
            <a:off x="2639616" y="335062"/>
            <a:ext cx="6807200" cy="912558"/>
          </a:xfrm>
          <a:prstGeom prst="rect">
            <a:avLst/>
          </a:prstGeom>
          <a:noFill/>
        </p:spPr>
        <p:txBody>
          <a:bodyPr wrap="square" rtlCol="0">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defTabSz="914400" fontAlgn="auto"/>
            <a:r>
              <a:rPr lang="en-US" altLang="zh-CN" sz="2665" b="1" noProof="1">
                <a:solidFill>
                  <a:srgbClr val="0070C0"/>
                </a:solidFill>
                <a:latin typeface="微软雅黑" panose="020B0503020204020204" charset="-122"/>
                <a:ea typeface="微软雅黑" panose="020B0503020204020204" charset="-122"/>
              </a:rPr>
              <a:t>12</a:t>
            </a:r>
            <a:r>
              <a:rPr lang="zh-CN" altLang="en-US" sz="2665" b="1" noProof="1">
                <a:solidFill>
                  <a:srgbClr val="0070C0"/>
                </a:solidFill>
                <a:latin typeface="微软雅黑" panose="020B0503020204020204" charset="-122"/>
                <a:ea typeface="微软雅黑" panose="020B0503020204020204" charset="-122"/>
              </a:rPr>
              <a:t>总结和下一步打算</a:t>
            </a:r>
          </a:p>
          <a:p>
            <a:pPr algn="ctr" defTabSz="914400" fontAlgn="auto"/>
            <a:endParaRPr lang="en-US" altLang="zh-CN" sz="2665" b="1" noProof="1">
              <a:solidFill>
                <a:srgbClr val="0070C0"/>
              </a:solidFill>
              <a:latin typeface="微软雅黑" panose="020B0503020204020204" charset="-122"/>
              <a:ea typeface="微软雅黑" panose="020B0503020204020204" charset="-122"/>
            </a:endParaRPr>
          </a:p>
        </p:txBody>
      </p:sp>
      <p:sp>
        <p:nvSpPr>
          <p:cNvPr id="2" name="文本框 101">
            <a:extLst>
              <a:ext uri="{FF2B5EF4-FFF2-40B4-BE49-F238E27FC236}">
                <a16:creationId xmlns:a16="http://schemas.microsoft.com/office/drawing/2014/main" id="{4F9C8C47-D20D-A264-FE9F-25BF515C7BF9}"/>
              </a:ext>
            </a:extLst>
          </p:cNvPr>
          <p:cNvSpPr txBox="1"/>
          <p:nvPr/>
        </p:nvSpPr>
        <p:spPr>
          <a:xfrm>
            <a:off x="870139" y="1057501"/>
            <a:ext cx="5080000" cy="368300"/>
          </a:xfrm>
          <a:prstGeom prst="rect">
            <a:avLst/>
          </a:prstGeom>
          <a:noFill/>
          <a:ln w="9525">
            <a:noFill/>
          </a:ln>
        </p:spPr>
        <p:txBody>
          <a:bodyPr>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r>
              <a:rPr lang="en-US" altLang="zh-CN" sz="1800" b="1" dirty="0">
                <a:latin typeface="微软雅黑" panose="020B0503020204020204" charset="-122"/>
                <a:ea typeface="微软雅黑" panose="020B0503020204020204" charset="-122"/>
              </a:rPr>
              <a:t>1</a:t>
            </a:r>
            <a:r>
              <a:rPr lang="zh-CN" altLang="en-US" sz="1800" b="1" dirty="0">
                <a:latin typeface="微软雅黑" panose="020B0503020204020204" charset="-122"/>
                <a:ea typeface="微软雅黑" panose="020B0503020204020204" charset="-122"/>
              </a:rPr>
              <a:t>、</a:t>
            </a:r>
            <a:r>
              <a:rPr lang="zh-CN" sz="1800" b="1" dirty="0">
                <a:latin typeface="微软雅黑" panose="020B0503020204020204" charset="-122"/>
                <a:ea typeface="微软雅黑" panose="020B0503020204020204" charset="-122"/>
              </a:rPr>
              <a:t>总结</a:t>
            </a:r>
            <a:endParaRPr lang="zh-CN" altLang="en-US" sz="1800" b="1" dirty="0">
              <a:latin typeface="微软雅黑" panose="020B0503020204020204" charset="-122"/>
              <a:ea typeface="微软雅黑" panose="020B0503020204020204" charset="-122"/>
            </a:endParaRPr>
          </a:p>
        </p:txBody>
      </p:sp>
      <p:sp>
        <p:nvSpPr>
          <p:cNvPr id="4" name="文本框 1">
            <a:extLst>
              <a:ext uri="{FF2B5EF4-FFF2-40B4-BE49-F238E27FC236}">
                <a16:creationId xmlns:a16="http://schemas.microsoft.com/office/drawing/2014/main" id="{0E70D4BA-72BA-387F-F7F5-744179538538}"/>
              </a:ext>
            </a:extLst>
          </p:cNvPr>
          <p:cNvSpPr txBox="1"/>
          <p:nvPr/>
        </p:nvSpPr>
        <p:spPr>
          <a:xfrm>
            <a:off x="983432" y="1824151"/>
            <a:ext cx="3615073" cy="361970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457200" algn="just">
              <a:lnSpc>
                <a:spcPts val="3500"/>
              </a:lnSpc>
            </a:pPr>
            <a:r>
              <a:rPr lang="zh-CN" altLang="en-US" sz="1600">
                <a:latin typeface="微软雅黑" panose="020B0503020204020204" charset="-122"/>
                <a:ea typeface="微软雅黑" panose="020B0503020204020204" charset="-122"/>
              </a:rPr>
              <a:t>小组成员对本次的</a:t>
            </a:r>
            <a:r>
              <a:rPr lang="en-US" altLang="zh-CN" sz="1600">
                <a:latin typeface="微软雅黑" panose="020B0503020204020204" charset="-122"/>
                <a:ea typeface="微软雅黑" panose="020B0503020204020204" charset="-122"/>
              </a:rPr>
              <a:t>QC</a:t>
            </a:r>
            <a:r>
              <a:rPr lang="zh-CN" altLang="en-US" sz="1600">
                <a:latin typeface="微软雅黑" panose="020B0503020204020204" charset="-122"/>
                <a:ea typeface="微软雅黑" panose="020B0503020204020204" charset="-122"/>
              </a:rPr>
              <a:t>活动进行反思总结，我们小组实现了对大型燃煤机组锅炉点火装置及油枪调试方法的改进，降低了大型燃煤机组锅炉点火系统运行故障率。同时我们对自己的研究成果进行了技术整理及归纳，为今后大型燃煤机组锅炉点火装置及油枪的调试提供了思路及宝贵经验</a:t>
            </a:r>
            <a:r>
              <a:rPr sz="1600">
                <a:latin typeface="微软雅黑" panose="020B0503020204020204" charset="-122"/>
                <a:ea typeface="微软雅黑" panose="020B0503020204020204" charset="-122"/>
              </a:rPr>
              <a:t>。</a:t>
            </a:r>
            <a:endParaRPr sz="1600" dirty="0">
              <a:latin typeface="微软雅黑" panose="020B0503020204020204" charset="-122"/>
              <a:ea typeface="微软雅黑" panose="020B0503020204020204" charset="-122"/>
            </a:endParaRPr>
          </a:p>
        </p:txBody>
      </p:sp>
      <p:grpSp>
        <p:nvGrpSpPr>
          <p:cNvPr id="5" name="组合 4">
            <a:extLst>
              <a:ext uri="{FF2B5EF4-FFF2-40B4-BE49-F238E27FC236}">
                <a16:creationId xmlns:a16="http://schemas.microsoft.com/office/drawing/2014/main" id="{E568D537-AB82-1285-3BFC-37F62A1BF170}"/>
              </a:ext>
            </a:extLst>
          </p:cNvPr>
          <p:cNvGrpSpPr/>
          <p:nvPr/>
        </p:nvGrpSpPr>
        <p:grpSpPr>
          <a:xfrm>
            <a:off x="5322465" y="1772816"/>
            <a:ext cx="2933775" cy="4573565"/>
            <a:chOff x="923067" y="2293411"/>
            <a:chExt cx="1665426" cy="1805950"/>
          </a:xfrm>
        </p:grpSpPr>
        <p:sp>
          <p:nvSpPr>
            <p:cNvPr id="14" name="Shape 1255">
              <a:extLst>
                <a:ext uri="{FF2B5EF4-FFF2-40B4-BE49-F238E27FC236}">
                  <a16:creationId xmlns:a16="http://schemas.microsoft.com/office/drawing/2014/main" id="{54386043-56A6-E08E-58D9-412AAEAB7E06}"/>
                </a:ext>
              </a:extLst>
            </p:cNvPr>
            <p:cNvSpPr txBox="1"/>
            <p:nvPr/>
          </p:nvSpPr>
          <p:spPr>
            <a:xfrm>
              <a:off x="923067" y="2293411"/>
              <a:ext cx="1665426" cy="355001"/>
            </a:xfrm>
            <a:prstGeom prst="rect">
              <a:avLst/>
            </a:prstGeom>
            <a:solidFill>
              <a:srgbClr val="FFC000"/>
            </a:solidFill>
            <a:ln w="28575" cap="flat" cmpd="sng">
              <a:solidFill>
                <a:srgbClr val="FFC000"/>
              </a:solidFill>
              <a:prstDash val="solid"/>
              <a:round/>
              <a:headEnd type="none" w="med" len="med"/>
              <a:tailEnd type="none" w="med" len="med"/>
            </a:ln>
          </p:spPr>
          <p:txBody>
            <a:bodyPr lIns="121912" tIns="60951" rIns="121912" bIns="60951" anchor="ctr" anchorCtr="0">
              <a:no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marL="0" marR="0" lvl="0" indent="0" algn="ctr" defTabSz="914400" rtl="0" eaLnBrk="1" fontAlgn="auto" latinLnBrk="0" hangingPunct="1">
                <a:lnSpc>
                  <a:spcPct val="100000"/>
                </a:lnSpc>
                <a:spcBef>
                  <a:spcPts val="0"/>
                </a:spcBef>
                <a:spcAft>
                  <a:spcPts val="0"/>
                </a:spcAft>
                <a:buClrTx/>
                <a:buSzPct val="25000"/>
                <a:buFontTx/>
                <a:buNone/>
                <a:defRPr/>
              </a:pPr>
              <a:r>
                <a:rPr kumimoji="0" lang="zh-CN" altLang="en-US" sz="20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ontserrat" panose="02000505000000020004"/>
                  <a:sym typeface="Montserrat" panose="02000505000000020004"/>
                </a:rPr>
                <a:t>提高</a:t>
              </a:r>
              <a:endParaRPr kumimoji="0" lang="en-US" sz="20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ontserrat" panose="02000505000000020004"/>
                <a:sym typeface="Montserrat" panose="02000505000000020004"/>
              </a:endParaRPr>
            </a:p>
          </p:txBody>
        </p:sp>
        <p:sp>
          <p:nvSpPr>
            <p:cNvPr id="15" name="Shape 1256">
              <a:extLst>
                <a:ext uri="{FF2B5EF4-FFF2-40B4-BE49-F238E27FC236}">
                  <a16:creationId xmlns:a16="http://schemas.microsoft.com/office/drawing/2014/main" id="{6B8F99A3-E7EE-AA8A-E8E4-F322A737FC57}"/>
                </a:ext>
              </a:extLst>
            </p:cNvPr>
            <p:cNvSpPr txBox="1"/>
            <p:nvPr/>
          </p:nvSpPr>
          <p:spPr>
            <a:xfrm>
              <a:off x="924153" y="2606180"/>
              <a:ext cx="1623204" cy="1493181"/>
            </a:xfrm>
            <a:prstGeom prst="rect">
              <a:avLst/>
            </a:prstGeom>
            <a:noFill/>
            <a:ln w="28575" cap="flat" cmpd="sng">
              <a:solidFill>
                <a:srgbClr val="FFC000"/>
              </a:solidFill>
              <a:prstDash val="solid"/>
              <a:round/>
              <a:headEnd type="none" w="med" len="med"/>
              <a:tailEnd type="none" w="med" len="med"/>
            </a:ln>
          </p:spPr>
          <p:txBody>
            <a:bodyPr lIns="182875" tIns="105151" rIns="182875" bIns="60951" anchor="ctr" anchorCtr="0">
              <a:no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marL="0" marR="0" lvl="0" indent="0" defTabSz="914400" rtl="0" eaLnBrk="1" fontAlgn="auto" latinLnBrk="0" hangingPunct="1">
                <a:lnSpc>
                  <a:spcPts val="2500"/>
                </a:lnSpc>
                <a:spcBef>
                  <a:spcPts val="0"/>
                </a:spcBef>
                <a:spcAft>
                  <a:spcPts val="0"/>
                </a:spcAft>
                <a:buClrTx/>
                <a:buSzPct val="25000"/>
                <a:buFontTx/>
                <a:buNone/>
                <a:defRPr/>
              </a:pPr>
              <a:r>
                <a:rPr kumimoji="0" lang="zh-CN" altLang="en-US" sz="1200" b="0" i="0" u="none" strike="noStrike" kern="1200" cap="none" spc="400" normalizeH="0" baseline="0" noProof="0">
                  <a:ln>
                    <a:noFill/>
                  </a:ln>
                  <a:solidFill>
                    <a:prstClr val="black"/>
                  </a:solidFill>
                  <a:effectLst/>
                  <a:uLnTx/>
                  <a:uFillTx/>
                  <a:latin typeface="微软雅黑" panose="020B0503020204020204" charset="-122"/>
                  <a:ea typeface="微软雅黑" panose="020B0503020204020204" charset="-122"/>
                  <a:cs typeface="Montserrat" panose="02000505000000020004"/>
                  <a:sym typeface="Montserrat" panose="02000505000000020004"/>
                </a:rPr>
                <a:t>    通过本次</a:t>
              </a:r>
              <a:r>
                <a:rPr kumimoji="0" lang="en-US" altLang="zh-CN" sz="1200" b="0" i="0" u="none" strike="noStrike" kern="1200" cap="none" spc="400" normalizeH="0" baseline="0" noProof="0">
                  <a:ln>
                    <a:noFill/>
                  </a:ln>
                  <a:solidFill>
                    <a:prstClr val="black"/>
                  </a:solidFill>
                  <a:effectLst/>
                  <a:uLnTx/>
                  <a:uFillTx/>
                  <a:latin typeface="微软雅黑" panose="020B0503020204020204" charset="-122"/>
                  <a:ea typeface="微软雅黑" panose="020B0503020204020204" charset="-122"/>
                  <a:cs typeface="Montserrat" panose="02000505000000020004"/>
                  <a:sym typeface="Montserrat" panose="02000505000000020004"/>
                </a:rPr>
                <a:t>QC</a:t>
              </a:r>
              <a:r>
                <a:rPr kumimoji="0" lang="zh-CN" altLang="en-US" sz="1200" b="0" i="0" u="none" strike="noStrike" kern="1200" cap="none" spc="400" normalizeH="0" baseline="0" noProof="0">
                  <a:ln>
                    <a:noFill/>
                  </a:ln>
                  <a:solidFill>
                    <a:prstClr val="black"/>
                  </a:solidFill>
                  <a:effectLst/>
                  <a:uLnTx/>
                  <a:uFillTx/>
                  <a:latin typeface="微软雅黑" panose="020B0503020204020204" charset="-122"/>
                  <a:ea typeface="微软雅黑" panose="020B0503020204020204" charset="-122"/>
                  <a:cs typeface="Montserrat" panose="02000505000000020004"/>
                  <a:sym typeface="Montserrat" panose="02000505000000020004"/>
                </a:rPr>
                <a:t>活动，小组针对大型燃煤机组锅炉点火装置及油枪调试过程中存在的问题因素进行了调查，对锅炉点火及油枪系统有了更深入的了解，包括：对锅炉点火系统燃烧风量二次风门的控制分析；检查油枪喷嘴的雾化效果、风门挡板执行机构的角度调整等可能影响系统稳定运行的因素等</a:t>
              </a:r>
              <a:r>
                <a:rPr kumimoji="0" sz="1200" b="0" i="0" u="none" strike="noStrike" kern="1200" cap="none" spc="400" normalizeH="0" baseline="0" noProof="0">
                  <a:ln>
                    <a:noFill/>
                  </a:ln>
                  <a:solidFill>
                    <a:prstClr val="black"/>
                  </a:solidFill>
                  <a:effectLst/>
                  <a:uLnTx/>
                  <a:uFillTx/>
                  <a:latin typeface="微软雅黑" panose="020B0503020204020204" charset="-122"/>
                  <a:ea typeface="微软雅黑" panose="020B0503020204020204" charset="-122"/>
                  <a:cs typeface="Montserrat" panose="02000505000000020004"/>
                  <a:sym typeface="Montserrat" panose="02000505000000020004"/>
                </a:rPr>
                <a:t>。</a:t>
              </a:r>
              <a:endParaRPr kumimoji="0" sz="1200" b="0" i="0" u="none" strike="noStrike" kern="1200" cap="none" spc="400" normalizeH="0" baseline="0" noProof="0" dirty="0">
                <a:ln>
                  <a:noFill/>
                </a:ln>
                <a:solidFill>
                  <a:prstClr val="black"/>
                </a:solidFill>
                <a:effectLst/>
                <a:uLnTx/>
                <a:uFillTx/>
                <a:latin typeface="微软雅黑" panose="020B0503020204020204" charset="-122"/>
                <a:ea typeface="微软雅黑" panose="020B0503020204020204" charset="-122"/>
                <a:cs typeface="Montserrat" panose="02000505000000020004"/>
                <a:sym typeface="Montserrat" panose="02000505000000020004"/>
              </a:endParaRPr>
            </a:p>
          </p:txBody>
        </p:sp>
      </p:grpSp>
      <p:grpSp>
        <p:nvGrpSpPr>
          <p:cNvPr id="6" name="组合 5">
            <a:extLst>
              <a:ext uri="{FF2B5EF4-FFF2-40B4-BE49-F238E27FC236}">
                <a16:creationId xmlns:a16="http://schemas.microsoft.com/office/drawing/2014/main" id="{8C3C55D9-E047-A257-DFC7-80F6893CF683}"/>
              </a:ext>
            </a:extLst>
          </p:cNvPr>
          <p:cNvGrpSpPr/>
          <p:nvPr/>
        </p:nvGrpSpPr>
        <p:grpSpPr>
          <a:xfrm>
            <a:off x="8460596" y="1772815"/>
            <a:ext cx="2861265" cy="4573564"/>
            <a:chOff x="2830448" y="2341983"/>
            <a:chExt cx="1665426" cy="1835078"/>
          </a:xfrm>
        </p:grpSpPr>
        <p:sp>
          <p:nvSpPr>
            <p:cNvPr id="12" name="Shape 1257">
              <a:extLst>
                <a:ext uri="{FF2B5EF4-FFF2-40B4-BE49-F238E27FC236}">
                  <a16:creationId xmlns:a16="http://schemas.microsoft.com/office/drawing/2014/main" id="{0D270F2F-B343-8FD3-8B25-99F3F4485D32}"/>
                </a:ext>
              </a:extLst>
            </p:cNvPr>
            <p:cNvSpPr txBox="1"/>
            <p:nvPr/>
          </p:nvSpPr>
          <p:spPr>
            <a:xfrm>
              <a:off x="2830448" y="2341983"/>
              <a:ext cx="1665426" cy="355001"/>
            </a:xfrm>
            <a:prstGeom prst="rect">
              <a:avLst/>
            </a:prstGeom>
            <a:solidFill>
              <a:srgbClr val="92D050"/>
            </a:solidFill>
            <a:ln w="28575" cap="flat" cmpd="sng">
              <a:solidFill>
                <a:srgbClr val="92D050"/>
              </a:solidFill>
              <a:prstDash val="solid"/>
              <a:round/>
              <a:headEnd type="none" w="med" len="med"/>
              <a:tailEnd type="none" w="med" len="med"/>
            </a:ln>
          </p:spPr>
          <p:txBody>
            <a:bodyPr lIns="121912" tIns="60951" rIns="121912" bIns="60951" anchor="ctr" anchorCtr="0">
              <a:no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marL="0" marR="0" lvl="0" indent="0" algn="ctr" defTabSz="914400" rtl="0" eaLnBrk="1" fontAlgn="auto" latinLnBrk="0" hangingPunct="1">
                <a:lnSpc>
                  <a:spcPct val="100000"/>
                </a:lnSpc>
                <a:spcBef>
                  <a:spcPts val="0"/>
                </a:spcBef>
                <a:spcAft>
                  <a:spcPts val="0"/>
                </a:spcAft>
                <a:buClrTx/>
                <a:buSzPct val="25000"/>
                <a:buFontTx/>
                <a:buNone/>
                <a:defRPr/>
              </a:pPr>
              <a:r>
                <a:rPr kumimoji="0" lang="zh-CN" altLang="en-US" sz="20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ontserrat" panose="02000505000000020004"/>
                  <a:sym typeface="Montserrat" panose="02000505000000020004"/>
                </a:rPr>
                <a:t>不足</a:t>
              </a:r>
              <a:endParaRPr kumimoji="0" lang="en-US" sz="20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ontserrat" panose="02000505000000020004"/>
                <a:sym typeface="Montserrat" panose="02000505000000020004"/>
              </a:endParaRPr>
            </a:p>
          </p:txBody>
        </p:sp>
        <p:sp>
          <p:nvSpPr>
            <p:cNvPr id="13" name="Shape 1258">
              <a:extLst>
                <a:ext uri="{FF2B5EF4-FFF2-40B4-BE49-F238E27FC236}">
                  <a16:creationId xmlns:a16="http://schemas.microsoft.com/office/drawing/2014/main" id="{782427A4-DBA7-DFC2-3FD5-1296DE238B72}"/>
                </a:ext>
              </a:extLst>
            </p:cNvPr>
            <p:cNvSpPr txBox="1"/>
            <p:nvPr/>
          </p:nvSpPr>
          <p:spPr>
            <a:xfrm>
              <a:off x="2831535" y="2705280"/>
              <a:ext cx="1664339" cy="1471781"/>
            </a:xfrm>
            <a:prstGeom prst="rect">
              <a:avLst/>
            </a:prstGeom>
            <a:noFill/>
            <a:ln w="28575" cap="flat" cmpd="sng">
              <a:solidFill>
                <a:srgbClr val="92D050"/>
              </a:solidFill>
              <a:prstDash val="solid"/>
              <a:round/>
              <a:headEnd type="none" w="med" len="med"/>
              <a:tailEnd type="none" w="med" len="med"/>
            </a:ln>
          </p:spPr>
          <p:txBody>
            <a:bodyPr lIns="182875" tIns="105151" rIns="182875" bIns="60951" anchor="ctr" anchorCtr="0">
              <a:no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marL="0" marR="0" lvl="0" indent="0" defTabSz="914400" rtl="0" eaLnBrk="1" fontAlgn="auto" latinLnBrk="0" hangingPunct="1">
                <a:lnSpc>
                  <a:spcPts val="2500"/>
                </a:lnSpc>
                <a:spcBef>
                  <a:spcPts val="0"/>
                </a:spcBef>
                <a:spcAft>
                  <a:spcPts val="0"/>
                </a:spcAft>
                <a:buClrTx/>
                <a:buSzPct val="25000"/>
                <a:buFontTx/>
                <a:buNone/>
                <a:defRPr/>
              </a:pPr>
              <a:r>
                <a:rPr kumimoji="0" lang="zh-CN" altLang="en-US" sz="1200" b="0" i="0" u="none" strike="noStrike" kern="1200" cap="none" spc="400" normalizeH="0" baseline="0" noProof="0">
                  <a:ln>
                    <a:noFill/>
                  </a:ln>
                  <a:solidFill>
                    <a:prstClr val="black"/>
                  </a:solidFill>
                  <a:effectLst/>
                  <a:uLnTx/>
                  <a:uFillTx/>
                  <a:latin typeface="微软雅黑" panose="020B0503020204020204" charset="-122"/>
                  <a:ea typeface="微软雅黑" panose="020B0503020204020204" charset="-122"/>
                  <a:cs typeface="Montserrat" panose="02000505000000020004"/>
                  <a:sym typeface="Montserrat" panose="02000505000000020004"/>
                </a:rPr>
                <a:t>    对锅炉点火及油枪系统分析调查过程中，小组成员仍然有走弯路的情况，小组成员按照以往的经验教训以为控制电缆屏蔽线漏接会是症结，在上面耗费了较多时间，通过调查分析后却发现不是，说明我们调查不够全面，对大型燃煤机组锅炉点火复杂的运行情况不够了解，在专业上仍然有一定的差距。</a:t>
              </a:r>
              <a:endParaRPr kumimoji="0" lang="zh-CN" altLang="en-US" sz="1200" b="0" i="0" u="none" strike="noStrike" kern="1200" cap="none" spc="400" normalizeH="0" baseline="0" noProof="0" dirty="0">
                <a:ln>
                  <a:noFill/>
                </a:ln>
                <a:solidFill>
                  <a:prstClr val="black"/>
                </a:solidFill>
                <a:effectLst/>
                <a:uLnTx/>
                <a:uFillTx/>
                <a:latin typeface="微软雅黑" panose="020B0503020204020204" charset="-122"/>
                <a:ea typeface="微软雅黑" panose="020B0503020204020204" charset="-122"/>
                <a:cs typeface="Montserrat" panose="02000505000000020004"/>
                <a:sym typeface="Montserrat" panose="02000505000000020004"/>
              </a:endParaRPr>
            </a:p>
          </p:txBody>
        </p:sp>
      </p:grpSp>
      <p:sp>
        <p:nvSpPr>
          <p:cNvPr id="7" name="Shape 1255">
            <a:extLst>
              <a:ext uri="{FF2B5EF4-FFF2-40B4-BE49-F238E27FC236}">
                <a16:creationId xmlns:a16="http://schemas.microsoft.com/office/drawing/2014/main" id="{5AB0B7F2-D766-5A68-4E8D-E389296E8B4F}"/>
              </a:ext>
            </a:extLst>
          </p:cNvPr>
          <p:cNvSpPr txBox="1"/>
          <p:nvPr/>
        </p:nvSpPr>
        <p:spPr>
          <a:xfrm>
            <a:off x="6753095" y="983655"/>
            <a:ext cx="2861265" cy="789161"/>
          </a:xfrm>
          <a:prstGeom prst="rect">
            <a:avLst/>
          </a:prstGeom>
          <a:solidFill>
            <a:srgbClr val="ED7D31"/>
          </a:solidFill>
          <a:ln w="28575" cap="flat" cmpd="sng">
            <a:solidFill>
              <a:schemeClr val="accent3">
                <a:lumMod val="40000"/>
                <a:lumOff val="60000"/>
              </a:schemeClr>
            </a:solidFill>
            <a:prstDash val="solid"/>
            <a:round/>
            <a:headEnd type="none" w="med" len="med"/>
            <a:tailEnd type="none" w="med" len="med"/>
          </a:ln>
        </p:spPr>
        <p:txBody>
          <a:bodyPr lIns="121912" tIns="60951" rIns="121912" bIns="60951" anchor="ctr" anchorCtr="0">
            <a:no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marL="0" marR="0" lvl="0" indent="0" algn="ctr" defTabSz="914400" rtl="0" eaLnBrk="1" fontAlgn="auto" latinLnBrk="0" hangingPunct="1">
              <a:lnSpc>
                <a:spcPct val="100000"/>
              </a:lnSpc>
              <a:spcBef>
                <a:spcPts val="0"/>
              </a:spcBef>
              <a:spcAft>
                <a:spcPts val="0"/>
              </a:spcAft>
              <a:buClrTx/>
              <a:buSzPct val="25000"/>
              <a:buFontTx/>
              <a:buNone/>
              <a:defRPr/>
            </a:pPr>
            <a:r>
              <a:rPr kumimoji="0" lang="zh-CN" altLang="en-US" sz="20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ontserrat" panose="02000505000000020004"/>
                <a:sym typeface="Montserrat" panose="02000505000000020004"/>
              </a:rPr>
              <a:t>专业技术</a:t>
            </a:r>
            <a:endParaRPr kumimoji="0" lang="en-US" sz="20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ontserrat" panose="02000505000000020004"/>
              <a:sym typeface="Montserrat" panose="02000505000000020004"/>
            </a:endParaRPr>
          </a:p>
        </p:txBody>
      </p:sp>
      <p:grpSp>
        <p:nvGrpSpPr>
          <p:cNvPr id="8" name="组合 7">
            <a:extLst>
              <a:ext uri="{FF2B5EF4-FFF2-40B4-BE49-F238E27FC236}">
                <a16:creationId xmlns:a16="http://schemas.microsoft.com/office/drawing/2014/main" id="{2D81C4CF-5189-E32A-9424-CD8D92B88584}"/>
              </a:ext>
            </a:extLst>
          </p:cNvPr>
          <p:cNvGrpSpPr/>
          <p:nvPr/>
        </p:nvGrpSpPr>
        <p:grpSpPr>
          <a:xfrm>
            <a:off x="5738116" y="980728"/>
            <a:ext cx="594861" cy="690039"/>
            <a:chOff x="1958537" y="2321940"/>
            <a:chExt cx="1737163" cy="2015109"/>
          </a:xfrm>
        </p:grpSpPr>
        <p:sp>
          <p:nvSpPr>
            <p:cNvPr id="9" name="六边形 8">
              <a:extLst>
                <a:ext uri="{FF2B5EF4-FFF2-40B4-BE49-F238E27FC236}">
                  <a16:creationId xmlns:a16="http://schemas.microsoft.com/office/drawing/2014/main" id="{422E00CB-7638-DE85-6F45-5DF41F75B0C7}"/>
                </a:ext>
              </a:extLst>
            </p:cNvPr>
            <p:cNvSpPr/>
            <p:nvPr/>
          </p:nvSpPr>
          <p:spPr>
            <a:xfrm rot="5400000">
              <a:off x="1819564" y="2460913"/>
              <a:ext cx="2015109" cy="1737163"/>
            </a:xfrm>
            <a:prstGeom prst="hexagon">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lvl="0"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1" name="文本框 33">
              <a:extLst>
                <a:ext uri="{FF2B5EF4-FFF2-40B4-BE49-F238E27FC236}">
                  <a16:creationId xmlns:a16="http://schemas.microsoft.com/office/drawing/2014/main" id="{A1E85422-7AFA-1729-6F6D-C2193DCF8B9C}"/>
                </a:ext>
              </a:extLst>
            </p:cNvPr>
            <p:cNvSpPr txBox="1"/>
            <p:nvPr/>
          </p:nvSpPr>
          <p:spPr>
            <a:xfrm>
              <a:off x="2561420" y="2934807"/>
              <a:ext cx="525307" cy="778813"/>
            </a:xfrm>
            <a:custGeom>
              <a:avLst/>
              <a:gdLst/>
              <a:ahLst/>
              <a:cxnLst/>
              <a:rect l="l" t="t" r="r" b="b"/>
              <a:pathLst>
                <a:path w="525307" h="778813">
                  <a:moveTo>
                    <a:pt x="69172" y="61210"/>
                  </a:moveTo>
                  <a:lnTo>
                    <a:pt x="69172" y="717603"/>
                  </a:lnTo>
                  <a:lnTo>
                    <a:pt x="248822" y="717603"/>
                  </a:lnTo>
                  <a:lnTo>
                    <a:pt x="248822" y="61210"/>
                  </a:lnTo>
                  <a:close/>
                  <a:moveTo>
                    <a:pt x="469073" y="0"/>
                  </a:moveTo>
                  <a:lnTo>
                    <a:pt x="525307" y="0"/>
                  </a:lnTo>
                  <a:lnTo>
                    <a:pt x="525307" y="778813"/>
                  </a:lnTo>
                  <a:lnTo>
                    <a:pt x="455637" y="778813"/>
                  </a:lnTo>
                  <a:lnTo>
                    <a:pt x="455637" y="238869"/>
                  </a:lnTo>
                  <a:lnTo>
                    <a:pt x="425281" y="238869"/>
                  </a:lnTo>
                  <a:lnTo>
                    <a:pt x="425281" y="236381"/>
                  </a:lnTo>
                  <a:close/>
                  <a:moveTo>
                    <a:pt x="55238" y="0"/>
                  </a:moveTo>
                  <a:lnTo>
                    <a:pt x="261760" y="0"/>
                  </a:lnTo>
                  <a:cubicBezTo>
                    <a:pt x="278017" y="0"/>
                    <a:pt x="291453" y="5143"/>
                    <a:pt x="302070" y="15427"/>
                  </a:cubicBezTo>
                  <a:cubicBezTo>
                    <a:pt x="312686" y="25712"/>
                    <a:pt x="317994" y="38982"/>
                    <a:pt x="317994" y="55239"/>
                  </a:cubicBezTo>
                  <a:lnTo>
                    <a:pt x="317994" y="723575"/>
                  </a:lnTo>
                  <a:cubicBezTo>
                    <a:pt x="317994" y="739831"/>
                    <a:pt x="312686" y="753102"/>
                    <a:pt x="302070" y="763386"/>
                  </a:cubicBezTo>
                  <a:cubicBezTo>
                    <a:pt x="291453" y="773671"/>
                    <a:pt x="278017" y="778813"/>
                    <a:pt x="261760" y="778813"/>
                  </a:cubicBezTo>
                  <a:lnTo>
                    <a:pt x="55238" y="778813"/>
                  </a:lnTo>
                  <a:cubicBezTo>
                    <a:pt x="38982" y="778813"/>
                    <a:pt x="25711" y="773671"/>
                    <a:pt x="15427" y="763386"/>
                  </a:cubicBezTo>
                  <a:cubicBezTo>
                    <a:pt x="5142" y="753102"/>
                    <a:pt x="0" y="739831"/>
                    <a:pt x="0" y="723575"/>
                  </a:cubicBezTo>
                  <a:lnTo>
                    <a:pt x="0" y="55239"/>
                  </a:lnTo>
                  <a:cubicBezTo>
                    <a:pt x="0" y="38982"/>
                    <a:pt x="5142" y="25712"/>
                    <a:pt x="15427" y="15427"/>
                  </a:cubicBezTo>
                  <a:cubicBezTo>
                    <a:pt x="25711" y="5143"/>
                    <a:pt x="38982" y="0"/>
                    <a:pt x="55238" y="0"/>
                  </a:cubicBezTo>
                  <a:close/>
                </a:path>
              </a:pathLst>
            </a:custGeom>
            <a:solidFill>
              <a:schemeClr val="bg1"/>
            </a:solidFill>
            <a:ln>
              <a:noFill/>
            </a:ln>
            <a:effectLst/>
          </p:spPr>
          <p:txBody>
            <a:bodyPr rot="0" spcFirstLastPara="0" vert="horz" wrap="square" lIns="91440" tIns="45720" rIns="91440" bIns="45720" numCol="1" spcCol="0" rtlCol="0" fromWordArt="0" anchor="t" anchorCtr="0" forceAA="0" compatLnSpc="1">
              <a:no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8000" b="0" i="0" u="none" strike="noStrike" kern="1200" cap="none" spc="0" normalizeH="0" baseline="0" noProof="0" dirty="0">
                <a:ln>
                  <a:noFill/>
                </a:ln>
                <a:solidFill>
                  <a:prstClr val="white"/>
                </a:solidFill>
                <a:effectLst/>
                <a:uLnTx/>
                <a:uFillTx/>
                <a:latin typeface="Agency FB" panose="020B0503020202020204" pitchFamily="34" charset="0"/>
                <a:ea typeface="等线" panose="02010600030101010101" charset="-122"/>
                <a:cs typeface="+mn-cs"/>
              </a:endParaRPr>
            </a:p>
          </p:txBody>
        </p:sp>
      </p:grpSp>
    </p:spTree>
    <p:extLst>
      <p:ext uri="{BB962C8B-B14F-4D97-AF65-F5344CB8AC3E}">
        <p14:creationId xmlns:p14="http://schemas.microsoft.com/office/powerpoint/2010/main" val="1839521085"/>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0CF01-040E-EB2A-CB3B-C6512756D6C4}"/>
            </a:ext>
          </a:extLst>
        </p:cNvPr>
        <p:cNvGrpSpPr/>
        <p:nvPr/>
      </p:nvGrpSpPr>
      <p:grpSpPr>
        <a:xfrm>
          <a:off x="0" y="0"/>
          <a:ext cx="0" cy="0"/>
          <a:chOff x="0" y="0"/>
          <a:chExt cx="0" cy="0"/>
        </a:xfrm>
      </p:grpSpPr>
      <p:sp>
        <p:nvSpPr>
          <p:cNvPr id="20" name="文本框 4">
            <a:extLst>
              <a:ext uri="{FF2B5EF4-FFF2-40B4-BE49-F238E27FC236}">
                <a16:creationId xmlns:a16="http://schemas.microsoft.com/office/drawing/2014/main" id="{BBA05FE1-298E-8CEB-2257-B4DD671D40CF}"/>
              </a:ext>
            </a:extLst>
          </p:cNvPr>
          <p:cNvSpPr txBox="1"/>
          <p:nvPr/>
        </p:nvSpPr>
        <p:spPr>
          <a:xfrm>
            <a:off x="5856791" y="908720"/>
            <a:ext cx="5543979" cy="338554"/>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r>
              <a:rPr sz="1600" b="0" dirty="0" err="1">
                <a:solidFill>
                  <a:srgbClr val="000000"/>
                </a:solidFill>
                <a:latin typeface="微软雅黑" panose="020B0503020204020204" charset="-122"/>
                <a:ea typeface="微软雅黑" panose="020B0503020204020204" charset="-122"/>
              </a:rPr>
              <a:t>小组将整个过程各个阶段的成长与不足总结如下表</a:t>
            </a:r>
            <a:r>
              <a:rPr sz="1600" b="0" dirty="0">
                <a:solidFill>
                  <a:srgbClr val="000000"/>
                </a:solidFill>
                <a:latin typeface="微软雅黑" panose="020B0503020204020204" charset="-122"/>
                <a:ea typeface="微软雅黑" panose="020B0503020204020204" charset="-122"/>
              </a:rPr>
              <a:t>：</a:t>
            </a:r>
          </a:p>
        </p:txBody>
      </p:sp>
      <p:sp>
        <p:nvSpPr>
          <p:cNvPr id="21" name="文本框 5">
            <a:extLst>
              <a:ext uri="{FF2B5EF4-FFF2-40B4-BE49-F238E27FC236}">
                <a16:creationId xmlns:a16="http://schemas.microsoft.com/office/drawing/2014/main" id="{C948E30A-8470-7BE6-E348-B817CF4B942B}"/>
              </a:ext>
            </a:extLst>
          </p:cNvPr>
          <p:cNvSpPr txBox="1"/>
          <p:nvPr/>
        </p:nvSpPr>
        <p:spPr>
          <a:xfrm>
            <a:off x="7389347" y="1124744"/>
            <a:ext cx="2393622"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sz="1200" dirty="0">
                <a:solidFill>
                  <a:srgbClr val="000000"/>
                </a:solidFill>
                <a:latin typeface="宋体" panose="02010600030101010101" pitchFamily="2" charset="-122"/>
                <a:ea typeface="宋体" panose="02010600030101010101" pitchFamily="2" charset="-122"/>
              </a:rPr>
              <a:t>表12-1  管理方法评价表</a:t>
            </a:r>
          </a:p>
        </p:txBody>
      </p:sp>
      <p:sp>
        <p:nvSpPr>
          <p:cNvPr id="22" name="文本框 7">
            <a:extLst>
              <a:ext uri="{FF2B5EF4-FFF2-40B4-BE49-F238E27FC236}">
                <a16:creationId xmlns:a16="http://schemas.microsoft.com/office/drawing/2014/main" id="{397C12FB-89FE-6AAF-B80C-D1DE138DF8D4}"/>
              </a:ext>
            </a:extLst>
          </p:cNvPr>
          <p:cNvSpPr txBox="1"/>
          <p:nvPr/>
        </p:nvSpPr>
        <p:spPr>
          <a:xfrm>
            <a:off x="6168008" y="6453336"/>
            <a:ext cx="3951493"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solidFill>
                  <a:schemeClr val="bg1"/>
                </a:solidFill>
                <a:latin typeface="微软雅黑" panose="020B0503020204020204" charset="-122"/>
                <a:ea typeface="微软雅黑" panose="020B0503020204020204" charset="-122"/>
              </a:rPr>
              <a:t>制表：宋汪洋                  时间：</a:t>
            </a:r>
            <a:r>
              <a:rPr lang="en-US" altLang="zh-CN" sz="1200" b="0">
                <a:solidFill>
                  <a:schemeClr val="bg1"/>
                </a:solidFill>
                <a:latin typeface="微软雅黑" panose="020B0503020204020204" charset="-122"/>
                <a:ea typeface="微软雅黑" panose="020B0503020204020204" charset="-122"/>
              </a:rPr>
              <a:t>2023</a:t>
            </a:r>
            <a:r>
              <a:rPr lang="zh-CN" altLang="en-US" sz="1200" b="0">
                <a:solidFill>
                  <a:schemeClr val="bg1"/>
                </a:solidFill>
                <a:latin typeface="微软雅黑" panose="020B0503020204020204" charset="-122"/>
                <a:ea typeface="微软雅黑" panose="020B0503020204020204" charset="-122"/>
              </a:rPr>
              <a:t>年</a:t>
            </a:r>
            <a:r>
              <a:rPr lang="en-US" altLang="zh-CN" sz="1200" b="0">
                <a:solidFill>
                  <a:schemeClr val="bg1"/>
                </a:solidFill>
                <a:latin typeface="微软雅黑" panose="020B0503020204020204" charset="-122"/>
                <a:ea typeface="微软雅黑" panose="020B0503020204020204" charset="-122"/>
              </a:rPr>
              <a:t>11</a:t>
            </a:r>
            <a:r>
              <a:rPr lang="zh-CN" altLang="en-US" sz="1200" b="0">
                <a:solidFill>
                  <a:schemeClr val="bg1"/>
                </a:solidFill>
                <a:latin typeface="微软雅黑" panose="020B0503020204020204" charset="-122"/>
                <a:ea typeface="微软雅黑" panose="020B0503020204020204" charset="-122"/>
              </a:rPr>
              <a:t>月</a:t>
            </a:r>
            <a:r>
              <a:rPr lang="en-US" altLang="zh-CN" sz="1200" b="0">
                <a:solidFill>
                  <a:schemeClr val="bg1"/>
                </a:solidFill>
                <a:latin typeface="微软雅黑" panose="020B0503020204020204" charset="-122"/>
                <a:ea typeface="微软雅黑" panose="020B0503020204020204" charset="-122"/>
              </a:rPr>
              <a:t>05</a:t>
            </a:r>
            <a:r>
              <a:rPr lang="zh-CN" altLang="en-US" sz="1200" b="0">
                <a:solidFill>
                  <a:schemeClr val="bg1"/>
                </a:solidFill>
                <a:latin typeface="微软雅黑" panose="020B0503020204020204" charset="-122"/>
                <a:ea typeface="微软雅黑" panose="020B0503020204020204" charset="-122"/>
              </a:rPr>
              <a:t>日</a:t>
            </a:r>
            <a:endParaRPr lang="zh-CN" altLang="en-US" sz="1200" b="0" dirty="0">
              <a:solidFill>
                <a:schemeClr val="bg1"/>
              </a:solidFill>
              <a:latin typeface="微软雅黑" panose="020B0503020204020204" charset="-122"/>
              <a:ea typeface="微软雅黑" panose="020B0503020204020204" charset="-122"/>
            </a:endParaRPr>
          </a:p>
        </p:txBody>
      </p:sp>
      <p:grpSp>
        <p:nvGrpSpPr>
          <p:cNvPr id="24" name="组合 23">
            <a:extLst>
              <a:ext uri="{FF2B5EF4-FFF2-40B4-BE49-F238E27FC236}">
                <a16:creationId xmlns:a16="http://schemas.microsoft.com/office/drawing/2014/main" id="{1BC5D37E-B494-5D6F-E2F2-10C7B4D67195}"/>
              </a:ext>
            </a:extLst>
          </p:cNvPr>
          <p:cNvGrpSpPr/>
          <p:nvPr/>
        </p:nvGrpSpPr>
        <p:grpSpPr>
          <a:xfrm>
            <a:off x="335360" y="2087269"/>
            <a:ext cx="2979253" cy="3932901"/>
            <a:chOff x="923067" y="2350278"/>
            <a:chExt cx="1665426" cy="1791316"/>
          </a:xfrm>
        </p:grpSpPr>
        <p:sp>
          <p:nvSpPr>
            <p:cNvPr id="33" name="Shape 1255">
              <a:extLst>
                <a:ext uri="{FF2B5EF4-FFF2-40B4-BE49-F238E27FC236}">
                  <a16:creationId xmlns:a16="http://schemas.microsoft.com/office/drawing/2014/main" id="{3A8BC3A4-8B9A-570F-D4B0-C9AADF41FE96}"/>
                </a:ext>
              </a:extLst>
            </p:cNvPr>
            <p:cNvSpPr txBox="1"/>
            <p:nvPr/>
          </p:nvSpPr>
          <p:spPr>
            <a:xfrm>
              <a:off x="923067" y="2350278"/>
              <a:ext cx="1665426" cy="355001"/>
            </a:xfrm>
            <a:prstGeom prst="rect">
              <a:avLst/>
            </a:prstGeom>
            <a:solidFill>
              <a:srgbClr val="FFC000"/>
            </a:solidFill>
            <a:ln w="28575" cap="flat" cmpd="sng">
              <a:solidFill>
                <a:srgbClr val="FFC000"/>
              </a:solidFill>
              <a:prstDash val="solid"/>
              <a:round/>
              <a:headEnd type="none" w="med" len="med"/>
              <a:tailEnd type="none" w="med" len="med"/>
            </a:ln>
          </p:spPr>
          <p:txBody>
            <a:bodyPr lIns="121912" tIns="60951" rIns="121912" bIns="60951" anchor="ctr" anchorCtr="0">
              <a:no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marL="0" marR="0" lvl="0" indent="0" algn="ctr" defTabSz="914400" rtl="0" eaLnBrk="1" fontAlgn="auto" latinLnBrk="0" hangingPunct="1">
                <a:lnSpc>
                  <a:spcPct val="100000"/>
                </a:lnSpc>
                <a:spcBef>
                  <a:spcPts val="0"/>
                </a:spcBef>
                <a:spcAft>
                  <a:spcPts val="0"/>
                </a:spcAft>
                <a:buClrTx/>
                <a:buSzPct val="25000"/>
                <a:buFontTx/>
                <a:buNone/>
                <a:defRPr/>
              </a:pPr>
              <a:r>
                <a:rPr kumimoji="0" lang="zh-CN" altLang="en-US" sz="20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ontserrat" panose="02000505000000020004"/>
                  <a:sym typeface="Montserrat" panose="02000505000000020004"/>
                </a:rPr>
                <a:t>提高</a:t>
              </a:r>
              <a:endParaRPr kumimoji="0" lang="en-US" sz="20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ontserrat" panose="02000505000000020004"/>
                <a:sym typeface="Montserrat" panose="02000505000000020004"/>
              </a:endParaRPr>
            </a:p>
          </p:txBody>
        </p:sp>
        <p:sp>
          <p:nvSpPr>
            <p:cNvPr id="34" name="Shape 1256">
              <a:extLst>
                <a:ext uri="{FF2B5EF4-FFF2-40B4-BE49-F238E27FC236}">
                  <a16:creationId xmlns:a16="http://schemas.microsoft.com/office/drawing/2014/main" id="{1897ACBD-9234-5C38-570F-8659A0E31FB6}"/>
                </a:ext>
              </a:extLst>
            </p:cNvPr>
            <p:cNvSpPr txBox="1"/>
            <p:nvPr/>
          </p:nvSpPr>
          <p:spPr>
            <a:xfrm>
              <a:off x="924153" y="2705280"/>
              <a:ext cx="1664339" cy="1436314"/>
            </a:xfrm>
            <a:prstGeom prst="rect">
              <a:avLst/>
            </a:prstGeom>
            <a:noFill/>
            <a:ln w="28575" cap="flat" cmpd="sng">
              <a:solidFill>
                <a:srgbClr val="FFC000"/>
              </a:solidFill>
              <a:prstDash val="solid"/>
              <a:round/>
              <a:headEnd type="none" w="med" len="med"/>
              <a:tailEnd type="none" w="med" len="med"/>
            </a:ln>
          </p:spPr>
          <p:txBody>
            <a:bodyPr lIns="182875" tIns="105151" rIns="182875" bIns="60951" anchor="ctr" anchorCtr="0">
              <a:no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marL="0" marR="0" lvl="0" indent="0" defTabSz="914400" rtl="0" eaLnBrk="1" fontAlgn="auto" latinLnBrk="0" hangingPunct="1">
                <a:lnSpc>
                  <a:spcPct val="179000"/>
                </a:lnSpc>
                <a:spcBef>
                  <a:spcPts val="0"/>
                </a:spcBef>
                <a:spcAft>
                  <a:spcPts val="0"/>
                </a:spcAft>
                <a:buClrTx/>
                <a:buSzPct val="25000"/>
                <a:buFontTx/>
                <a:buNone/>
                <a:defRPr/>
              </a:pPr>
              <a:r>
                <a:rPr kumimoji="0" lang="zh-CN" altLang="en-US" sz="1200" b="0" i="0" u="none" strike="noStrike" kern="1200" cap="none" spc="400" normalizeH="0" baseline="0" noProof="0">
                  <a:ln>
                    <a:noFill/>
                  </a:ln>
                  <a:solidFill>
                    <a:prstClr val="black"/>
                  </a:solidFill>
                  <a:effectLst/>
                  <a:uLnTx/>
                  <a:uFillTx/>
                  <a:latin typeface="微软雅黑" panose="020B0503020204020204" charset="-122"/>
                  <a:ea typeface="微软雅黑" panose="020B0503020204020204" charset="-122"/>
                  <a:cs typeface="Montserrat" panose="02000505000000020004"/>
                  <a:sym typeface="Montserrat" panose="02000505000000020004"/>
                </a:rPr>
                <a:t>    在活动过程中，小组按照</a:t>
              </a:r>
              <a:r>
                <a:rPr kumimoji="0" lang="en-US" altLang="zh-CN" sz="1200" b="0" i="0" u="none" strike="noStrike" kern="1200" cap="none" spc="400" normalizeH="0" baseline="0" noProof="0">
                  <a:ln>
                    <a:noFill/>
                  </a:ln>
                  <a:solidFill>
                    <a:prstClr val="black"/>
                  </a:solidFill>
                  <a:effectLst/>
                  <a:uLnTx/>
                  <a:uFillTx/>
                  <a:latin typeface="微软雅黑" panose="020B0503020204020204" charset="-122"/>
                  <a:ea typeface="微软雅黑" panose="020B0503020204020204" charset="-122"/>
                  <a:cs typeface="Montserrat" panose="02000505000000020004"/>
                  <a:sym typeface="Montserrat" panose="02000505000000020004"/>
                </a:rPr>
                <a:t>PDCA</a:t>
              </a:r>
              <a:r>
                <a:rPr kumimoji="0" lang="zh-CN" altLang="en-US" sz="1200" b="0" i="0" u="none" strike="noStrike" kern="1200" cap="none" spc="400" normalizeH="0" baseline="0" noProof="0">
                  <a:ln>
                    <a:noFill/>
                  </a:ln>
                  <a:solidFill>
                    <a:prstClr val="black"/>
                  </a:solidFill>
                  <a:effectLst/>
                  <a:uLnTx/>
                  <a:uFillTx/>
                  <a:latin typeface="微软雅黑" panose="020B0503020204020204" charset="-122"/>
                  <a:ea typeface="微软雅黑" panose="020B0503020204020204" charset="-122"/>
                  <a:cs typeface="Montserrat" panose="02000505000000020004"/>
                  <a:sym typeface="Montserrat" panose="02000505000000020004"/>
                </a:rPr>
                <a:t>程序和人机料法环测的分析方法组织开展活动，解决问题的思路做到一环紧扣一环，具有很好的逻辑性和科学性。以实际数据和现场调查为指导思想，提高了小组成员分析问题和解决问题的能力。</a:t>
              </a:r>
              <a:endParaRPr kumimoji="0" lang="zh-CN" altLang="en-US" sz="1200" b="0" i="0" u="none" strike="noStrike" kern="1200" cap="none" spc="400" normalizeH="0" baseline="0" noProof="0" dirty="0">
                <a:ln>
                  <a:noFill/>
                </a:ln>
                <a:solidFill>
                  <a:prstClr val="black"/>
                </a:solidFill>
                <a:effectLst/>
                <a:uLnTx/>
                <a:uFillTx/>
                <a:latin typeface="微软雅黑" panose="020B0503020204020204" charset="-122"/>
                <a:ea typeface="微软雅黑" panose="020B0503020204020204" charset="-122"/>
                <a:cs typeface="Montserrat" panose="02000505000000020004"/>
                <a:sym typeface="Montserrat" panose="02000505000000020004"/>
              </a:endParaRPr>
            </a:p>
          </p:txBody>
        </p:sp>
      </p:grpSp>
      <p:grpSp>
        <p:nvGrpSpPr>
          <p:cNvPr id="25" name="组合 24">
            <a:extLst>
              <a:ext uri="{FF2B5EF4-FFF2-40B4-BE49-F238E27FC236}">
                <a16:creationId xmlns:a16="http://schemas.microsoft.com/office/drawing/2014/main" id="{CDD15C1A-D010-21B1-C34E-D3A162F25105}"/>
              </a:ext>
            </a:extLst>
          </p:cNvPr>
          <p:cNvGrpSpPr/>
          <p:nvPr/>
        </p:nvGrpSpPr>
        <p:grpSpPr>
          <a:xfrm>
            <a:off x="3431704" y="2087269"/>
            <a:ext cx="1533139" cy="3932901"/>
            <a:chOff x="2830446" y="2350278"/>
            <a:chExt cx="1665428" cy="1791316"/>
          </a:xfrm>
        </p:grpSpPr>
        <p:sp>
          <p:nvSpPr>
            <p:cNvPr id="31" name="Shape 1257">
              <a:extLst>
                <a:ext uri="{FF2B5EF4-FFF2-40B4-BE49-F238E27FC236}">
                  <a16:creationId xmlns:a16="http://schemas.microsoft.com/office/drawing/2014/main" id="{71B70095-A2D7-EFB3-DAA9-0C9C547D584A}"/>
                </a:ext>
              </a:extLst>
            </p:cNvPr>
            <p:cNvSpPr txBox="1"/>
            <p:nvPr/>
          </p:nvSpPr>
          <p:spPr>
            <a:xfrm>
              <a:off x="2830448" y="2350278"/>
              <a:ext cx="1665426" cy="355001"/>
            </a:xfrm>
            <a:prstGeom prst="rect">
              <a:avLst/>
            </a:prstGeom>
            <a:solidFill>
              <a:srgbClr val="92D050"/>
            </a:solidFill>
            <a:ln w="28575" cap="flat" cmpd="sng">
              <a:solidFill>
                <a:srgbClr val="92D050"/>
              </a:solidFill>
              <a:prstDash val="solid"/>
              <a:round/>
              <a:headEnd type="none" w="med" len="med"/>
              <a:tailEnd type="none" w="med" len="med"/>
            </a:ln>
          </p:spPr>
          <p:txBody>
            <a:bodyPr lIns="121912" tIns="60951" rIns="121912" bIns="60951" anchor="ctr" anchorCtr="0">
              <a:no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marL="0" marR="0" lvl="0" indent="0" algn="ctr" defTabSz="914400" rtl="0" eaLnBrk="1" fontAlgn="auto" latinLnBrk="0" hangingPunct="1">
                <a:lnSpc>
                  <a:spcPct val="100000"/>
                </a:lnSpc>
                <a:spcBef>
                  <a:spcPts val="0"/>
                </a:spcBef>
                <a:spcAft>
                  <a:spcPts val="0"/>
                </a:spcAft>
                <a:buClrTx/>
                <a:buSzPct val="25000"/>
                <a:buFontTx/>
                <a:buNone/>
                <a:defRPr/>
              </a:pPr>
              <a:r>
                <a:rPr kumimoji="0" lang="zh-CN" altLang="en-US" sz="20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ontserrat" panose="02000505000000020004"/>
                  <a:sym typeface="Montserrat" panose="02000505000000020004"/>
                </a:rPr>
                <a:t>不足</a:t>
              </a:r>
              <a:endParaRPr kumimoji="0" lang="en-US" sz="20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ontserrat" panose="02000505000000020004"/>
                <a:sym typeface="Montserrat" panose="02000505000000020004"/>
              </a:endParaRPr>
            </a:p>
          </p:txBody>
        </p:sp>
        <p:sp>
          <p:nvSpPr>
            <p:cNvPr id="32" name="Shape 1258">
              <a:extLst>
                <a:ext uri="{FF2B5EF4-FFF2-40B4-BE49-F238E27FC236}">
                  <a16:creationId xmlns:a16="http://schemas.microsoft.com/office/drawing/2014/main" id="{AD320F5B-9452-B4C1-F757-34A630EC69A2}"/>
                </a:ext>
              </a:extLst>
            </p:cNvPr>
            <p:cNvSpPr txBox="1"/>
            <p:nvPr/>
          </p:nvSpPr>
          <p:spPr>
            <a:xfrm>
              <a:off x="2830446" y="2597768"/>
              <a:ext cx="1664340" cy="1543826"/>
            </a:xfrm>
            <a:prstGeom prst="rect">
              <a:avLst/>
            </a:prstGeom>
            <a:noFill/>
            <a:ln w="28575" cap="flat" cmpd="sng">
              <a:solidFill>
                <a:srgbClr val="92D050"/>
              </a:solidFill>
              <a:prstDash val="solid"/>
              <a:round/>
              <a:headEnd type="none" w="med" len="med"/>
              <a:tailEnd type="none" w="med" len="med"/>
            </a:ln>
          </p:spPr>
          <p:txBody>
            <a:bodyPr lIns="182875" tIns="105151" rIns="182875" bIns="60951" anchor="ctr" anchorCtr="0">
              <a:no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marL="0" marR="0" lvl="0" indent="0" algn="just" defTabSz="914400" rtl="0" eaLnBrk="1" fontAlgn="auto" latinLnBrk="0" hangingPunct="1">
                <a:lnSpc>
                  <a:spcPts val="1900"/>
                </a:lnSpc>
                <a:spcBef>
                  <a:spcPts val="0"/>
                </a:spcBef>
                <a:spcAft>
                  <a:spcPts val="0"/>
                </a:spcAft>
                <a:buClrTx/>
                <a:buSzPct val="25000"/>
                <a:buFontTx/>
                <a:buNone/>
                <a:defRPr/>
              </a:pPr>
              <a:endParaRPr kumimoji="0" lang="en-US" altLang="zh-CN" sz="1200" b="0" i="0" u="none" strike="noStrike" kern="1200" cap="none" spc="400" normalizeH="0" baseline="0" noProof="0">
                <a:ln>
                  <a:noFill/>
                </a:ln>
                <a:solidFill>
                  <a:prstClr val="black"/>
                </a:solidFill>
                <a:effectLst/>
                <a:uLnTx/>
                <a:uFillTx/>
                <a:latin typeface="微软雅黑" panose="020B0503020204020204" charset="-122"/>
                <a:ea typeface="微软雅黑" panose="020B0503020204020204" charset="-122"/>
                <a:cs typeface="Montserrat" panose="02000505000000020004"/>
                <a:sym typeface="Montserrat" panose="02000505000000020004"/>
              </a:endParaRPr>
            </a:p>
            <a:p>
              <a:pPr marL="0" marR="0" lvl="0" indent="0" algn="just" defTabSz="914400" rtl="0" eaLnBrk="1" fontAlgn="auto" latinLnBrk="0" hangingPunct="1">
                <a:lnSpc>
                  <a:spcPts val="1900"/>
                </a:lnSpc>
                <a:spcBef>
                  <a:spcPts val="0"/>
                </a:spcBef>
                <a:spcAft>
                  <a:spcPts val="0"/>
                </a:spcAft>
                <a:buClrTx/>
                <a:buSzPct val="25000"/>
                <a:buFontTx/>
                <a:buNone/>
                <a:defRPr/>
              </a:pPr>
              <a:r>
                <a:rPr lang="en-US" altLang="zh-CN" sz="1200" spc="400" noProof="0">
                  <a:solidFill>
                    <a:prstClr val="black"/>
                  </a:solidFill>
                  <a:latin typeface="微软雅黑" panose="020B0503020204020204" charset="-122"/>
                  <a:ea typeface="微软雅黑" panose="020B0503020204020204" charset="-122"/>
                  <a:cs typeface="Montserrat" panose="02000505000000020004"/>
                  <a:sym typeface="Montserrat" panose="02000505000000020004"/>
                </a:rPr>
                <a:t>  </a:t>
              </a:r>
            </a:p>
            <a:p>
              <a:pPr marL="0" marR="0" lvl="0" indent="0" algn="just" defTabSz="914400" rtl="0" eaLnBrk="1" fontAlgn="auto" latinLnBrk="0" hangingPunct="1">
                <a:lnSpc>
                  <a:spcPts val="1600"/>
                </a:lnSpc>
                <a:spcBef>
                  <a:spcPts val="0"/>
                </a:spcBef>
                <a:spcAft>
                  <a:spcPts val="0"/>
                </a:spcAft>
                <a:buClrTx/>
                <a:buSzPct val="25000"/>
                <a:buFontTx/>
                <a:buNone/>
                <a:defRPr/>
              </a:pPr>
              <a:r>
                <a:rPr kumimoji="0" lang="en-US" altLang="zh-CN" sz="1200" b="0" i="0" u="none" strike="noStrike" kern="1200" cap="none" spc="400" normalizeH="0" baseline="0">
                  <a:ln>
                    <a:noFill/>
                  </a:ln>
                  <a:solidFill>
                    <a:prstClr val="black"/>
                  </a:solidFill>
                  <a:effectLst/>
                  <a:uLnTx/>
                  <a:uFillTx/>
                  <a:latin typeface="微软雅黑" panose="020B0503020204020204" charset="-122"/>
                  <a:ea typeface="微软雅黑" panose="020B0503020204020204" charset="-122"/>
                  <a:cs typeface="Montserrat" panose="02000505000000020004"/>
                  <a:sym typeface="Montserrat" panose="02000505000000020004"/>
                </a:rPr>
                <a:t>   </a:t>
              </a:r>
              <a:r>
                <a:rPr kumimoji="0" lang="zh-CN" altLang="en-US" sz="1200" b="0" i="0" u="none" strike="noStrike" kern="1200" cap="none" spc="400" normalizeH="0" baseline="0" noProof="0">
                  <a:ln>
                    <a:noFill/>
                  </a:ln>
                  <a:solidFill>
                    <a:prstClr val="black"/>
                  </a:solidFill>
                  <a:effectLst/>
                  <a:uLnTx/>
                  <a:uFillTx/>
                  <a:latin typeface="微软雅黑" panose="020B0503020204020204" charset="-122"/>
                  <a:ea typeface="微软雅黑" panose="020B0503020204020204" charset="-122"/>
                  <a:cs typeface="Montserrat" panose="02000505000000020004"/>
                  <a:sym typeface="Montserrat" panose="02000505000000020004"/>
                </a:rPr>
                <a:t>虽然成员</a:t>
              </a:r>
              <a:r>
                <a:rPr kumimoji="0" lang="en-US" altLang="zh-CN" sz="1200" b="0" i="0" u="none" strike="noStrike" kern="1200" cap="none" spc="400" normalizeH="0" baseline="0" noProof="0">
                  <a:ln>
                    <a:noFill/>
                  </a:ln>
                  <a:solidFill>
                    <a:prstClr val="black"/>
                  </a:solidFill>
                  <a:effectLst/>
                  <a:uLnTx/>
                  <a:uFillTx/>
                  <a:latin typeface="微软雅黑" panose="020B0503020204020204" charset="-122"/>
                  <a:ea typeface="微软雅黑" panose="020B0503020204020204" charset="-122"/>
                  <a:cs typeface="Montserrat" panose="02000505000000020004"/>
                  <a:sym typeface="Montserrat" panose="02000505000000020004"/>
                </a:rPr>
                <a:t>QC</a:t>
              </a:r>
              <a:r>
                <a:rPr kumimoji="0" lang="zh-CN" altLang="en-US" sz="1200" b="0" i="0" u="none" strike="noStrike" kern="1200" cap="none" spc="400" normalizeH="0" baseline="0" noProof="0">
                  <a:ln>
                    <a:noFill/>
                  </a:ln>
                  <a:solidFill>
                    <a:prstClr val="black"/>
                  </a:solidFill>
                  <a:effectLst/>
                  <a:uLnTx/>
                  <a:uFillTx/>
                  <a:latin typeface="微软雅黑" panose="020B0503020204020204" charset="-122"/>
                  <a:ea typeface="微软雅黑" panose="020B0503020204020204" charset="-122"/>
                  <a:cs typeface="Montserrat" panose="02000505000000020004"/>
                  <a:sym typeface="Montserrat" panose="02000505000000020004"/>
                </a:rPr>
                <a:t>理论知识较扎实，但是不会灵活运用。在实际活动过程中“实战”经验较少，很多时候不知道从哪方面下手，在活动过程中显得非常吃力。</a:t>
              </a:r>
              <a:endParaRPr kumimoji="0" lang="zh-CN" altLang="en-US" sz="1200" b="0" i="0" u="none" strike="noStrike" kern="1200" cap="none" spc="400" normalizeH="0" baseline="0" noProof="0" dirty="0">
                <a:ln>
                  <a:noFill/>
                </a:ln>
                <a:solidFill>
                  <a:prstClr val="black"/>
                </a:solidFill>
                <a:effectLst/>
                <a:uLnTx/>
                <a:uFillTx/>
                <a:latin typeface="微软雅黑" panose="020B0503020204020204" charset="-122"/>
                <a:ea typeface="微软雅黑" panose="020B0503020204020204" charset="-122"/>
                <a:cs typeface="Montserrat" panose="02000505000000020004"/>
                <a:sym typeface="Montserrat" panose="02000505000000020004"/>
              </a:endParaRPr>
            </a:p>
          </p:txBody>
        </p:sp>
      </p:grpSp>
      <p:sp>
        <p:nvSpPr>
          <p:cNvPr id="35" name="文本框 34">
            <a:extLst>
              <a:ext uri="{FF2B5EF4-FFF2-40B4-BE49-F238E27FC236}">
                <a16:creationId xmlns:a16="http://schemas.microsoft.com/office/drawing/2014/main" id="{7B22302C-F202-3AF5-1849-EE0643208813}"/>
              </a:ext>
            </a:extLst>
          </p:cNvPr>
          <p:cNvSpPr txBox="1"/>
          <p:nvPr/>
        </p:nvSpPr>
        <p:spPr>
          <a:xfrm>
            <a:off x="2639616" y="335062"/>
            <a:ext cx="6807200" cy="912558"/>
          </a:xfrm>
          <a:prstGeom prst="rect">
            <a:avLst/>
          </a:prstGeom>
          <a:noFill/>
        </p:spPr>
        <p:txBody>
          <a:bodyPr wrap="square" rtlCol="0">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defTabSz="914400" fontAlgn="auto"/>
            <a:r>
              <a:rPr lang="en-US" altLang="zh-CN" sz="2665" b="1" noProof="1">
                <a:solidFill>
                  <a:srgbClr val="0070C0"/>
                </a:solidFill>
                <a:latin typeface="微软雅黑" panose="020B0503020204020204" charset="-122"/>
                <a:ea typeface="微软雅黑" panose="020B0503020204020204" charset="-122"/>
              </a:rPr>
              <a:t>12</a:t>
            </a:r>
            <a:r>
              <a:rPr lang="zh-CN" altLang="en-US" sz="2665" b="1" noProof="1">
                <a:solidFill>
                  <a:srgbClr val="0070C0"/>
                </a:solidFill>
                <a:latin typeface="微软雅黑" panose="020B0503020204020204" charset="-122"/>
                <a:ea typeface="微软雅黑" panose="020B0503020204020204" charset="-122"/>
              </a:rPr>
              <a:t>总结和下一步打算</a:t>
            </a:r>
          </a:p>
          <a:p>
            <a:pPr algn="ctr" defTabSz="914400" fontAlgn="auto"/>
            <a:endParaRPr lang="en-US" altLang="zh-CN" sz="2665" b="1" noProof="1">
              <a:solidFill>
                <a:srgbClr val="0070C0"/>
              </a:solidFill>
              <a:latin typeface="微软雅黑" panose="020B0503020204020204" charset="-122"/>
              <a:ea typeface="微软雅黑" panose="020B0503020204020204" charset="-122"/>
            </a:endParaRPr>
          </a:p>
        </p:txBody>
      </p:sp>
      <p:sp>
        <p:nvSpPr>
          <p:cNvPr id="36" name="Shape 1255">
            <a:extLst>
              <a:ext uri="{FF2B5EF4-FFF2-40B4-BE49-F238E27FC236}">
                <a16:creationId xmlns:a16="http://schemas.microsoft.com/office/drawing/2014/main" id="{6A2DB8D7-7B75-3BC5-923C-D69501E00A3C}"/>
              </a:ext>
            </a:extLst>
          </p:cNvPr>
          <p:cNvSpPr txBox="1"/>
          <p:nvPr/>
        </p:nvSpPr>
        <p:spPr>
          <a:xfrm>
            <a:off x="1830975" y="1145110"/>
            <a:ext cx="2861265" cy="789161"/>
          </a:xfrm>
          <a:prstGeom prst="rect">
            <a:avLst/>
          </a:prstGeom>
          <a:solidFill>
            <a:srgbClr val="ED7D31"/>
          </a:solidFill>
          <a:ln w="28575" cap="flat" cmpd="sng">
            <a:solidFill>
              <a:schemeClr val="accent3">
                <a:lumMod val="40000"/>
                <a:lumOff val="60000"/>
              </a:schemeClr>
            </a:solidFill>
            <a:prstDash val="solid"/>
            <a:round/>
            <a:headEnd type="none" w="med" len="med"/>
            <a:tailEnd type="none" w="med" len="med"/>
          </a:ln>
        </p:spPr>
        <p:txBody>
          <a:bodyPr lIns="121912" tIns="60951" rIns="121912" bIns="60951" anchor="ctr" anchorCtr="0">
            <a:no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marL="0" marR="0" lvl="0" indent="0" algn="ctr" defTabSz="914400" rtl="0" eaLnBrk="1" fontAlgn="auto" latinLnBrk="0" hangingPunct="1">
              <a:lnSpc>
                <a:spcPct val="100000"/>
              </a:lnSpc>
              <a:spcBef>
                <a:spcPts val="0"/>
              </a:spcBef>
              <a:spcAft>
                <a:spcPts val="0"/>
              </a:spcAft>
              <a:buClrTx/>
              <a:buSzPct val="25000"/>
              <a:buFontTx/>
              <a:buNone/>
              <a:defRPr/>
            </a:pPr>
            <a:r>
              <a:rPr kumimoji="0" lang="zh-CN" altLang="en-US" sz="20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ontserrat" panose="02000505000000020004"/>
                <a:sym typeface="Montserrat" panose="02000505000000020004"/>
              </a:rPr>
              <a:t>管理方法</a:t>
            </a:r>
            <a:endParaRPr kumimoji="0" lang="en-US" sz="20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ontserrat" panose="02000505000000020004"/>
              <a:sym typeface="Montserrat" panose="02000505000000020004"/>
            </a:endParaRPr>
          </a:p>
        </p:txBody>
      </p:sp>
      <p:sp>
        <p:nvSpPr>
          <p:cNvPr id="38" name="六边形 37">
            <a:extLst>
              <a:ext uri="{FF2B5EF4-FFF2-40B4-BE49-F238E27FC236}">
                <a16:creationId xmlns:a16="http://schemas.microsoft.com/office/drawing/2014/main" id="{B7FA2AB1-78CA-7BEA-13C7-CA92FDAA74A6}"/>
              </a:ext>
            </a:extLst>
          </p:cNvPr>
          <p:cNvSpPr/>
          <p:nvPr/>
        </p:nvSpPr>
        <p:spPr>
          <a:xfrm rot="5400000">
            <a:off x="768407" y="1182980"/>
            <a:ext cx="690039" cy="594861"/>
          </a:xfrm>
          <a:prstGeom prst="hexagon">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lvl="0"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0" name="文本框 27">
            <a:extLst>
              <a:ext uri="{FF2B5EF4-FFF2-40B4-BE49-F238E27FC236}">
                <a16:creationId xmlns:a16="http://schemas.microsoft.com/office/drawing/2014/main" id="{20119E5D-CD79-B14B-2FAF-AB713B65AB18}"/>
              </a:ext>
            </a:extLst>
          </p:cNvPr>
          <p:cNvSpPr txBox="1"/>
          <p:nvPr/>
        </p:nvSpPr>
        <p:spPr>
          <a:xfrm>
            <a:off x="1018988" y="1362109"/>
            <a:ext cx="252476" cy="266691"/>
          </a:xfrm>
          <a:custGeom>
            <a:avLst/>
            <a:gdLst/>
            <a:ahLst/>
            <a:cxnLst/>
            <a:rect l="l" t="t" r="r" b="b"/>
            <a:pathLst>
              <a:path w="737303" h="778813">
                <a:moveTo>
                  <a:pt x="69172" y="61210"/>
                </a:moveTo>
                <a:lnTo>
                  <a:pt x="69172" y="717603"/>
                </a:lnTo>
                <a:lnTo>
                  <a:pt x="248822" y="717603"/>
                </a:lnTo>
                <a:lnTo>
                  <a:pt x="248822" y="61210"/>
                </a:lnTo>
                <a:close/>
                <a:moveTo>
                  <a:pt x="493458" y="0"/>
                </a:moveTo>
                <a:lnTo>
                  <a:pt x="681070" y="0"/>
                </a:lnTo>
                <a:cubicBezTo>
                  <a:pt x="697326" y="0"/>
                  <a:pt x="710597" y="5143"/>
                  <a:pt x="720881" y="15427"/>
                </a:cubicBezTo>
                <a:cubicBezTo>
                  <a:pt x="731166" y="25712"/>
                  <a:pt x="736308" y="38982"/>
                  <a:pt x="736308" y="55239"/>
                </a:cubicBezTo>
                <a:lnTo>
                  <a:pt x="736308" y="220457"/>
                </a:lnTo>
                <a:cubicBezTo>
                  <a:pt x="736308" y="240362"/>
                  <a:pt x="730171" y="263088"/>
                  <a:pt x="717895" y="288634"/>
                </a:cubicBezTo>
                <a:lnTo>
                  <a:pt x="511871" y="717603"/>
                </a:lnTo>
                <a:lnTo>
                  <a:pt x="737303" y="717603"/>
                </a:lnTo>
                <a:lnTo>
                  <a:pt x="737303" y="778813"/>
                </a:lnTo>
                <a:lnTo>
                  <a:pt x="428267" y="778813"/>
                </a:lnTo>
                <a:lnTo>
                  <a:pt x="428267" y="741988"/>
                </a:lnTo>
                <a:lnTo>
                  <a:pt x="666638" y="246832"/>
                </a:lnTo>
                <a:lnTo>
                  <a:pt x="666638" y="61210"/>
                </a:lnTo>
                <a:lnTo>
                  <a:pt x="507890" y="61210"/>
                </a:lnTo>
                <a:lnTo>
                  <a:pt x="507890" y="236381"/>
                </a:lnTo>
                <a:lnTo>
                  <a:pt x="438219" y="236381"/>
                </a:lnTo>
                <a:lnTo>
                  <a:pt x="438219" y="55239"/>
                </a:lnTo>
                <a:cubicBezTo>
                  <a:pt x="438219" y="38982"/>
                  <a:pt x="443362" y="25712"/>
                  <a:pt x="453646" y="15427"/>
                </a:cubicBezTo>
                <a:cubicBezTo>
                  <a:pt x="463931" y="5143"/>
                  <a:pt x="477202" y="0"/>
                  <a:pt x="493458" y="0"/>
                </a:cubicBezTo>
                <a:close/>
                <a:moveTo>
                  <a:pt x="55238" y="0"/>
                </a:moveTo>
                <a:lnTo>
                  <a:pt x="261760" y="0"/>
                </a:lnTo>
                <a:cubicBezTo>
                  <a:pt x="278017" y="0"/>
                  <a:pt x="291453" y="5143"/>
                  <a:pt x="302070" y="15427"/>
                </a:cubicBezTo>
                <a:cubicBezTo>
                  <a:pt x="312686" y="25712"/>
                  <a:pt x="317994" y="38982"/>
                  <a:pt x="317994" y="55239"/>
                </a:cubicBezTo>
                <a:lnTo>
                  <a:pt x="317994" y="723575"/>
                </a:lnTo>
                <a:cubicBezTo>
                  <a:pt x="317994" y="739831"/>
                  <a:pt x="312686" y="753102"/>
                  <a:pt x="302070" y="763386"/>
                </a:cubicBezTo>
                <a:cubicBezTo>
                  <a:pt x="291453" y="773671"/>
                  <a:pt x="278017" y="778813"/>
                  <a:pt x="261760" y="778813"/>
                </a:cubicBezTo>
                <a:lnTo>
                  <a:pt x="55238" y="778813"/>
                </a:lnTo>
                <a:cubicBezTo>
                  <a:pt x="38982" y="778813"/>
                  <a:pt x="25711" y="773671"/>
                  <a:pt x="15427" y="763386"/>
                </a:cubicBezTo>
                <a:cubicBezTo>
                  <a:pt x="5142" y="753102"/>
                  <a:pt x="0" y="739831"/>
                  <a:pt x="0" y="723575"/>
                </a:cubicBezTo>
                <a:lnTo>
                  <a:pt x="0" y="55239"/>
                </a:lnTo>
                <a:cubicBezTo>
                  <a:pt x="0" y="38982"/>
                  <a:pt x="5142" y="25712"/>
                  <a:pt x="15427" y="15427"/>
                </a:cubicBezTo>
                <a:cubicBezTo>
                  <a:pt x="25711" y="5143"/>
                  <a:pt x="38982" y="0"/>
                  <a:pt x="55238" y="0"/>
                </a:cubicBezTo>
                <a:close/>
              </a:path>
            </a:pathLst>
          </a:custGeom>
          <a:solidFill>
            <a:schemeClr val="bg1"/>
          </a:solidFill>
          <a:ln>
            <a:noFill/>
          </a:ln>
          <a:effectLst/>
        </p:spPr>
        <p:txBody>
          <a:bodyPr rot="0" spcFirstLastPara="0" vert="horz" wrap="square" lIns="91440" tIns="45720" rIns="91440" bIns="45720" numCol="1" spcCol="0" rtlCol="0" fromWordArt="0" anchor="t" anchorCtr="0" forceAA="0" compatLnSpc="1">
            <a:no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8000" b="0" i="0" u="none" strike="noStrike" kern="1200" cap="none" spc="0" normalizeH="0" baseline="0" noProof="0" dirty="0">
              <a:ln>
                <a:noFill/>
              </a:ln>
              <a:solidFill>
                <a:prstClr val="white"/>
              </a:solidFill>
              <a:effectLst/>
              <a:uLnTx/>
              <a:uFillTx/>
              <a:latin typeface="Agency FB" panose="020B0503020202020204" pitchFamily="34" charset="0"/>
              <a:ea typeface="等线" panose="02010600030101010101" charset="-122"/>
              <a:cs typeface="+mn-cs"/>
            </a:endParaRPr>
          </a:p>
        </p:txBody>
      </p:sp>
      <p:graphicFrame>
        <p:nvGraphicFramePr>
          <p:cNvPr id="42" name="表格 41">
            <a:extLst>
              <a:ext uri="{FF2B5EF4-FFF2-40B4-BE49-F238E27FC236}">
                <a16:creationId xmlns:a16="http://schemas.microsoft.com/office/drawing/2014/main" id="{2A9D525B-40E7-48CE-ABCF-A4F21CBE98E2}"/>
              </a:ext>
            </a:extLst>
          </p:cNvPr>
          <p:cNvGraphicFramePr>
            <a:graphicFrameLocks noGrp="1"/>
          </p:cNvGraphicFramePr>
          <p:nvPr>
            <p:extLst>
              <p:ext uri="{D42A27DB-BD31-4B8C-83A1-F6EECF244321}">
                <p14:modId xmlns:p14="http://schemas.microsoft.com/office/powerpoint/2010/main" val="1664205901"/>
              </p:ext>
            </p:extLst>
          </p:nvPr>
        </p:nvGraphicFramePr>
        <p:xfrm>
          <a:off x="5112358" y="1340768"/>
          <a:ext cx="6807201" cy="5071917"/>
        </p:xfrm>
        <a:graphic>
          <a:graphicData uri="http://schemas.openxmlformats.org/drawingml/2006/table">
            <a:tbl>
              <a:tblPr firstRow="1" firstCol="1" bandRow="1"/>
              <a:tblGrid>
                <a:gridCol w="494709">
                  <a:extLst>
                    <a:ext uri="{9D8B030D-6E8A-4147-A177-3AD203B41FA5}">
                      <a16:colId xmlns:a16="http://schemas.microsoft.com/office/drawing/2014/main" val="2586842351"/>
                    </a:ext>
                  </a:extLst>
                </a:gridCol>
                <a:gridCol w="935185">
                  <a:extLst>
                    <a:ext uri="{9D8B030D-6E8A-4147-A177-3AD203B41FA5}">
                      <a16:colId xmlns:a16="http://schemas.microsoft.com/office/drawing/2014/main" val="3122074698"/>
                    </a:ext>
                  </a:extLst>
                </a:gridCol>
                <a:gridCol w="1662224">
                  <a:extLst>
                    <a:ext uri="{9D8B030D-6E8A-4147-A177-3AD203B41FA5}">
                      <a16:colId xmlns:a16="http://schemas.microsoft.com/office/drawing/2014/main" val="1661069810"/>
                    </a:ext>
                  </a:extLst>
                </a:gridCol>
                <a:gridCol w="1558151">
                  <a:extLst>
                    <a:ext uri="{9D8B030D-6E8A-4147-A177-3AD203B41FA5}">
                      <a16:colId xmlns:a16="http://schemas.microsoft.com/office/drawing/2014/main" val="3004524610"/>
                    </a:ext>
                  </a:extLst>
                </a:gridCol>
                <a:gridCol w="2156932">
                  <a:extLst>
                    <a:ext uri="{9D8B030D-6E8A-4147-A177-3AD203B41FA5}">
                      <a16:colId xmlns:a16="http://schemas.microsoft.com/office/drawing/2014/main" val="2689250783"/>
                    </a:ext>
                  </a:extLst>
                </a:gridCol>
              </a:tblGrid>
              <a:tr h="207337">
                <a:tc>
                  <a:txBody>
                    <a:bodyPr/>
                    <a:lstStyle/>
                    <a:p>
                      <a:pPr algn="ctr"/>
                      <a:r>
                        <a:rPr lang="zh-CN" sz="12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序号</a:t>
                      </a:r>
                      <a:endParaRPr lang="zh-CN" sz="1200" kern="100">
                        <a:effectLst/>
                        <a:latin typeface="微软雅黑" panose="020B0503020204020204" pitchFamily="34" charset="-122"/>
                        <a:ea typeface="微软雅黑" panose="020B0503020204020204" pitchFamily="34" charset="-122"/>
                      </a:endParaRPr>
                    </a:p>
                  </a:txBody>
                  <a:tcPr marL="58234" marR="5823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zh-CN" sz="12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活动内容</a:t>
                      </a:r>
                      <a:endParaRPr lang="zh-CN" sz="1200" kern="100">
                        <a:effectLst/>
                        <a:latin typeface="微软雅黑" panose="020B0503020204020204" pitchFamily="34" charset="-122"/>
                        <a:ea typeface="微软雅黑" panose="020B0503020204020204" pitchFamily="34" charset="-122"/>
                      </a:endParaRPr>
                    </a:p>
                  </a:txBody>
                  <a:tcPr marL="58234" marR="5823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zh-CN" sz="12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主要优点</a:t>
                      </a:r>
                      <a:endParaRPr lang="zh-CN" sz="1200" kern="100">
                        <a:effectLst/>
                        <a:latin typeface="微软雅黑" panose="020B0503020204020204" pitchFamily="34" charset="-122"/>
                        <a:ea typeface="微软雅黑" panose="020B0503020204020204" pitchFamily="34" charset="-122"/>
                      </a:endParaRPr>
                    </a:p>
                  </a:txBody>
                  <a:tcPr marL="58234" marR="5823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zh-CN" sz="12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存在不足</a:t>
                      </a:r>
                      <a:endParaRPr lang="zh-CN" sz="1200" kern="100">
                        <a:effectLst/>
                        <a:latin typeface="微软雅黑" panose="020B0503020204020204" pitchFamily="34" charset="-122"/>
                        <a:ea typeface="微软雅黑" panose="020B0503020204020204" pitchFamily="34" charset="-122"/>
                      </a:endParaRPr>
                    </a:p>
                  </a:txBody>
                  <a:tcPr marL="58234" marR="5823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tc>
                  <a:txBody>
                    <a:bodyPr/>
                    <a:lstStyle/>
                    <a:p>
                      <a:pPr algn="ctr"/>
                      <a:r>
                        <a:rPr lang="zh-CN" sz="12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今后努力方向</a:t>
                      </a:r>
                      <a:endParaRPr lang="zh-CN" sz="1200" kern="100">
                        <a:effectLst/>
                        <a:latin typeface="微软雅黑" panose="020B0503020204020204" pitchFamily="34" charset="-122"/>
                        <a:ea typeface="微软雅黑" panose="020B0503020204020204" pitchFamily="34" charset="-122"/>
                      </a:endParaRPr>
                    </a:p>
                  </a:txBody>
                  <a:tcPr marL="58234" marR="5823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E74B5"/>
                    </a:solidFill>
                  </a:tcPr>
                </a:tc>
                <a:extLst>
                  <a:ext uri="{0D108BD9-81ED-4DB2-BD59-A6C34878D82A}">
                    <a16:rowId xmlns:a16="http://schemas.microsoft.com/office/drawing/2014/main" val="2198982876"/>
                  </a:ext>
                </a:extLst>
              </a:tr>
              <a:tr h="615568">
                <a:tc>
                  <a:txBody>
                    <a:bodyPr/>
                    <a:lstStyle/>
                    <a:p>
                      <a:pPr algn="ctr"/>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a:t>
                      </a:r>
                      <a:endParaRPr lang="zh-CN" sz="1200" kern="100">
                        <a:effectLst/>
                        <a:latin typeface="微软雅黑" panose="020B0503020204020204" pitchFamily="34" charset="-122"/>
                        <a:ea typeface="微软雅黑" panose="020B0503020204020204" pitchFamily="34" charset="-122"/>
                      </a:endParaRPr>
                    </a:p>
                  </a:txBody>
                  <a:tcPr marL="58234" marR="5823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选择课题</a:t>
                      </a:r>
                      <a:endParaRPr lang="zh-CN" sz="1200" kern="100">
                        <a:effectLst/>
                        <a:latin typeface="微软雅黑" panose="020B0503020204020204" pitchFamily="34" charset="-122"/>
                        <a:ea typeface="微软雅黑" panose="020B0503020204020204" pitchFamily="34" charset="-122"/>
                      </a:endParaRPr>
                    </a:p>
                  </a:txBody>
                  <a:tcPr marL="58234" marR="5823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just"/>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依据现状，找出项目实施突出紧迫的问题，进行选题</a:t>
                      </a:r>
                      <a:endParaRPr lang="zh-CN" sz="1200" kern="100">
                        <a:effectLst/>
                        <a:latin typeface="微软雅黑" panose="020B0503020204020204" pitchFamily="34" charset="-122"/>
                        <a:ea typeface="微软雅黑" panose="020B0503020204020204" pitchFamily="34" charset="-122"/>
                      </a:endParaRPr>
                    </a:p>
                  </a:txBody>
                  <a:tcPr marL="58234" marR="5823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可适当进一步搜集选择课题的依据</a:t>
                      </a:r>
                      <a:endParaRPr lang="zh-CN" sz="1200" kern="100">
                        <a:effectLst/>
                        <a:latin typeface="微软雅黑" panose="020B0503020204020204" pitchFamily="34" charset="-122"/>
                        <a:ea typeface="微软雅黑" panose="020B0503020204020204" pitchFamily="34" charset="-122"/>
                      </a:endParaRPr>
                    </a:p>
                  </a:txBody>
                  <a:tcPr marL="58234" marR="5823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just"/>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直接通过数据和事实找到选题理由</a:t>
                      </a:r>
                      <a:endParaRPr lang="zh-CN" sz="1200" kern="100">
                        <a:effectLst/>
                        <a:latin typeface="微软雅黑" panose="020B0503020204020204" pitchFamily="34" charset="-122"/>
                        <a:ea typeface="微软雅黑" panose="020B0503020204020204" pitchFamily="34" charset="-122"/>
                      </a:endParaRPr>
                    </a:p>
                  </a:txBody>
                  <a:tcPr marL="58234" marR="5823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extLst>
                  <a:ext uri="{0D108BD9-81ED-4DB2-BD59-A6C34878D82A}">
                    <a16:rowId xmlns:a16="http://schemas.microsoft.com/office/drawing/2014/main" val="2022815267"/>
                  </a:ext>
                </a:extLst>
              </a:tr>
              <a:tr h="530893">
                <a:tc>
                  <a:txBody>
                    <a:bodyPr/>
                    <a:lstStyle/>
                    <a:p>
                      <a:pPr algn="ctr"/>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a:t>
                      </a:r>
                      <a:endParaRPr lang="zh-CN" sz="1200" kern="100">
                        <a:effectLst/>
                        <a:latin typeface="微软雅黑" panose="020B0503020204020204" pitchFamily="34" charset="-122"/>
                        <a:ea typeface="微软雅黑" panose="020B0503020204020204" pitchFamily="34" charset="-122"/>
                      </a:endParaRPr>
                    </a:p>
                  </a:txBody>
                  <a:tcPr marL="58234" marR="5823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现状调查</a:t>
                      </a:r>
                      <a:endParaRPr lang="zh-CN" sz="1200" kern="100">
                        <a:effectLst/>
                        <a:latin typeface="微软雅黑" panose="020B0503020204020204" pitchFamily="34" charset="-122"/>
                        <a:ea typeface="微软雅黑" panose="020B0503020204020204" pitchFamily="34" charset="-122"/>
                      </a:endParaRPr>
                    </a:p>
                  </a:txBody>
                  <a:tcPr marL="58234" marR="5823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just"/>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对数据和信息分类、分层整理辨别，最终找出需要解决的问题</a:t>
                      </a:r>
                      <a:endParaRPr lang="zh-CN" sz="1200" kern="100">
                        <a:effectLst/>
                        <a:latin typeface="微软雅黑" panose="020B0503020204020204" pitchFamily="34" charset="-122"/>
                        <a:ea typeface="微软雅黑" panose="020B0503020204020204" pitchFamily="34" charset="-122"/>
                      </a:endParaRPr>
                    </a:p>
                  </a:txBody>
                  <a:tcPr marL="58234" marR="5823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无</a:t>
                      </a:r>
                      <a:endParaRPr lang="zh-CN" sz="1200" kern="100">
                        <a:effectLst/>
                        <a:latin typeface="微软雅黑" panose="020B0503020204020204" pitchFamily="34" charset="-122"/>
                        <a:ea typeface="微软雅黑" panose="020B0503020204020204" pitchFamily="34" charset="-122"/>
                      </a:endParaRPr>
                    </a:p>
                  </a:txBody>
                  <a:tcPr marL="58234" marR="5823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just"/>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采用多种方法对现状进行调查</a:t>
                      </a:r>
                      <a:endParaRPr lang="zh-CN" sz="1200" kern="100">
                        <a:effectLst/>
                        <a:latin typeface="微软雅黑" panose="020B0503020204020204" pitchFamily="34" charset="-122"/>
                        <a:ea typeface="微软雅黑" panose="020B0503020204020204" pitchFamily="34" charset="-122"/>
                      </a:endParaRPr>
                    </a:p>
                  </a:txBody>
                  <a:tcPr marL="58234" marR="5823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extLst>
                  <a:ext uri="{0D108BD9-81ED-4DB2-BD59-A6C34878D82A}">
                    <a16:rowId xmlns:a16="http://schemas.microsoft.com/office/drawing/2014/main" val="1582547535"/>
                  </a:ext>
                </a:extLst>
              </a:tr>
              <a:tr h="339593">
                <a:tc>
                  <a:txBody>
                    <a:bodyPr/>
                    <a:lstStyle/>
                    <a:p>
                      <a:pPr algn="ctr"/>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3</a:t>
                      </a:r>
                      <a:endParaRPr lang="zh-CN" sz="1200" kern="100">
                        <a:effectLst/>
                        <a:latin typeface="微软雅黑" panose="020B0503020204020204" pitchFamily="34" charset="-122"/>
                        <a:ea typeface="微软雅黑" panose="020B0503020204020204" pitchFamily="34" charset="-122"/>
                      </a:endParaRPr>
                    </a:p>
                  </a:txBody>
                  <a:tcPr marL="58234" marR="5823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设定目标</a:t>
                      </a:r>
                      <a:endParaRPr lang="zh-CN" sz="1200" kern="100">
                        <a:effectLst/>
                        <a:latin typeface="微软雅黑" panose="020B0503020204020204" pitchFamily="34" charset="-122"/>
                        <a:ea typeface="微软雅黑" panose="020B0503020204020204" pitchFamily="34" charset="-122"/>
                      </a:endParaRPr>
                    </a:p>
                  </a:txBody>
                  <a:tcPr marL="58234" marR="5823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just"/>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目标具体，有数据支撑</a:t>
                      </a:r>
                      <a:endParaRPr lang="zh-CN" sz="1200" kern="100">
                        <a:effectLst/>
                        <a:latin typeface="微软雅黑" panose="020B0503020204020204" pitchFamily="34" charset="-122"/>
                        <a:ea typeface="微软雅黑" panose="020B0503020204020204" pitchFamily="34" charset="-122"/>
                      </a:endParaRPr>
                    </a:p>
                  </a:txBody>
                  <a:tcPr marL="58234" marR="5823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无</a:t>
                      </a:r>
                      <a:endParaRPr lang="zh-CN" sz="1200" kern="100">
                        <a:effectLst/>
                        <a:latin typeface="微软雅黑" panose="020B0503020204020204" pitchFamily="34" charset="-122"/>
                        <a:ea typeface="微软雅黑" panose="020B0503020204020204" pitchFamily="34" charset="-122"/>
                      </a:endParaRPr>
                    </a:p>
                  </a:txBody>
                  <a:tcPr marL="58234" marR="5823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just"/>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提高学习分析能力</a:t>
                      </a:r>
                      <a:endParaRPr lang="zh-CN" sz="1200" kern="100">
                        <a:effectLst/>
                        <a:latin typeface="微软雅黑" panose="020B0503020204020204" pitchFamily="34" charset="-122"/>
                        <a:ea typeface="微软雅黑" panose="020B0503020204020204" pitchFamily="34" charset="-122"/>
                      </a:endParaRPr>
                    </a:p>
                  </a:txBody>
                  <a:tcPr marL="58234" marR="5823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extLst>
                  <a:ext uri="{0D108BD9-81ED-4DB2-BD59-A6C34878D82A}">
                    <a16:rowId xmlns:a16="http://schemas.microsoft.com/office/drawing/2014/main" val="2646944425"/>
                  </a:ext>
                </a:extLst>
              </a:tr>
              <a:tr h="434699">
                <a:tc>
                  <a:txBody>
                    <a:bodyPr/>
                    <a:lstStyle/>
                    <a:p>
                      <a:pPr algn="ctr"/>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4</a:t>
                      </a:r>
                      <a:endParaRPr lang="zh-CN" sz="1200" kern="100">
                        <a:effectLst/>
                        <a:latin typeface="微软雅黑" panose="020B0503020204020204" pitchFamily="34" charset="-122"/>
                        <a:ea typeface="微软雅黑" panose="020B0503020204020204" pitchFamily="34" charset="-122"/>
                      </a:endParaRPr>
                    </a:p>
                  </a:txBody>
                  <a:tcPr marL="58234" marR="5823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原因分析</a:t>
                      </a:r>
                      <a:endParaRPr lang="zh-CN" sz="1200" kern="100">
                        <a:effectLst/>
                        <a:latin typeface="微软雅黑" panose="020B0503020204020204" pitchFamily="34" charset="-122"/>
                        <a:ea typeface="微软雅黑" panose="020B0503020204020204" pitchFamily="34" charset="-122"/>
                      </a:endParaRPr>
                    </a:p>
                  </a:txBody>
                  <a:tcPr marL="58234" marR="5823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just"/>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分析全面，合理运用统计工具</a:t>
                      </a:r>
                      <a:endParaRPr lang="zh-CN" sz="1200" kern="100">
                        <a:effectLst/>
                        <a:latin typeface="微软雅黑" panose="020B0503020204020204" pitchFamily="34" charset="-122"/>
                        <a:ea typeface="微软雅黑" panose="020B0503020204020204" pitchFamily="34" charset="-122"/>
                      </a:endParaRPr>
                    </a:p>
                  </a:txBody>
                  <a:tcPr marL="58234" marR="5823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just"/>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原因或可进一步广泛分析</a:t>
                      </a:r>
                      <a:endParaRPr lang="zh-CN" sz="1200" kern="100">
                        <a:effectLst/>
                        <a:latin typeface="微软雅黑" panose="020B0503020204020204" pitchFamily="34" charset="-122"/>
                        <a:ea typeface="微软雅黑" panose="020B0503020204020204" pitchFamily="34" charset="-122"/>
                      </a:endParaRPr>
                    </a:p>
                  </a:txBody>
                  <a:tcPr marL="58234" marR="5823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just"/>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小组成员集思广益，全面分析原因，确保原因分析到末端</a:t>
                      </a:r>
                      <a:endParaRPr lang="zh-CN" sz="1200" kern="100">
                        <a:effectLst/>
                        <a:latin typeface="微软雅黑" panose="020B0503020204020204" pitchFamily="34" charset="-122"/>
                        <a:ea typeface="微软雅黑" panose="020B0503020204020204" pitchFamily="34" charset="-122"/>
                      </a:endParaRPr>
                    </a:p>
                  </a:txBody>
                  <a:tcPr marL="58234" marR="5823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extLst>
                  <a:ext uri="{0D108BD9-81ED-4DB2-BD59-A6C34878D82A}">
                    <a16:rowId xmlns:a16="http://schemas.microsoft.com/office/drawing/2014/main" val="3119119488"/>
                  </a:ext>
                </a:extLst>
              </a:tr>
              <a:tr h="530893">
                <a:tc>
                  <a:txBody>
                    <a:bodyPr/>
                    <a:lstStyle/>
                    <a:p>
                      <a:pPr algn="ctr"/>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5</a:t>
                      </a:r>
                      <a:endParaRPr lang="zh-CN" sz="1200" kern="100">
                        <a:effectLst/>
                        <a:latin typeface="微软雅黑" panose="020B0503020204020204" pitchFamily="34" charset="-122"/>
                        <a:ea typeface="微软雅黑" panose="020B0503020204020204" pitchFamily="34" charset="-122"/>
                      </a:endParaRPr>
                    </a:p>
                  </a:txBody>
                  <a:tcPr marL="58234" marR="5823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要因确认</a:t>
                      </a:r>
                      <a:endParaRPr lang="zh-CN" sz="1200" kern="100">
                        <a:effectLst/>
                        <a:latin typeface="微软雅黑" panose="020B0503020204020204" pitchFamily="34" charset="-122"/>
                        <a:ea typeface="微软雅黑" panose="020B0503020204020204" pitchFamily="34" charset="-122"/>
                      </a:endParaRPr>
                    </a:p>
                  </a:txBody>
                  <a:tcPr marL="58234" marR="5823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just"/>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依据末端原因对症结影响程度确认要因</a:t>
                      </a:r>
                      <a:endParaRPr lang="zh-CN" sz="1200" kern="100">
                        <a:effectLst/>
                        <a:latin typeface="微软雅黑" panose="020B0503020204020204" pitchFamily="34" charset="-122"/>
                        <a:ea typeface="微软雅黑" panose="020B0503020204020204" pitchFamily="34" charset="-122"/>
                      </a:endParaRPr>
                    </a:p>
                  </a:txBody>
                  <a:tcPr marL="58234" marR="5823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无</a:t>
                      </a:r>
                      <a:endParaRPr lang="zh-CN" sz="1200" kern="100">
                        <a:effectLst/>
                        <a:latin typeface="微软雅黑" panose="020B0503020204020204" pitchFamily="34" charset="-122"/>
                        <a:ea typeface="微软雅黑" panose="020B0503020204020204" pitchFamily="34" charset="-122"/>
                      </a:endParaRPr>
                    </a:p>
                  </a:txBody>
                  <a:tcPr marL="58234" marR="5823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just"/>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根据收集数据和实际情况，选用恰当统计方法，提高原因分析的精确度和效率</a:t>
                      </a:r>
                      <a:endParaRPr lang="zh-CN" sz="1200" kern="100">
                        <a:effectLst/>
                        <a:latin typeface="微软雅黑" panose="020B0503020204020204" pitchFamily="34" charset="-122"/>
                        <a:ea typeface="微软雅黑" panose="020B0503020204020204" pitchFamily="34" charset="-122"/>
                      </a:endParaRPr>
                    </a:p>
                  </a:txBody>
                  <a:tcPr marL="58234" marR="5823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extLst>
                  <a:ext uri="{0D108BD9-81ED-4DB2-BD59-A6C34878D82A}">
                    <a16:rowId xmlns:a16="http://schemas.microsoft.com/office/drawing/2014/main" val="919702776"/>
                  </a:ext>
                </a:extLst>
              </a:tr>
              <a:tr h="353928">
                <a:tc>
                  <a:txBody>
                    <a:bodyPr/>
                    <a:lstStyle/>
                    <a:p>
                      <a:pPr algn="ctr"/>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6</a:t>
                      </a:r>
                      <a:endParaRPr lang="zh-CN" sz="1200" kern="100">
                        <a:effectLst/>
                        <a:latin typeface="微软雅黑" panose="020B0503020204020204" pitchFamily="34" charset="-122"/>
                        <a:ea typeface="微软雅黑" panose="020B0503020204020204" pitchFamily="34" charset="-122"/>
                      </a:endParaRPr>
                    </a:p>
                  </a:txBody>
                  <a:tcPr marL="58234" marR="5823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制定对策</a:t>
                      </a:r>
                      <a:endParaRPr lang="zh-CN" sz="1200" kern="100">
                        <a:effectLst/>
                        <a:latin typeface="微软雅黑" panose="020B0503020204020204" pitchFamily="34" charset="-122"/>
                        <a:ea typeface="微软雅黑" panose="020B0503020204020204" pitchFamily="34" charset="-122"/>
                      </a:endParaRPr>
                    </a:p>
                  </a:txBody>
                  <a:tcPr marL="58234" marR="5823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just"/>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对策目标明确，可测量检查</a:t>
                      </a:r>
                      <a:endParaRPr lang="zh-CN" sz="1200" kern="100">
                        <a:effectLst/>
                        <a:latin typeface="微软雅黑" panose="020B0503020204020204" pitchFamily="34" charset="-122"/>
                        <a:ea typeface="微软雅黑" panose="020B0503020204020204" pitchFamily="34" charset="-122"/>
                      </a:endParaRPr>
                    </a:p>
                  </a:txBody>
                  <a:tcPr marL="58234" marR="5823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无</a:t>
                      </a:r>
                      <a:endParaRPr lang="zh-CN" sz="1200" kern="100">
                        <a:effectLst/>
                        <a:latin typeface="微软雅黑" panose="020B0503020204020204" pitchFamily="34" charset="-122"/>
                        <a:ea typeface="微软雅黑" panose="020B0503020204020204" pitchFamily="34" charset="-122"/>
                      </a:endParaRPr>
                    </a:p>
                  </a:txBody>
                  <a:tcPr marL="58234" marR="5823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just"/>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多角度多方向提出更多对策</a:t>
                      </a:r>
                      <a:endParaRPr lang="zh-CN" sz="1200" kern="100">
                        <a:effectLst/>
                        <a:latin typeface="微软雅黑" panose="020B0503020204020204" pitchFamily="34" charset="-122"/>
                        <a:ea typeface="微软雅黑" panose="020B0503020204020204" pitchFamily="34" charset="-122"/>
                      </a:endParaRPr>
                    </a:p>
                  </a:txBody>
                  <a:tcPr marL="58234" marR="5823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extLst>
                  <a:ext uri="{0D108BD9-81ED-4DB2-BD59-A6C34878D82A}">
                    <a16:rowId xmlns:a16="http://schemas.microsoft.com/office/drawing/2014/main" val="2228295289"/>
                  </a:ext>
                </a:extLst>
              </a:tr>
              <a:tr h="353928">
                <a:tc>
                  <a:txBody>
                    <a:bodyPr/>
                    <a:lstStyle/>
                    <a:p>
                      <a:pPr algn="ctr"/>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7</a:t>
                      </a:r>
                      <a:endParaRPr lang="zh-CN" sz="1200" kern="100">
                        <a:effectLst/>
                        <a:latin typeface="微软雅黑" panose="020B0503020204020204" pitchFamily="34" charset="-122"/>
                        <a:ea typeface="微软雅黑" panose="020B0503020204020204" pitchFamily="34" charset="-122"/>
                      </a:endParaRPr>
                    </a:p>
                  </a:txBody>
                  <a:tcPr marL="58234" marR="5823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对策实施</a:t>
                      </a:r>
                      <a:endParaRPr lang="zh-CN" sz="1200" kern="100">
                        <a:effectLst/>
                        <a:latin typeface="微软雅黑" panose="020B0503020204020204" pitchFamily="34" charset="-122"/>
                        <a:ea typeface="微软雅黑" panose="020B0503020204020204" pitchFamily="34" charset="-122"/>
                      </a:endParaRPr>
                    </a:p>
                  </a:txBody>
                  <a:tcPr marL="58234" marR="5823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just"/>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按照对策表逐条实施，并验证效果</a:t>
                      </a:r>
                      <a:endParaRPr lang="zh-CN" sz="1200" kern="100">
                        <a:effectLst/>
                        <a:latin typeface="微软雅黑" panose="020B0503020204020204" pitchFamily="34" charset="-122"/>
                        <a:ea typeface="微软雅黑" panose="020B0503020204020204" pitchFamily="34" charset="-122"/>
                      </a:endParaRPr>
                    </a:p>
                  </a:txBody>
                  <a:tcPr marL="58234" marR="5823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just"/>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可进一步收集目标验证数据</a:t>
                      </a:r>
                      <a:endParaRPr lang="zh-CN" sz="1200" kern="100">
                        <a:effectLst/>
                        <a:latin typeface="微软雅黑" panose="020B0503020204020204" pitchFamily="34" charset="-122"/>
                        <a:ea typeface="微软雅黑" panose="020B0503020204020204" pitchFamily="34" charset="-122"/>
                      </a:endParaRPr>
                    </a:p>
                  </a:txBody>
                  <a:tcPr marL="58234" marR="5823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just"/>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细化实施过程，加强数据统计力度</a:t>
                      </a:r>
                      <a:endParaRPr lang="zh-CN" sz="1200" kern="100">
                        <a:effectLst/>
                        <a:latin typeface="微软雅黑" panose="020B0503020204020204" pitchFamily="34" charset="-122"/>
                        <a:ea typeface="微软雅黑" panose="020B0503020204020204" pitchFamily="34" charset="-122"/>
                      </a:endParaRPr>
                    </a:p>
                  </a:txBody>
                  <a:tcPr marL="58234" marR="5823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extLst>
                  <a:ext uri="{0D108BD9-81ED-4DB2-BD59-A6C34878D82A}">
                    <a16:rowId xmlns:a16="http://schemas.microsoft.com/office/drawing/2014/main" val="572594528"/>
                  </a:ext>
                </a:extLst>
              </a:tr>
              <a:tr h="353928">
                <a:tc>
                  <a:txBody>
                    <a:bodyPr/>
                    <a:lstStyle/>
                    <a:p>
                      <a:pPr algn="ctr"/>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8</a:t>
                      </a:r>
                      <a:endParaRPr lang="zh-CN" sz="1200" kern="100">
                        <a:effectLst/>
                        <a:latin typeface="微软雅黑" panose="020B0503020204020204" pitchFamily="34" charset="-122"/>
                        <a:ea typeface="微软雅黑" panose="020B0503020204020204" pitchFamily="34" charset="-122"/>
                      </a:endParaRPr>
                    </a:p>
                  </a:txBody>
                  <a:tcPr marL="58234" marR="5823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效果检查</a:t>
                      </a:r>
                      <a:endParaRPr lang="zh-CN" sz="1200" kern="100">
                        <a:effectLst/>
                        <a:latin typeface="微软雅黑" panose="020B0503020204020204" pitchFamily="34" charset="-122"/>
                        <a:ea typeface="微软雅黑" panose="020B0503020204020204" pitchFamily="34" charset="-122"/>
                      </a:endParaRPr>
                    </a:p>
                  </a:txBody>
                  <a:tcPr marL="58234" marR="5823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just"/>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与现状调查呼应，用数据判定改善程度</a:t>
                      </a:r>
                      <a:endParaRPr lang="zh-CN" sz="1200" kern="100">
                        <a:effectLst/>
                        <a:latin typeface="微软雅黑" panose="020B0503020204020204" pitchFamily="34" charset="-122"/>
                        <a:ea typeface="微软雅黑" panose="020B0503020204020204" pitchFamily="34" charset="-122"/>
                      </a:endParaRPr>
                    </a:p>
                  </a:txBody>
                  <a:tcPr marL="58234" marR="5823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just"/>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统计工具运用需要进一步加强</a:t>
                      </a:r>
                      <a:endParaRPr lang="zh-CN" sz="1200" kern="100">
                        <a:effectLst/>
                        <a:latin typeface="微软雅黑" panose="020B0503020204020204" pitchFamily="34" charset="-122"/>
                        <a:ea typeface="微软雅黑" panose="020B0503020204020204" pitchFamily="34" charset="-122"/>
                      </a:endParaRPr>
                    </a:p>
                  </a:txBody>
                  <a:tcPr marL="58234" marR="5823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just"/>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小组成员应培训统计方法应用</a:t>
                      </a:r>
                      <a:endParaRPr lang="zh-CN" sz="1200" kern="100">
                        <a:effectLst/>
                        <a:latin typeface="微软雅黑" panose="020B0503020204020204" pitchFamily="34" charset="-122"/>
                        <a:ea typeface="微软雅黑" panose="020B0503020204020204" pitchFamily="34" charset="-122"/>
                      </a:endParaRPr>
                    </a:p>
                  </a:txBody>
                  <a:tcPr marL="58234" marR="5823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extLst>
                  <a:ext uri="{0D108BD9-81ED-4DB2-BD59-A6C34878D82A}">
                    <a16:rowId xmlns:a16="http://schemas.microsoft.com/office/drawing/2014/main" val="1594198681"/>
                  </a:ext>
                </a:extLst>
              </a:tr>
              <a:tr h="530893">
                <a:tc>
                  <a:txBody>
                    <a:bodyPr/>
                    <a:lstStyle/>
                    <a:p>
                      <a:pPr algn="ctr"/>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9</a:t>
                      </a:r>
                      <a:endParaRPr lang="zh-CN" sz="1200" kern="100">
                        <a:effectLst/>
                        <a:latin typeface="微软雅黑" panose="020B0503020204020204" pitchFamily="34" charset="-122"/>
                        <a:ea typeface="微软雅黑" panose="020B0503020204020204" pitchFamily="34" charset="-122"/>
                      </a:endParaRPr>
                    </a:p>
                  </a:txBody>
                  <a:tcPr marL="58234" marR="5823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巩固措施</a:t>
                      </a:r>
                      <a:endParaRPr lang="zh-CN" sz="1200" kern="100">
                        <a:effectLst/>
                        <a:latin typeface="微软雅黑" panose="020B0503020204020204" pitchFamily="34" charset="-122"/>
                        <a:ea typeface="微软雅黑" panose="020B0503020204020204" pitchFamily="34" charset="-122"/>
                      </a:endParaRPr>
                    </a:p>
                  </a:txBody>
                  <a:tcPr marL="58234" marR="5823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just"/>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善于总结，将有效的措施总结成作业指导书推广</a:t>
                      </a:r>
                      <a:endParaRPr lang="zh-CN" sz="1200" kern="100">
                        <a:effectLst/>
                        <a:latin typeface="微软雅黑" panose="020B0503020204020204" pitchFamily="34" charset="-122"/>
                        <a:ea typeface="微软雅黑" panose="020B0503020204020204" pitchFamily="34" charset="-122"/>
                      </a:endParaRPr>
                    </a:p>
                  </a:txBody>
                  <a:tcPr marL="58234" marR="5823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just"/>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推广度有待加强</a:t>
                      </a:r>
                      <a:endParaRPr lang="zh-CN" sz="1200" kern="100">
                        <a:effectLst/>
                        <a:latin typeface="微软雅黑" panose="020B0503020204020204" pitchFamily="34" charset="-122"/>
                        <a:ea typeface="微软雅黑" panose="020B0503020204020204" pitchFamily="34" charset="-122"/>
                      </a:endParaRPr>
                    </a:p>
                  </a:txBody>
                  <a:tcPr marL="58234" marR="5823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just"/>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总结更高水平的技术措施，扩大推广范围</a:t>
                      </a:r>
                      <a:endParaRPr lang="zh-CN" sz="1200" kern="100">
                        <a:effectLst/>
                        <a:latin typeface="微软雅黑" panose="020B0503020204020204" pitchFamily="34" charset="-122"/>
                        <a:ea typeface="微软雅黑" panose="020B0503020204020204" pitchFamily="34" charset="-122"/>
                      </a:endParaRPr>
                    </a:p>
                  </a:txBody>
                  <a:tcPr marL="58234" marR="5823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extLst>
                  <a:ext uri="{0D108BD9-81ED-4DB2-BD59-A6C34878D82A}">
                    <a16:rowId xmlns:a16="http://schemas.microsoft.com/office/drawing/2014/main" val="1126849631"/>
                  </a:ext>
                </a:extLst>
              </a:tr>
              <a:tr h="353928">
                <a:tc>
                  <a:txBody>
                    <a:bodyPr/>
                    <a:lstStyle/>
                    <a:p>
                      <a:pPr algn="ctr"/>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a:t>
                      </a:r>
                      <a:endParaRPr lang="zh-CN" sz="1200" kern="100">
                        <a:effectLst/>
                        <a:latin typeface="微软雅黑" panose="020B0503020204020204" pitchFamily="34" charset="-122"/>
                        <a:ea typeface="微软雅黑" panose="020B0503020204020204" pitchFamily="34" charset="-122"/>
                      </a:endParaRPr>
                    </a:p>
                  </a:txBody>
                  <a:tcPr marL="58234" marR="5823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a:txBody>
                    <a:bodyPr/>
                    <a:lstStyle/>
                    <a:p>
                      <a:pPr algn="ctr"/>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数据运用</a:t>
                      </a:r>
                      <a:endParaRPr lang="zh-CN" sz="1200" kern="100">
                        <a:effectLst/>
                        <a:latin typeface="微软雅黑" panose="020B0503020204020204" pitchFamily="34" charset="-122"/>
                        <a:ea typeface="微软雅黑" panose="020B0503020204020204" pitchFamily="34" charset="-122"/>
                      </a:endParaRPr>
                    </a:p>
                  </a:txBody>
                  <a:tcPr marL="58234" marR="5823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gridSpan="3">
                  <a:txBody>
                    <a:bodyPr/>
                    <a:lstStyle/>
                    <a:p>
                      <a:pPr algn="just"/>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能用有效的收集整理数据，进行分层，有效的运用数据进行现状调查和影响程度分析</a:t>
                      </a:r>
                      <a:endParaRPr lang="zh-CN" sz="1200" kern="100">
                        <a:effectLst/>
                        <a:latin typeface="微软雅黑" panose="020B0503020204020204" pitchFamily="34" charset="-122"/>
                        <a:ea typeface="微软雅黑" panose="020B0503020204020204" pitchFamily="34" charset="-122"/>
                      </a:endParaRPr>
                    </a:p>
                  </a:txBody>
                  <a:tcPr marL="58234" marR="5823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5D6"/>
                    </a:solid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630554281"/>
                  </a:ext>
                </a:extLst>
              </a:tr>
              <a:tr h="353928">
                <a:tc>
                  <a:txBody>
                    <a:bodyPr/>
                    <a:lstStyle/>
                    <a:p>
                      <a:pPr algn="ctr"/>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11</a:t>
                      </a:r>
                      <a:endParaRPr lang="zh-CN" sz="1200" kern="100">
                        <a:effectLst/>
                        <a:latin typeface="微软雅黑" panose="020B0503020204020204" pitchFamily="34" charset="-122"/>
                        <a:ea typeface="微软雅黑" panose="020B0503020204020204" pitchFamily="34" charset="-122"/>
                      </a:endParaRPr>
                    </a:p>
                  </a:txBody>
                  <a:tcPr marL="58234" marR="5823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a:txBody>
                    <a:bodyPr/>
                    <a:lstStyle/>
                    <a:p>
                      <a:pPr algn="ctr"/>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统计方法</a:t>
                      </a:r>
                      <a:endParaRPr lang="zh-CN" sz="1200" kern="100">
                        <a:effectLst/>
                        <a:latin typeface="微软雅黑" panose="020B0503020204020204" pitchFamily="34" charset="-122"/>
                        <a:ea typeface="微软雅黑" panose="020B0503020204020204" pitchFamily="34" charset="-122"/>
                      </a:endParaRPr>
                    </a:p>
                  </a:txBody>
                  <a:tcPr marL="58234" marR="5823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gridSpan="3">
                  <a:txBody>
                    <a:bodyPr/>
                    <a:lstStyle/>
                    <a:p>
                      <a:pPr algn="just"/>
                      <a:r>
                        <a:rPr lang="zh-CN" sz="12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统计方法应用适宜，各个步骤中都能够有效的应用柱状图、饼分图等统计方法，并顺利找出症结</a:t>
                      </a:r>
                      <a:endParaRPr lang="zh-CN" sz="1200" kern="100">
                        <a:effectLst/>
                        <a:latin typeface="微软雅黑" panose="020B0503020204020204" pitchFamily="34" charset="-122"/>
                        <a:ea typeface="微软雅黑" panose="020B0503020204020204" pitchFamily="34" charset="-122"/>
                      </a:endParaRPr>
                    </a:p>
                  </a:txBody>
                  <a:tcPr marL="58234" marR="5823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E3F3"/>
                    </a:solid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191620089"/>
                  </a:ext>
                </a:extLst>
              </a:tr>
            </a:tbl>
          </a:graphicData>
        </a:graphic>
      </p:graphicFrame>
    </p:spTree>
    <p:extLst>
      <p:ext uri="{BB962C8B-B14F-4D97-AF65-F5344CB8AC3E}">
        <p14:creationId xmlns:p14="http://schemas.microsoft.com/office/powerpoint/2010/main" val="212473866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77844-0515-B142-5D14-75AE4C0A1E15}"/>
            </a:ext>
          </a:extLst>
        </p:cNvPr>
        <p:cNvGrpSpPr/>
        <p:nvPr/>
      </p:nvGrpSpPr>
      <p:grpSpPr>
        <a:xfrm>
          <a:off x="0" y="0"/>
          <a:ext cx="0" cy="0"/>
          <a:chOff x="0" y="0"/>
          <a:chExt cx="0" cy="0"/>
        </a:xfrm>
      </p:grpSpPr>
      <p:graphicFrame>
        <p:nvGraphicFramePr>
          <p:cNvPr id="26" name="表格 25">
            <a:extLst>
              <a:ext uri="{FF2B5EF4-FFF2-40B4-BE49-F238E27FC236}">
                <a16:creationId xmlns:a16="http://schemas.microsoft.com/office/drawing/2014/main" id="{5367F9F9-7D5A-E3F1-F9AB-B45E8F4CFBA3}"/>
              </a:ext>
            </a:extLst>
          </p:cNvPr>
          <p:cNvGraphicFramePr>
            <a:graphicFrameLocks noGrp="1"/>
          </p:cNvGraphicFramePr>
          <p:nvPr>
            <p:extLst>
              <p:ext uri="{D42A27DB-BD31-4B8C-83A1-F6EECF244321}">
                <p14:modId xmlns:p14="http://schemas.microsoft.com/office/powerpoint/2010/main" val="2976176840"/>
              </p:ext>
            </p:extLst>
          </p:nvPr>
        </p:nvGraphicFramePr>
        <p:xfrm>
          <a:off x="5157078" y="1781764"/>
          <a:ext cx="6771569" cy="4599567"/>
        </p:xfrm>
        <a:graphic>
          <a:graphicData uri="http://schemas.openxmlformats.org/drawingml/2006/table">
            <a:tbl>
              <a:tblPr firstRow="1" firstCol="1" bandRow="1"/>
              <a:tblGrid>
                <a:gridCol w="858884">
                  <a:extLst>
                    <a:ext uri="{9D8B030D-6E8A-4147-A177-3AD203B41FA5}">
                      <a16:colId xmlns:a16="http://schemas.microsoft.com/office/drawing/2014/main" val="2462499077"/>
                    </a:ext>
                  </a:extLst>
                </a:gridCol>
                <a:gridCol w="886354">
                  <a:extLst>
                    <a:ext uri="{9D8B030D-6E8A-4147-A177-3AD203B41FA5}">
                      <a16:colId xmlns:a16="http://schemas.microsoft.com/office/drawing/2014/main" val="866330435"/>
                    </a:ext>
                  </a:extLst>
                </a:gridCol>
                <a:gridCol w="886354">
                  <a:extLst>
                    <a:ext uri="{9D8B030D-6E8A-4147-A177-3AD203B41FA5}">
                      <a16:colId xmlns:a16="http://schemas.microsoft.com/office/drawing/2014/main" val="2667477469"/>
                    </a:ext>
                  </a:extLst>
                </a:gridCol>
                <a:gridCol w="865599">
                  <a:extLst>
                    <a:ext uri="{9D8B030D-6E8A-4147-A177-3AD203B41FA5}">
                      <a16:colId xmlns:a16="http://schemas.microsoft.com/office/drawing/2014/main" val="2991571243"/>
                    </a:ext>
                  </a:extLst>
                </a:gridCol>
                <a:gridCol w="827750">
                  <a:extLst>
                    <a:ext uri="{9D8B030D-6E8A-4147-A177-3AD203B41FA5}">
                      <a16:colId xmlns:a16="http://schemas.microsoft.com/office/drawing/2014/main" val="3074692697"/>
                    </a:ext>
                  </a:extLst>
                </a:gridCol>
                <a:gridCol w="827750">
                  <a:extLst>
                    <a:ext uri="{9D8B030D-6E8A-4147-A177-3AD203B41FA5}">
                      <a16:colId xmlns:a16="http://schemas.microsoft.com/office/drawing/2014/main" val="54088668"/>
                    </a:ext>
                  </a:extLst>
                </a:gridCol>
                <a:gridCol w="809439">
                  <a:extLst>
                    <a:ext uri="{9D8B030D-6E8A-4147-A177-3AD203B41FA5}">
                      <a16:colId xmlns:a16="http://schemas.microsoft.com/office/drawing/2014/main" val="250503945"/>
                    </a:ext>
                  </a:extLst>
                </a:gridCol>
                <a:gridCol w="809439">
                  <a:extLst>
                    <a:ext uri="{9D8B030D-6E8A-4147-A177-3AD203B41FA5}">
                      <a16:colId xmlns:a16="http://schemas.microsoft.com/office/drawing/2014/main" val="1659942245"/>
                    </a:ext>
                  </a:extLst>
                </a:gridCol>
              </a:tblGrid>
              <a:tr h="149590">
                <a:tc gridSpan="2">
                  <a:txBody>
                    <a:bodyPr/>
                    <a:lstStyle/>
                    <a:p>
                      <a:pPr algn="ctr"/>
                      <a:r>
                        <a:rPr lang="zh-CN" sz="9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评价内容</a:t>
                      </a:r>
                      <a:endParaRPr lang="zh-CN" sz="900" kern="100">
                        <a:effectLst/>
                        <a:latin typeface="微软雅黑" panose="020B0503020204020204" pitchFamily="34" charset="-122"/>
                        <a:ea typeface="微软雅黑" panose="020B0503020204020204" pitchFamily="34" charset="-122"/>
                      </a:endParaRPr>
                    </a:p>
                  </a:txBody>
                  <a:tcPr marL="39415" marR="39415" marT="0" marB="0">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2E74B5"/>
                    </a:solidFill>
                  </a:tcPr>
                </a:tc>
                <a:tc hMerge="1">
                  <a:txBody>
                    <a:bodyPr/>
                    <a:lstStyle/>
                    <a:p>
                      <a:endParaRPr lang="zh-CN" altLang="en-US"/>
                    </a:p>
                  </a:txBody>
                  <a:tcPr/>
                </a:tc>
                <a:tc>
                  <a:txBody>
                    <a:bodyPr/>
                    <a:lstStyle/>
                    <a:p>
                      <a:pPr algn="ctr"/>
                      <a:r>
                        <a:rPr lang="zh-CN" sz="9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质量意识</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2E74B5"/>
                    </a:solidFill>
                  </a:tcPr>
                </a:tc>
                <a:tc>
                  <a:txBody>
                    <a:bodyPr/>
                    <a:lstStyle/>
                    <a:p>
                      <a:pPr algn="ctr"/>
                      <a:r>
                        <a:rPr lang="zh-CN" sz="9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专业能力</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2E74B5"/>
                    </a:solidFill>
                  </a:tcPr>
                </a:tc>
                <a:tc>
                  <a:txBody>
                    <a:bodyPr/>
                    <a:lstStyle/>
                    <a:p>
                      <a:pPr algn="ctr"/>
                      <a:r>
                        <a:rPr lang="zh-CN" sz="9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团队精神</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2E74B5"/>
                    </a:solidFill>
                  </a:tcPr>
                </a:tc>
                <a:tc>
                  <a:txBody>
                    <a:bodyPr/>
                    <a:lstStyle/>
                    <a:p>
                      <a:pPr algn="ctr"/>
                      <a:r>
                        <a:rPr lang="zh-CN" sz="9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解决问题能力</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2E74B5"/>
                    </a:solidFill>
                  </a:tcPr>
                </a:tc>
                <a:tc>
                  <a:txBody>
                    <a:bodyPr/>
                    <a:lstStyle/>
                    <a:p>
                      <a:pPr algn="ctr"/>
                      <a:r>
                        <a:rPr lang="zh-CN" sz="9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创新意识</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2E74B5"/>
                    </a:solidFill>
                  </a:tcPr>
                </a:tc>
                <a:tc>
                  <a:txBody>
                    <a:bodyPr/>
                    <a:lstStyle/>
                    <a:p>
                      <a:pPr algn="ctr"/>
                      <a:r>
                        <a:rPr lang="zh-CN" sz="900" b="1" kern="100">
                          <a:solidFill>
                            <a:srgbClr val="FFFFFF"/>
                          </a:solidFill>
                          <a:effectLst/>
                          <a:latin typeface="微软雅黑" panose="020B0503020204020204" pitchFamily="34" charset="-122"/>
                          <a:ea typeface="微软雅黑" panose="020B0503020204020204" pitchFamily="34" charset="-122"/>
                          <a:cs typeface="宋体" panose="02010600030101010101" pitchFamily="2" charset="-122"/>
                        </a:rPr>
                        <a:t>学习能力</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2E74B5"/>
                    </a:solidFill>
                  </a:tcPr>
                </a:tc>
                <a:extLst>
                  <a:ext uri="{0D108BD9-81ED-4DB2-BD59-A6C34878D82A}">
                    <a16:rowId xmlns:a16="http://schemas.microsoft.com/office/drawing/2014/main" val="1106048243"/>
                  </a:ext>
                </a:extLst>
              </a:tr>
              <a:tr h="2781233">
                <a:tc gridSpan="2">
                  <a:txBody>
                    <a:bodyPr/>
                    <a:lstStyle/>
                    <a:p>
                      <a:pPr algn="ctr"/>
                      <a:r>
                        <a:rPr lang="zh-CN" sz="900" b="1"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评分标准</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EEAF6"/>
                    </a:solidFill>
                  </a:tcPr>
                </a:tc>
                <a:tc hMerge="1">
                  <a:txBody>
                    <a:bodyPr/>
                    <a:lstStyle/>
                    <a:p>
                      <a:endParaRPr lang="zh-CN" altLang="en-US"/>
                    </a:p>
                  </a:txBody>
                  <a:tcPr/>
                </a:tc>
                <a:tc>
                  <a:txBody>
                    <a:bodyPr/>
                    <a:lstStyle/>
                    <a:p>
                      <a:pPr algn="l"/>
                      <a:r>
                        <a:rPr lang="zh-CN"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1、工作结束没有质量检查意识，＜6分</a:t>
                      </a:r>
                      <a:endParaRPr lang="zh-CN" sz="900" kern="100">
                        <a:effectLst/>
                        <a:latin typeface="微软雅黑" panose="020B0503020204020204" pitchFamily="34" charset="-122"/>
                        <a:ea typeface="微软雅黑" panose="020B0503020204020204" pitchFamily="34" charset="-122"/>
                      </a:endParaRPr>
                    </a:p>
                    <a:p>
                      <a:pPr algn="l"/>
                      <a:r>
                        <a:rPr lang="en-US"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a:t>
                      </a:r>
                      <a:r>
                        <a:rPr lang="zh-CN"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、经提醒后工作完会对自己质量检查，6≤a＜7分；</a:t>
                      </a:r>
                      <a:endParaRPr lang="zh-CN" sz="900" kern="100">
                        <a:effectLst/>
                        <a:latin typeface="微软雅黑" panose="020B0503020204020204" pitchFamily="34" charset="-122"/>
                        <a:ea typeface="微软雅黑" panose="020B0503020204020204" pitchFamily="34" charset="-122"/>
                      </a:endParaRPr>
                    </a:p>
                    <a:p>
                      <a:pPr algn="l"/>
                      <a:r>
                        <a:rPr lang="en-US"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3</a:t>
                      </a:r>
                      <a:r>
                        <a:rPr lang="zh-CN"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、自觉对自己进行质量检查，7≤a＜8分；</a:t>
                      </a:r>
                      <a:endParaRPr lang="zh-CN" sz="900" kern="100">
                        <a:effectLst/>
                        <a:latin typeface="微软雅黑" panose="020B0503020204020204" pitchFamily="34" charset="-122"/>
                        <a:ea typeface="微软雅黑" panose="020B0503020204020204" pitchFamily="34" charset="-122"/>
                      </a:endParaRPr>
                    </a:p>
                    <a:p>
                      <a:pPr algn="l"/>
                      <a:r>
                        <a:rPr lang="en-US"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4</a:t>
                      </a:r>
                      <a:r>
                        <a:rPr lang="zh-CN"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、主动检查所有成员的质量工作，8≤a＜9分；</a:t>
                      </a:r>
                      <a:endParaRPr lang="zh-CN" sz="900" kern="100">
                        <a:effectLst/>
                        <a:latin typeface="微软雅黑" panose="020B0503020204020204" pitchFamily="34" charset="-122"/>
                        <a:ea typeface="微软雅黑" panose="020B0503020204020204" pitchFamily="34" charset="-122"/>
                      </a:endParaRPr>
                    </a:p>
                    <a:p>
                      <a:pPr algn="l"/>
                      <a:r>
                        <a:rPr lang="en-US"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5</a:t>
                      </a:r>
                      <a:r>
                        <a:rPr lang="zh-CN"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、能对质量工作的检查结果做出评定，9≤a＜10分</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EEAF6"/>
                    </a:solidFill>
                  </a:tcPr>
                </a:tc>
                <a:tc>
                  <a:txBody>
                    <a:bodyPr/>
                    <a:lstStyle/>
                    <a:p>
                      <a:pPr algn="l"/>
                      <a:r>
                        <a:rPr lang="en-US"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a:t>
                      </a:r>
                      <a:r>
                        <a:rPr lang="zh-CN"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、处理专业技术问题需多人配合，＜</a:t>
                      </a:r>
                      <a:r>
                        <a:rPr lang="en-US"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6</a:t>
                      </a:r>
                      <a:r>
                        <a:rPr lang="zh-CN"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分</a:t>
                      </a:r>
                      <a:endParaRPr lang="zh-CN" sz="900" kern="100">
                        <a:effectLst/>
                        <a:latin typeface="微软雅黑" panose="020B0503020204020204" pitchFamily="34" charset="-122"/>
                        <a:ea typeface="微软雅黑" panose="020B0503020204020204" pitchFamily="34" charset="-122"/>
                      </a:endParaRPr>
                    </a:p>
                    <a:p>
                      <a:pPr algn="l"/>
                      <a:r>
                        <a:rPr lang="en-US"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a:t>
                      </a:r>
                      <a:r>
                        <a:rPr lang="zh-CN"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、处理专业技术问题需多人指导，6≤a＜7分；</a:t>
                      </a:r>
                      <a:endParaRPr lang="zh-CN" sz="900" kern="100">
                        <a:effectLst/>
                        <a:latin typeface="微软雅黑" panose="020B0503020204020204" pitchFamily="34" charset="-122"/>
                        <a:ea typeface="微软雅黑" panose="020B0503020204020204" pitchFamily="34" charset="-122"/>
                      </a:endParaRPr>
                    </a:p>
                    <a:p>
                      <a:pPr algn="l"/>
                      <a:r>
                        <a:rPr lang="en-US"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3</a:t>
                      </a:r>
                      <a:r>
                        <a:rPr lang="zh-CN"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、处理专业技术问题需专人指导，7≤a＜8分；</a:t>
                      </a:r>
                      <a:endParaRPr lang="zh-CN" sz="900" kern="100">
                        <a:effectLst/>
                        <a:latin typeface="微软雅黑" panose="020B0503020204020204" pitchFamily="34" charset="-122"/>
                        <a:ea typeface="微软雅黑" panose="020B0503020204020204" pitchFamily="34" charset="-122"/>
                      </a:endParaRPr>
                    </a:p>
                    <a:p>
                      <a:pPr algn="l"/>
                      <a:r>
                        <a:rPr lang="en-US"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4</a:t>
                      </a:r>
                      <a:r>
                        <a:rPr lang="zh-CN"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、处理专业技术问题后需专人检查，8≤a＜9分；</a:t>
                      </a:r>
                      <a:endParaRPr lang="zh-CN" sz="900" kern="100">
                        <a:effectLst/>
                        <a:latin typeface="微软雅黑" panose="020B0503020204020204" pitchFamily="34" charset="-122"/>
                        <a:ea typeface="微软雅黑" panose="020B0503020204020204" pitchFamily="34" charset="-122"/>
                      </a:endParaRPr>
                    </a:p>
                    <a:p>
                      <a:pPr algn="l"/>
                      <a:r>
                        <a:rPr lang="en-US"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5</a:t>
                      </a:r>
                      <a:r>
                        <a:rPr lang="zh-CN"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、能独立处理专业技术问题且无遗漏，9≤a＜10分</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EEAF6"/>
                    </a:solidFill>
                  </a:tcPr>
                </a:tc>
                <a:tc>
                  <a:txBody>
                    <a:bodyPr/>
                    <a:lstStyle/>
                    <a:p>
                      <a:pPr algn="l"/>
                      <a:r>
                        <a:rPr lang="zh-CN"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1、遇到问题独自寻找解决办法，＜6分</a:t>
                      </a:r>
                      <a:endParaRPr lang="zh-CN" sz="900" kern="100">
                        <a:effectLst/>
                        <a:latin typeface="微软雅黑" panose="020B0503020204020204" pitchFamily="34" charset="-122"/>
                        <a:ea typeface="微软雅黑" panose="020B0503020204020204" pitchFamily="34" charset="-122"/>
                      </a:endParaRPr>
                    </a:p>
                    <a:p>
                      <a:pPr algn="l"/>
                      <a:r>
                        <a:rPr lang="en-US"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a:t>
                      </a:r>
                      <a:r>
                        <a:rPr lang="zh-CN"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、遇到问题寻求团队帮助，6≤a＜7分；</a:t>
                      </a:r>
                      <a:endParaRPr lang="zh-CN" sz="900" kern="100">
                        <a:effectLst/>
                        <a:latin typeface="微软雅黑" panose="020B0503020204020204" pitchFamily="34" charset="-122"/>
                        <a:ea typeface="微软雅黑" panose="020B0503020204020204" pitchFamily="34" charset="-122"/>
                      </a:endParaRPr>
                    </a:p>
                    <a:p>
                      <a:pPr algn="l"/>
                      <a:r>
                        <a:rPr lang="en-US"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3</a:t>
                      </a:r>
                      <a:r>
                        <a:rPr lang="zh-CN"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、从众参与退队活动，7≤a＜8分；</a:t>
                      </a:r>
                      <a:endParaRPr lang="zh-CN" sz="900" kern="100">
                        <a:effectLst/>
                        <a:latin typeface="微软雅黑" panose="020B0503020204020204" pitchFamily="34" charset="-122"/>
                        <a:ea typeface="微软雅黑" panose="020B0503020204020204" pitchFamily="34" charset="-122"/>
                      </a:endParaRPr>
                    </a:p>
                    <a:p>
                      <a:pPr algn="l"/>
                      <a:r>
                        <a:rPr lang="en-US"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4</a:t>
                      </a:r>
                      <a:r>
                        <a:rPr lang="zh-CN"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、积极参与退队活动，8≤a＜9分；</a:t>
                      </a:r>
                      <a:endParaRPr lang="zh-CN" sz="900" kern="100">
                        <a:effectLst/>
                        <a:latin typeface="微软雅黑" panose="020B0503020204020204" pitchFamily="34" charset="-122"/>
                        <a:ea typeface="微软雅黑" panose="020B0503020204020204" pitchFamily="34" charset="-122"/>
                      </a:endParaRPr>
                    </a:p>
                    <a:p>
                      <a:pPr algn="l"/>
                      <a:r>
                        <a:rPr lang="en-US"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5</a:t>
                      </a:r>
                      <a:r>
                        <a:rPr lang="zh-CN"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、能在团队中积极提出个人看法提供问题解决思路，9≤a＜10分</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EEAF6"/>
                    </a:solidFill>
                  </a:tcPr>
                </a:tc>
                <a:tc>
                  <a:txBody>
                    <a:bodyPr/>
                    <a:lstStyle/>
                    <a:p>
                      <a:pPr algn="l"/>
                      <a:r>
                        <a:rPr lang="en-US"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a:t>
                      </a:r>
                      <a:r>
                        <a:rPr lang="zh-CN"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、需借助他人解决问题，＜</a:t>
                      </a:r>
                      <a:r>
                        <a:rPr lang="en-US"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6</a:t>
                      </a:r>
                      <a:r>
                        <a:rPr lang="zh-CN"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分</a:t>
                      </a:r>
                      <a:endParaRPr lang="zh-CN" sz="900" kern="100">
                        <a:effectLst/>
                        <a:latin typeface="微软雅黑" panose="020B0503020204020204" pitchFamily="34" charset="-122"/>
                        <a:ea typeface="微软雅黑" panose="020B0503020204020204" pitchFamily="34" charset="-122"/>
                      </a:endParaRPr>
                    </a:p>
                    <a:p>
                      <a:pPr algn="l"/>
                      <a:r>
                        <a:rPr lang="en-US"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a:t>
                      </a:r>
                      <a:r>
                        <a:rPr lang="zh-CN"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、可独立寻找解决思路，但用时较长，6≤a＜7分；</a:t>
                      </a:r>
                      <a:endParaRPr lang="zh-CN" sz="900" kern="100">
                        <a:effectLst/>
                        <a:latin typeface="微软雅黑" panose="020B0503020204020204" pitchFamily="34" charset="-122"/>
                        <a:ea typeface="微软雅黑" panose="020B0503020204020204" pitchFamily="34" charset="-122"/>
                      </a:endParaRPr>
                    </a:p>
                    <a:p>
                      <a:pPr algn="l"/>
                      <a:r>
                        <a:rPr lang="en-US"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3</a:t>
                      </a:r>
                      <a:r>
                        <a:rPr lang="zh-CN"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、可独立寻找解决思路，但用时较短，</a:t>
                      </a:r>
                      <a:r>
                        <a:rPr lang="en-US"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7</a:t>
                      </a:r>
                      <a:r>
                        <a:rPr lang="zh-CN"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a:t>
                      </a:r>
                      <a:r>
                        <a:rPr lang="en-US"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a</a:t>
                      </a:r>
                      <a:r>
                        <a:rPr lang="zh-CN"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a:t>
                      </a:r>
                      <a:r>
                        <a:rPr lang="en-US"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8</a:t>
                      </a:r>
                      <a:r>
                        <a:rPr lang="zh-CN"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分；</a:t>
                      </a:r>
                      <a:endParaRPr lang="zh-CN" sz="900" kern="100">
                        <a:effectLst/>
                        <a:latin typeface="微软雅黑" panose="020B0503020204020204" pitchFamily="34" charset="-122"/>
                        <a:ea typeface="微软雅黑" panose="020B0503020204020204" pitchFamily="34" charset="-122"/>
                      </a:endParaRPr>
                    </a:p>
                    <a:p>
                      <a:pPr algn="l"/>
                      <a:r>
                        <a:rPr lang="en-US"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4</a:t>
                      </a:r>
                      <a:r>
                        <a:rPr lang="zh-CN"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、可独立快速解决专业技术问题，8≤a＜9分；</a:t>
                      </a:r>
                      <a:endParaRPr lang="zh-CN" sz="900" kern="100">
                        <a:effectLst/>
                        <a:latin typeface="微软雅黑" panose="020B0503020204020204" pitchFamily="34" charset="-122"/>
                        <a:ea typeface="微软雅黑" panose="020B0503020204020204" pitchFamily="34" charset="-122"/>
                      </a:endParaRPr>
                    </a:p>
                    <a:p>
                      <a:pPr algn="l"/>
                      <a:r>
                        <a:rPr lang="en-US"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5</a:t>
                      </a:r>
                      <a:r>
                        <a:rPr lang="zh-CN"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、能够及时提出解决问题的多种方案，</a:t>
                      </a:r>
                      <a:r>
                        <a:rPr lang="en-US"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9</a:t>
                      </a:r>
                      <a:r>
                        <a:rPr lang="zh-CN"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a:t>
                      </a:r>
                      <a:r>
                        <a:rPr lang="en-US"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a</a:t>
                      </a:r>
                      <a:r>
                        <a:rPr lang="zh-CN"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a:t>
                      </a:r>
                      <a:r>
                        <a:rPr lang="en-US"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a:t>
                      </a:r>
                      <a:r>
                        <a:rPr lang="zh-CN"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分</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EEAF6"/>
                    </a:solidFill>
                  </a:tcPr>
                </a:tc>
                <a:tc>
                  <a:txBody>
                    <a:bodyPr/>
                    <a:lstStyle/>
                    <a:p>
                      <a:pPr algn="l"/>
                      <a:r>
                        <a:rPr lang="zh-CN"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1、工作按部就班， 从不创新，＜6分2、需他人提醒建议，不主动创新，6≤a＜7分；3、思路清晰，偶尔创新，7≤a＜8分；4、主动思考，较积极创新，8≤a＜9分；5、思想活跃，积极创新，9≤a＜10分</a:t>
                      </a:r>
                      <a:endParaRPr lang="zh-CN" sz="900" kern="100">
                        <a:effectLst/>
                        <a:latin typeface="微软雅黑" panose="020B0503020204020204" pitchFamily="34" charset="-122"/>
                        <a:ea typeface="微软雅黑" panose="020B0503020204020204" pitchFamily="34" charset="-122"/>
                      </a:endParaRPr>
                    </a:p>
                    <a:p>
                      <a:pPr algn="l"/>
                      <a:r>
                        <a:rPr lang="en-US" sz="900" kern="100">
                          <a:effectLst/>
                          <a:latin typeface="微软雅黑" panose="020B0503020204020204" pitchFamily="34" charset="-122"/>
                          <a:ea typeface="微软雅黑" panose="020B0503020204020204" pitchFamily="34" charset="-122"/>
                          <a:cs typeface="宋体" panose="02010600030101010101" pitchFamily="2" charset="-122"/>
                        </a:rPr>
                        <a:t> </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EEAF6"/>
                    </a:solidFill>
                  </a:tcPr>
                </a:tc>
                <a:tc>
                  <a:txBody>
                    <a:bodyPr/>
                    <a:lstStyle/>
                    <a:p>
                      <a:pPr algn="l"/>
                      <a:r>
                        <a:rPr lang="en-US"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a:t>
                      </a:r>
                      <a:r>
                        <a:rPr lang="zh-CN"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a:t>
                      </a:r>
                      <a:r>
                        <a:rPr lang="zh-CN"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新技术学习周期较长</a:t>
                      </a:r>
                      <a:r>
                        <a:rPr lang="zh-CN"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a:t>
                      </a:r>
                      <a:r>
                        <a:rPr lang="en-US"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6</a:t>
                      </a:r>
                      <a:r>
                        <a:rPr lang="zh-CN"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分</a:t>
                      </a:r>
                      <a:endParaRPr lang="zh-CN" sz="900" kern="100">
                        <a:effectLst/>
                        <a:latin typeface="微软雅黑" panose="020B0503020204020204" pitchFamily="34" charset="-122"/>
                        <a:ea typeface="微软雅黑" panose="020B0503020204020204" pitchFamily="34" charset="-122"/>
                      </a:endParaRPr>
                    </a:p>
                    <a:p>
                      <a:pPr algn="l"/>
                      <a:r>
                        <a:rPr lang="en-US"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a:t>
                      </a:r>
                      <a:r>
                        <a:rPr lang="zh-CN"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、较长时间理解并掌握新技术，6≤a＜7分；</a:t>
                      </a:r>
                      <a:endParaRPr lang="zh-CN" sz="900" kern="100">
                        <a:effectLst/>
                        <a:latin typeface="微软雅黑" panose="020B0503020204020204" pitchFamily="34" charset="-122"/>
                        <a:ea typeface="微软雅黑" panose="020B0503020204020204" pitchFamily="34" charset="-122"/>
                      </a:endParaRPr>
                    </a:p>
                    <a:p>
                      <a:pPr algn="l"/>
                      <a:r>
                        <a:rPr lang="en-US"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3</a:t>
                      </a:r>
                      <a:r>
                        <a:rPr lang="zh-CN"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、短时间内理解关键技术核心，7≤a＜8分；</a:t>
                      </a:r>
                      <a:endParaRPr lang="zh-CN" sz="900" kern="100">
                        <a:effectLst/>
                        <a:latin typeface="微软雅黑" panose="020B0503020204020204" pitchFamily="34" charset="-122"/>
                        <a:ea typeface="微软雅黑" panose="020B0503020204020204" pitchFamily="34" charset="-122"/>
                      </a:endParaRPr>
                    </a:p>
                    <a:p>
                      <a:pPr algn="l"/>
                      <a:r>
                        <a:rPr lang="en-US"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4</a:t>
                      </a:r>
                      <a:r>
                        <a:rPr lang="zh-CN"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、短时间理解并掌握新技术，8≤a＜9分；</a:t>
                      </a:r>
                      <a:endParaRPr lang="zh-CN" sz="900" kern="100">
                        <a:effectLst/>
                        <a:latin typeface="微软雅黑" panose="020B0503020204020204" pitchFamily="34" charset="-122"/>
                        <a:ea typeface="微软雅黑" panose="020B0503020204020204" pitchFamily="34" charset="-122"/>
                      </a:endParaRPr>
                    </a:p>
                    <a:p>
                      <a:pPr algn="l"/>
                      <a:r>
                        <a:rPr lang="en-US"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5</a:t>
                      </a:r>
                      <a:r>
                        <a:rPr lang="zh-CN"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、迅速理解掌握应用，9≤a＜10分</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EEAF6"/>
                    </a:solidFill>
                  </a:tcPr>
                </a:tc>
                <a:extLst>
                  <a:ext uri="{0D108BD9-81ED-4DB2-BD59-A6C34878D82A}">
                    <a16:rowId xmlns:a16="http://schemas.microsoft.com/office/drawing/2014/main" val="2944873202"/>
                  </a:ext>
                </a:extLst>
              </a:tr>
              <a:tr h="139062">
                <a:tc gridSpan="2">
                  <a:txBody>
                    <a:bodyPr/>
                    <a:lstStyle/>
                    <a:p>
                      <a:pPr algn="ctr"/>
                      <a:r>
                        <a:rPr lang="zh-CN"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活动前平均</a:t>
                      </a:r>
                      <a:endParaRPr lang="zh-CN" sz="900" kern="100">
                        <a:effectLst/>
                        <a:latin typeface="微软雅黑" panose="020B0503020204020204" pitchFamily="34" charset="-122"/>
                        <a:ea typeface="微软雅黑" panose="020B0503020204020204" pitchFamily="34" charset="-122"/>
                      </a:endParaRPr>
                    </a:p>
                  </a:txBody>
                  <a:tcPr marL="39415" marR="39415" marT="0" marB="0">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hMerge="1">
                  <a:txBody>
                    <a:bodyPr/>
                    <a:lstStyle/>
                    <a:p>
                      <a:endParaRPr lang="zh-CN" altLang="en-US"/>
                    </a:p>
                  </a:txBody>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7.4</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7.5</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7.4</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7.5</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7.4</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7.6</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extLst>
                  <a:ext uri="{0D108BD9-81ED-4DB2-BD59-A6C34878D82A}">
                    <a16:rowId xmlns:a16="http://schemas.microsoft.com/office/drawing/2014/main" val="2468983604"/>
                  </a:ext>
                </a:extLst>
              </a:tr>
              <a:tr h="139062">
                <a:tc rowSpan="11">
                  <a:txBody>
                    <a:bodyPr/>
                    <a:lstStyle/>
                    <a:p>
                      <a:pPr algn="ctr"/>
                      <a:r>
                        <a:rPr lang="zh-CN"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活动后</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a:r>
                        <a:rPr lang="zh-CN"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马奔</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9</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9</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9</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extLst>
                  <a:ext uri="{0D108BD9-81ED-4DB2-BD59-A6C34878D82A}">
                    <a16:rowId xmlns:a16="http://schemas.microsoft.com/office/drawing/2014/main" val="3558759064"/>
                  </a:ext>
                </a:extLst>
              </a:tr>
              <a:tr h="139062">
                <a:tc vMerge="1">
                  <a:txBody>
                    <a:bodyPr/>
                    <a:lstStyle/>
                    <a:p>
                      <a:endParaRPr lang="zh-CN" altLang="en-US"/>
                    </a:p>
                  </a:txBody>
                  <a:tcPr/>
                </a:tc>
                <a:tc>
                  <a:txBody>
                    <a:bodyPr/>
                    <a:lstStyle/>
                    <a:p>
                      <a:pPr algn="ctr"/>
                      <a:r>
                        <a:rPr lang="zh-CN" sz="900" kern="100">
                          <a:solidFill>
                            <a:srgbClr val="000000"/>
                          </a:solidFill>
                          <a:effectLst/>
                          <a:latin typeface="微软雅黑" panose="020B0503020204020204" pitchFamily="34" charset="-122"/>
                          <a:ea typeface="微软雅黑" panose="020B0503020204020204" pitchFamily="34" charset="-122"/>
                        </a:rPr>
                        <a:t>曹政伟</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9</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9</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9</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9</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extLst>
                  <a:ext uri="{0D108BD9-81ED-4DB2-BD59-A6C34878D82A}">
                    <a16:rowId xmlns:a16="http://schemas.microsoft.com/office/drawing/2014/main" val="4276958406"/>
                  </a:ext>
                </a:extLst>
              </a:tr>
              <a:tr h="139062">
                <a:tc vMerge="1">
                  <a:txBody>
                    <a:bodyPr/>
                    <a:lstStyle/>
                    <a:p>
                      <a:endParaRPr lang="zh-CN" altLang="en-US"/>
                    </a:p>
                  </a:txBody>
                  <a:tcPr/>
                </a:tc>
                <a:tc>
                  <a:txBody>
                    <a:bodyPr/>
                    <a:lstStyle/>
                    <a:p>
                      <a:pPr algn="ctr"/>
                      <a:r>
                        <a:rPr lang="zh-CN" altLang="en-US" sz="900" kern="100">
                          <a:solidFill>
                            <a:srgbClr val="000000"/>
                          </a:solidFill>
                          <a:effectLst/>
                          <a:latin typeface="微软雅黑" panose="020B0503020204020204" pitchFamily="34" charset="-122"/>
                          <a:ea typeface="微软雅黑" panose="020B0503020204020204" pitchFamily="34" charset="-122"/>
                        </a:rPr>
                        <a:t>郭浩</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altLang="zh-CN" sz="900" kern="0">
                          <a:solidFill>
                            <a:srgbClr val="000000"/>
                          </a:solidFill>
                          <a:effectLst/>
                          <a:latin typeface="微软雅黑" panose="020B0503020204020204" pitchFamily="34" charset="-122"/>
                          <a:ea typeface="微软雅黑" panose="020B0503020204020204" pitchFamily="34" charset="-122"/>
                        </a:rPr>
                        <a:t>8</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9</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9</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9</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altLang="zh-CN" sz="900" kern="0">
                          <a:solidFill>
                            <a:srgbClr val="000000"/>
                          </a:solidFill>
                          <a:effectLst/>
                          <a:latin typeface="微软雅黑" panose="020B0503020204020204" pitchFamily="34" charset="-122"/>
                          <a:ea typeface="微软雅黑" panose="020B0503020204020204" pitchFamily="34" charset="-122"/>
                        </a:rPr>
                        <a:t>9</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extLst>
                  <a:ext uri="{0D108BD9-81ED-4DB2-BD59-A6C34878D82A}">
                    <a16:rowId xmlns:a16="http://schemas.microsoft.com/office/drawing/2014/main" val="192539551"/>
                  </a:ext>
                </a:extLst>
              </a:tr>
              <a:tr h="139062">
                <a:tc vMerge="1">
                  <a:txBody>
                    <a:bodyPr/>
                    <a:lstStyle/>
                    <a:p>
                      <a:endParaRPr lang="zh-CN" altLang="en-US"/>
                    </a:p>
                  </a:txBody>
                  <a:tcPr/>
                </a:tc>
                <a:tc>
                  <a:txBody>
                    <a:bodyPr/>
                    <a:lstStyle/>
                    <a:p>
                      <a:pPr algn="ctr"/>
                      <a:r>
                        <a:rPr lang="zh-CN" altLang="en-US" sz="900" kern="100">
                          <a:solidFill>
                            <a:srgbClr val="000000"/>
                          </a:solidFill>
                          <a:effectLst/>
                          <a:latin typeface="微软雅黑" panose="020B0503020204020204" pitchFamily="34" charset="-122"/>
                          <a:ea typeface="微软雅黑" panose="020B0503020204020204" pitchFamily="34" charset="-122"/>
                        </a:rPr>
                        <a:t>宋汪洋</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algn="ctr" fontAlgn="ctr"/>
                      <a:r>
                        <a:rPr lang="en-US" altLang="zh-CN" sz="900" kern="0">
                          <a:solidFill>
                            <a:srgbClr val="000000"/>
                          </a:solidFill>
                          <a:effectLst/>
                          <a:latin typeface="微软雅黑" panose="020B0503020204020204" pitchFamily="34" charset="-122"/>
                          <a:ea typeface="微软雅黑" panose="020B0503020204020204" pitchFamily="34" charset="-122"/>
                        </a:rPr>
                        <a:t>9</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9</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9</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9</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algn="ctr" fontAlgn="ctr"/>
                      <a:r>
                        <a:rPr lang="en-US" altLang="zh-CN" sz="900" kern="0">
                          <a:solidFill>
                            <a:srgbClr val="000000"/>
                          </a:solidFill>
                          <a:effectLst/>
                          <a:latin typeface="微软雅黑" panose="020B0503020204020204" pitchFamily="34" charset="-122"/>
                          <a:ea typeface="微软雅黑" panose="020B0503020204020204" pitchFamily="34" charset="-122"/>
                        </a:rPr>
                        <a:t>10</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extLst>
                  <a:ext uri="{0D108BD9-81ED-4DB2-BD59-A6C34878D82A}">
                    <a16:rowId xmlns:a16="http://schemas.microsoft.com/office/drawing/2014/main" val="1256634866"/>
                  </a:ext>
                </a:extLst>
              </a:tr>
              <a:tr h="139062">
                <a:tc vMerge="1">
                  <a:txBody>
                    <a:bodyPr/>
                    <a:lstStyle/>
                    <a:p>
                      <a:endParaRPr lang="zh-CN" altLang="en-US"/>
                    </a:p>
                  </a:txBody>
                  <a:tcPr/>
                </a:tc>
                <a:tc>
                  <a:txBody>
                    <a:bodyPr/>
                    <a:lstStyle/>
                    <a:p>
                      <a:pPr algn="ctr"/>
                      <a:r>
                        <a:rPr lang="zh-CN" sz="900" kern="100">
                          <a:solidFill>
                            <a:srgbClr val="000000"/>
                          </a:solidFill>
                          <a:effectLst/>
                          <a:latin typeface="微软雅黑" panose="020B0503020204020204" pitchFamily="34" charset="-122"/>
                          <a:ea typeface="微软雅黑" panose="020B0503020204020204" pitchFamily="34" charset="-122"/>
                        </a:rPr>
                        <a:t>李国良</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9</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8</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8</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9</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extLst>
                  <a:ext uri="{0D108BD9-81ED-4DB2-BD59-A6C34878D82A}">
                    <a16:rowId xmlns:a16="http://schemas.microsoft.com/office/drawing/2014/main" val="3504235690"/>
                  </a:ext>
                </a:extLst>
              </a:tr>
              <a:tr h="139062">
                <a:tc vMerge="1">
                  <a:txBody>
                    <a:bodyPr/>
                    <a:lstStyle/>
                    <a:p>
                      <a:endParaRPr lang="zh-CN" altLang="en-US"/>
                    </a:p>
                  </a:txBody>
                  <a:tcPr/>
                </a:tc>
                <a:tc>
                  <a:txBody>
                    <a:bodyPr/>
                    <a:lstStyle/>
                    <a:p>
                      <a:pPr algn="ctr"/>
                      <a:r>
                        <a:rPr lang="zh-CN"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路万里</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9</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8</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9</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9</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9</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extLst>
                  <a:ext uri="{0D108BD9-81ED-4DB2-BD59-A6C34878D82A}">
                    <a16:rowId xmlns:a16="http://schemas.microsoft.com/office/drawing/2014/main" val="611942130"/>
                  </a:ext>
                </a:extLst>
              </a:tr>
              <a:tr h="139062">
                <a:tc vMerge="1">
                  <a:txBody>
                    <a:bodyPr/>
                    <a:lstStyle/>
                    <a:p>
                      <a:endParaRPr lang="zh-CN" altLang="en-US"/>
                    </a:p>
                  </a:txBody>
                  <a:tcPr/>
                </a:tc>
                <a:tc>
                  <a:txBody>
                    <a:bodyPr/>
                    <a:lstStyle/>
                    <a:p>
                      <a:pPr algn="ctr"/>
                      <a:r>
                        <a:rPr lang="zh-CN" sz="900" kern="100">
                          <a:solidFill>
                            <a:srgbClr val="000000"/>
                          </a:solidFill>
                          <a:effectLst/>
                          <a:latin typeface="微软雅黑" panose="020B0503020204020204" pitchFamily="34" charset="-122"/>
                          <a:ea typeface="微软雅黑" panose="020B0503020204020204" pitchFamily="34" charset="-122"/>
                        </a:rPr>
                        <a:t>邱枫</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9</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9</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8</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9</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9</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9</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extLst>
                  <a:ext uri="{0D108BD9-81ED-4DB2-BD59-A6C34878D82A}">
                    <a16:rowId xmlns:a16="http://schemas.microsoft.com/office/drawing/2014/main" val="140662756"/>
                  </a:ext>
                </a:extLst>
              </a:tr>
              <a:tr h="139062">
                <a:tc vMerge="1">
                  <a:txBody>
                    <a:bodyPr/>
                    <a:lstStyle/>
                    <a:p>
                      <a:endParaRPr lang="zh-CN" altLang="en-US"/>
                    </a:p>
                  </a:txBody>
                  <a:tcPr/>
                </a:tc>
                <a:tc>
                  <a:txBody>
                    <a:bodyPr/>
                    <a:lstStyle/>
                    <a:p>
                      <a:pPr algn="ctr"/>
                      <a:r>
                        <a:rPr lang="zh-CN" sz="900" kern="100">
                          <a:solidFill>
                            <a:srgbClr val="000000"/>
                          </a:solidFill>
                          <a:effectLst/>
                          <a:latin typeface="微软雅黑" panose="020B0503020204020204" pitchFamily="34" charset="-122"/>
                          <a:ea typeface="微软雅黑" panose="020B0503020204020204" pitchFamily="34" charset="-122"/>
                        </a:rPr>
                        <a:t>付豪</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8</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9</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8</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9</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extLst>
                  <a:ext uri="{0D108BD9-81ED-4DB2-BD59-A6C34878D82A}">
                    <a16:rowId xmlns:a16="http://schemas.microsoft.com/office/drawing/2014/main" val="325891712"/>
                  </a:ext>
                </a:extLst>
              </a:tr>
              <a:tr h="139062">
                <a:tc vMerge="1">
                  <a:txBody>
                    <a:bodyPr/>
                    <a:lstStyle/>
                    <a:p>
                      <a:endParaRPr lang="zh-CN" altLang="en-US"/>
                    </a:p>
                  </a:txBody>
                  <a:tcPr/>
                </a:tc>
                <a:tc>
                  <a:txBody>
                    <a:bodyPr/>
                    <a:lstStyle/>
                    <a:p>
                      <a:pPr algn="ctr"/>
                      <a:r>
                        <a:rPr lang="zh-CN" sz="900" kern="100">
                          <a:solidFill>
                            <a:srgbClr val="000000"/>
                          </a:solidFill>
                          <a:effectLst/>
                          <a:latin typeface="微软雅黑" panose="020B0503020204020204" pitchFamily="34" charset="-122"/>
                          <a:ea typeface="微软雅黑" panose="020B0503020204020204" pitchFamily="34" charset="-122"/>
                        </a:rPr>
                        <a:t>宋光蕾</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8</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9</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9</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9</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8</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8</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extLst>
                  <a:ext uri="{0D108BD9-81ED-4DB2-BD59-A6C34878D82A}">
                    <a16:rowId xmlns:a16="http://schemas.microsoft.com/office/drawing/2014/main" val="3022318996"/>
                  </a:ext>
                </a:extLst>
              </a:tr>
              <a:tr h="139062">
                <a:tc vMerge="1">
                  <a:txBody>
                    <a:bodyPr/>
                    <a:lstStyle/>
                    <a:p>
                      <a:endParaRPr lang="zh-CN" altLang="en-US"/>
                    </a:p>
                  </a:txBody>
                  <a:tcPr/>
                </a:tc>
                <a:tc>
                  <a:txBody>
                    <a:bodyPr/>
                    <a:lstStyle/>
                    <a:p>
                      <a:pPr algn="ctr"/>
                      <a:r>
                        <a:rPr lang="zh-CN" sz="900" kern="100">
                          <a:solidFill>
                            <a:srgbClr val="000000"/>
                          </a:solidFill>
                          <a:effectLst/>
                          <a:latin typeface="微软雅黑" panose="020B0503020204020204" pitchFamily="34" charset="-122"/>
                          <a:ea typeface="微软雅黑" panose="020B0503020204020204" pitchFamily="34" charset="-122"/>
                        </a:rPr>
                        <a:t>刘铭昊</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9</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8</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9</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10</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extLst>
                  <a:ext uri="{0D108BD9-81ED-4DB2-BD59-A6C34878D82A}">
                    <a16:rowId xmlns:a16="http://schemas.microsoft.com/office/drawing/2014/main" val="1270821942"/>
                  </a:ext>
                </a:extLst>
              </a:tr>
              <a:tr h="139062">
                <a:tc vMerge="1">
                  <a:txBody>
                    <a:bodyPr/>
                    <a:lstStyle/>
                    <a:p>
                      <a:endParaRPr lang="zh-CN" altLang="en-US"/>
                    </a:p>
                  </a:txBody>
                  <a:tcPr/>
                </a:tc>
                <a:tc>
                  <a:txBody>
                    <a:bodyPr/>
                    <a:lstStyle/>
                    <a:p>
                      <a:pPr algn="ctr"/>
                      <a:r>
                        <a:rPr lang="zh-CN"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平</a:t>
                      </a:r>
                      <a:r>
                        <a:rPr lang="en-US"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  </a:t>
                      </a:r>
                      <a:r>
                        <a:rPr lang="zh-CN" sz="900" kern="10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均</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8.9</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8.7</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9.2</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9.2</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9.1</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900" kern="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9.4</a:t>
                      </a:r>
                      <a:endParaRPr lang="zh-CN" sz="900" kern="100">
                        <a:effectLst/>
                        <a:latin typeface="微软雅黑" panose="020B0503020204020204" pitchFamily="34" charset="-122"/>
                        <a:ea typeface="微软雅黑" panose="020B0503020204020204" pitchFamily="34" charset="-122"/>
                      </a:endParaRPr>
                    </a:p>
                  </a:txBody>
                  <a:tcPr marL="39415" marR="39415"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extLst>
                  <a:ext uri="{0D108BD9-81ED-4DB2-BD59-A6C34878D82A}">
                    <a16:rowId xmlns:a16="http://schemas.microsoft.com/office/drawing/2014/main" val="2989672409"/>
                  </a:ext>
                </a:extLst>
              </a:tr>
            </a:tbl>
          </a:graphicData>
        </a:graphic>
      </p:graphicFrame>
      <p:sp>
        <p:nvSpPr>
          <p:cNvPr id="4" name="文本框 3">
            <a:extLst>
              <a:ext uri="{FF2B5EF4-FFF2-40B4-BE49-F238E27FC236}">
                <a16:creationId xmlns:a16="http://schemas.microsoft.com/office/drawing/2014/main" id="{3101B2B9-6ACB-289F-B4AD-28556DE043E2}"/>
              </a:ext>
            </a:extLst>
          </p:cNvPr>
          <p:cNvSpPr txBox="1"/>
          <p:nvPr/>
        </p:nvSpPr>
        <p:spPr>
          <a:xfrm>
            <a:off x="5082917" y="921494"/>
            <a:ext cx="6238107" cy="830997"/>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306070"/>
            <a:r>
              <a:rPr lang="zh-CN" sz="1600" b="0" dirty="0">
                <a:latin typeface="微软雅黑" panose="020B0503020204020204" charset="-122"/>
                <a:ea typeface="微软雅黑" panose="020B0503020204020204" charset="-122"/>
              </a:rPr>
              <a:t>小组成员绘制活动后自我评价表，并与活动前进行对比，绘制雷达图，通过观察雷达图发现，小组成员在</a:t>
            </a:r>
            <a:r>
              <a:rPr lang="en-US" sz="1600" b="0" dirty="0">
                <a:latin typeface="微软雅黑" panose="020B0503020204020204" charset="-122"/>
                <a:ea typeface="微软雅黑" panose="020B0503020204020204" charset="-122"/>
                <a:cs typeface="Times New Roman" panose="02020603050405020304" pitchFamily="18" charset="0"/>
              </a:rPr>
              <a:t>6</a:t>
            </a:r>
            <a:r>
              <a:rPr lang="zh-CN" sz="1600" b="0" dirty="0">
                <a:latin typeface="微软雅黑" panose="020B0503020204020204" charset="-122"/>
                <a:ea typeface="微软雅黑" panose="020B0503020204020204" charset="-122"/>
              </a:rPr>
              <a:t>个方面的素质都有不同程度的提高。</a:t>
            </a:r>
            <a:endParaRPr lang="zh-CN" altLang="en-US" sz="1600" b="0" dirty="0">
              <a:latin typeface="微软雅黑" panose="020B0503020204020204" charset="-122"/>
              <a:ea typeface="微软雅黑" panose="020B0503020204020204" charset="-122"/>
            </a:endParaRPr>
          </a:p>
        </p:txBody>
      </p:sp>
      <p:sp>
        <p:nvSpPr>
          <p:cNvPr id="5" name="文本框 4">
            <a:extLst>
              <a:ext uri="{FF2B5EF4-FFF2-40B4-BE49-F238E27FC236}">
                <a16:creationId xmlns:a16="http://schemas.microsoft.com/office/drawing/2014/main" id="{B4248221-63B3-3044-E32A-60DB72010694}"/>
              </a:ext>
            </a:extLst>
          </p:cNvPr>
          <p:cNvSpPr txBox="1"/>
          <p:nvPr/>
        </p:nvSpPr>
        <p:spPr>
          <a:xfrm>
            <a:off x="7147547" y="1484784"/>
            <a:ext cx="3124917"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sz="1200" dirty="0">
                <a:latin typeface="微软雅黑" panose="020B0503020204020204" charset="-122"/>
                <a:ea typeface="微软雅黑" panose="020B0503020204020204" charset="-122"/>
              </a:rPr>
              <a:t>表12-</a:t>
            </a:r>
            <a:r>
              <a:rPr lang="en-US" altLang="zh-CN" sz="1200" dirty="0">
                <a:latin typeface="微软雅黑" panose="020B0503020204020204" charset="-122"/>
                <a:ea typeface="微软雅黑" panose="020B0503020204020204" charset="-122"/>
              </a:rPr>
              <a:t>2</a:t>
            </a:r>
            <a:r>
              <a:rPr lang="zh-CN" sz="1200" dirty="0">
                <a:latin typeface="微软雅黑" panose="020B0503020204020204" charset="-122"/>
                <a:ea typeface="微软雅黑" panose="020B0503020204020204" charset="-122"/>
              </a:rPr>
              <a:t> 活动前后个人综合素质评价表</a:t>
            </a:r>
            <a:endParaRPr lang="zh-CN" altLang="en-US" sz="1200" dirty="0">
              <a:latin typeface="微软雅黑" panose="020B0503020204020204" charset="-122"/>
              <a:ea typeface="微软雅黑" panose="020B0503020204020204" charset="-122"/>
            </a:endParaRPr>
          </a:p>
        </p:txBody>
      </p:sp>
      <p:pic>
        <p:nvPicPr>
          <p:cNvPr id="8" name="图片 7">
            <a:extLst>
              <a:ext uri="{FF2B5EF4-FFF2-40B4-BE49-F238E27FC236}">
                <a16:creationId xmlns:a16="http://schemas.microsoft.com/office/drawing/2014/main" id="{41FD243F-5A17-E651-AA33-3C6764551D7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448591" y="1983467"/>
            <a:ext cx="6289591" cy="4249723"/>
          </a:xfrm>
          <a:prstGeom prst="rect">
            <a:avLst/>
          </a:prstGeom>
        </p:spPr>
      </p:pic>
      <p:sp>
        <p:nvSpPr>
          <p:cNvPr id="9" name="文本框 2">
            <a:extLst>
              <a:ext uri="{FF2B5EF4-FFF2-40B4-BE49-F238E27FC236}">
                <a16:creationId xmlns:a16="http://schemas.microsoft.com/office/drawing/2014/main" id="{EF1B073F-3DD1-3282-5310-AE2D4909B2F4}"/>
              </a:ext>
            </a:extLst>
          </p:cNvPr>
          <p:cNvSpPr txBox="1"/>
          <p:nvPr/>
        </p:nvSpPr>
        <p:spPr>
          <a:xfrm>
            <a:off x="7608168" y="6490653"/>
            <a:ext cx="2970530" cy="250190"/>
          </a:xfrm>
          <a:prstGeom prst="rect">
            <a:avLst/>
          </a:prstGeom>
          <a:noFill/>
          <a:ln w="9525">
            <a:noFill/>
          </a:ln>
        </p:spPr>
        <p:txBody>
          <a:bodyPr>
            <a:no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sz="1200" b="0" dirty="0">
                <a:solidFill>
                  <a:schemeClr val="bg1"/>
                </a:solidFill>
                <a:latin typeface="微软雅黑" panose="020B0503020204020204" charset="-122"/>
                <a:ea typeface="微软雅黑" panose="020B0503020204020204" charset="-122"/>
              </a:rPr>
              <a:t>图</a:t>
            </a:r>
            <a:r>
              <a:rPr lang="en-US" sz="1200" b="0" dirty="0">
                <a:solidFill>
                  <a:schemeClr val="bg1"/>
                </a:solidFill>
                <a:latin typeface="微软雅黑" panose="020B0503020204020204" charset="-122"/>
                <a:ea typeface="微软雅黑" panose="020B0503020204020204" charset="-122"/>
              </a:rPr>
              <a:t>1</a:t>
            </a:r>
            <a:r>
              <a:rPr lang="en-US" sz="1200" b="0" dirty="0">
                <a:solidFill>
                  <a:schemeClr val="bg1"/>
                </a:solidFill>
                <a:latin typeface="微软雅黑" panose="020B0503020204020204" charset="-122"/>
                <a:ea typeface="微软雅黑" panose="020B0503020204020204" charset="-122"/>
                <a:cs typeface="Times New Roman" panose="02020603050405020304" pitchFamily="18" charset="0"/>
              </a:rPr>
              <a:t>2</a:t>
            </a:r>
            <a:r>
              <a:rPr lang="en-US" sz="1200" b="0" dirty="0">
                <a:solidFill>
                  <a:schemeClr val="bg1"/>
                </a:solidFill>
                <a:latin typeface="微软雅黑" panose="020B0503020204020204" charset="-122"/>
                <a:ea typeface="微软雅黑" panose="020B0503020204020204" charset="-122"/>
              </a:rPr>
              <a:t>-1</a:t>
            </a:r>
            <a:r>
              <a:rPr lang="en-US" sz="1200" b="0" dirty="0">
                <a:solidFill>
                  <a:schemeClr val="bg1"/>
                </a:solidFill>
                <a:latin typeface="微软雅黑" panose="020B0503020204020204" charset="-122"/>
                <a:ea typeface="微软雅黑" panose="020B0503020204020204" charset="-122"/>
                <a:cs typeface="Times New Roman" panose="02020603050405020304" pitchFamily="18" charset="0"/>
              </a:rPr>
              <a:t> </a:t>
            </a:r>
            <a:r>
              <a:rPr lang="zh-CN" sz="1200" b="0" dirty="0">
                <a:solidFill>
                  <a:schemeClr val="bg1"/>
                </a:solidFill>
                <a:latin typeface="微软雅黑" panose="020B0503020204020204" charset="-122"/>
                <a:ea typeface="微软雅黑" panose="020B0503020204020204" charset="-122"/>
              </a:rPr>
              <a:t>活动前后评价图</a:t>
            </a:r>
            <a:endParaRPr lang="zh-CN" altLang="en-US" sz="1200" b="0" dirty="0">
              <a:solidFill>
                <a:schemeClr val="bg1"/>
              </a:solidFill>
              <a:latin typeface="微软雅黑" panose="020B0503020204020204" charset="-122"/>
              <a:ea typeface="微软雅黑" panose="020B0503020204020204" charset="-122"/>
            </a:endParaRPr>
          </a:p>
        </p:txBody>
      </p:sp>
      <p:sp>
        <p:nvSpPr>
          <p:cNvPr id="10" name="文本框 5">
            <a:extLst>
              <a:ext uri="{FF2B5EF4-FFF2-40B4-BE49-F238E27FC236}">
                <a16:creationId xmlns:a16="http://schemas.microsoft.com/office/drawing/2014/main" id="{64788252-F4A5-D3DF-FC30-5C3CAA59B59E}"/>
              </a:ext>
            </a:extLst>
          </p:cNvPr>
          <p:cNvSpPr txBox="1"/>
          <p:nvPr/>
        </p:nvSpPr>
        <p:spPr>
          <a:xfrm>
            <a:off x="3551272" y="6474619"/>
            <a:ext cx="4535805" cy="263525"/>
          </a:xfrm>
          <a:prstGeom prst="rect">
            <a:avLst/>
          </a:prstGeom>
          <a:noFill/>
          <a:ln w="9525">
            <a:noFill/>
          </a:ln>
        </p:spPr>
        <p:txBody>
          <a:bodyPr wrap="square">
            <a:no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altLang="en-US" sz="1200" b="0">
                <a:solidFill>
                  <a:schemeClr val="bg1"/>
                </a:solidFill>
                <a:latin typeface="微软雅黑" panose="020B0503020204020204" charset="-122"/>
                <a:ea typeface="微软雅黑" panose="020B0503020204020204" charset="-122"/>
              </a:rPr>
              <a:t>制图：马奔                  时间：</a:t>
            </a:r>
            <a:r>
              <a:rPr lang="en-US" altLang="zh-CN" sz="1200" b="0">
                <a:solidFill>
                  <a:schemeClr val="bg1"/>
                </a:solidFill>
                <a:latin typeface="微软雅黑" panose="020B0503020204020204" charset="-122"/>
                <a:ea typeface="微软雅黑" panose="020B0503020204020204" charset="-122"/>
              </a:rPr>
              <a:t>2023</a:t>
            </a:r>
            <a:r>
              <a:rPr lang="zh-CN" altLang="en-US" sz="1200" b="0">
                <a:solidFill>
                  <a:schemeClr val="bg1"/>
                </a:solidFill>
                <a:latin typeface="微软雅黑" panose="020B0503020204020204" charset="-122"/>
                <a:ea typeface="微软雅黑" panose="020B0503020204020204" charset="-122"/>
              </a:rPr>
              <a:t>年</a:t>
            </a:r>
            <a:r>
              <a:rPr lang="en-US" altLang="zh-CN" sz="1200" b="0">
                <a:solidFill>
                  <a:schemeClr val="bg1"/>
                </a:solidFill>
                <a:latin typeface="微软雅黑" panose="020B0503020204020204" charset="-122"/>
                <a:ea typeface="微软雅黑" panose="020B0503020204020204" charset="-122"/>
              </a:rPr>
              <a:t>12</a:t>
            </a:r>
            <a:r>
              <a:rPr lang="zh-CN" altLang="en-US" sz="1200" b="0">
                <a:solidFill>
                  <a:schemeClr val="bg1"/>
                </a:solidFill>
                <a:latin typeface="微软雅黑" panose="020B0503020204020204" charset="-122"/>
                <a:ea typeface="微软雅黑" panose="020B0503020204020204" charset="-122"/>
              </a:rPr>
              <a:t>月</a:t>
            </a:r>
            <a:r>
              <a:rPr lang="en-US" altLang="zh-CN" sz="1200" b="0">
                <a:solidFill>
                  <a:schemeClr val="bg1"/>
                </a:solidFill>
                <a:latin typeface="微软雅黑" panose="020B0503020204020204" charset="-122"/>
                <a:ea typeface="微软雅黑" panose="020B0503020204020204" charset="-122"/>
              </a:rPr>
              <a:t>05</a:t>
            </a:r>
            <a:r>
              <a:rPr lang="zh-CN" altLang="en-US" sz="1200" b="0">
                <a:solidFill>
                  <a:schemeClr val="bg1"/>
                </a:solidFill>
                <a:latin typeface="微软雅黑" panose="020B0503020204020204" charset="-122"/>
                <a:ea typeface="微软雅黑" panose="020B0503020204020204" charset="-122"/>
              </a:rPr>
              <a:t>日</a:t>
            </a:r>
            <a:endParaRPr lang="zh-CN" altLang="en-US" sz="1200" b="0" dirty="0">
              <a:solidFill>
                <a:schemeClr val="bg1"/>
              </a:solidFill>
              <a:latin typeface="微软雅黑" panose="020B0503020204020204" charset="-122"/>
              <a:ea typeface="微软雅黑" panose="020B0503020204020204" charset="-122"/>
            </a:endParaRPr>
          </a:p>
        </p:txBody>
      </p:sp>
      <p:grpSp>
        <p:nvGrpSpPr>
          <p:cNvPr id="11" name="组合 10">
            <a:extLst>
              <a:ext uri="{FF2B5EF4-FFF2-40B4-BE49-F238E27FC236}">
                <a16:creationId xmlns:a16="http://schemas.microsoft.com/office/drawing/2014/main" id="{30D1879B-E182-B530-66F4-B16A698600AB}"/>
              </a:ext>
            </a:extLst>
          </p:cNvPr>
          <p:cNvGrpSpPr/>
          <p:nvPr/>
        </p:nvGrpSpPr>
        <p:grpSpPr>
          <a:xfrm>
            <a:off x="470183" y="1805870"/>
            <a:ext cx="2979253" cy="3932901"/>
            <a:chOff x="923067" y="2350278"/>
            <a:chExt cx="1665426" cy="1791316"/>
          </a:xfrm>
        </p:grpSpPr>
        <p:sp>
          <p:nvSpPr>
            <p:cNvPr id="22" name="Shape 1255">
              <a:extLst>
                <a:ext uri="{FF2B5EF4-FFF2-40B4-BE49-F238E27FC236}">
                  <a16:creationId xmlns:a16="http://schemas.microsoft.com/office/drawing/2014/main" id="{6A1FCD81-5ADA-B546-B9EE-FA33B306F005}"/>
                </a:ext>
              </a:extLst>
            </p:cNvPr>
            <p:cNvSpPr txBox="1"/>
            <p:nvPr/>
          </p:nvSpPr>
          <p:spPr>
            <a:xfrm>
              <a:off x="923067" y="2350278"/>
              <a:ext cx="1665426" cy="355001"/>
            </a:xfrm>
            <a:prstGeom prst="rect">
              <a:avLst/>
            </a:prstGeom>
            <a:solidFill>
              <a:srgbClr val="FFC000"/>
            </a:solidFill>
            <a:ln w="28575" cap="flat" cmpd="sng">
              <a:solidFill>
                <a:srgbClr val="FFC000"/>
              </a:solidFill>
              <a:prstDash val="solid"/>
              <a:round/>
              <a:headEnd type="none" w="med" len="med"/>
              <a:tailEnd type="none" w="med" len="med"/>
            </a:ln>
          </p:spPr>
          <p:txBody>
            <a:bodyPr lIns="121912" tIns="60951" rIns="121912" bIns="60951" anchor="ctr" anchorCtr="0">
              <a:no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marL="0" marR="0" lvl="0" indent="0" algn="ctr" defTabSz="914400" rtl="0" eaLnBrk="1" fontAlgn="auto" latinLnBrk="0" hangingPunct="1">
                <a:lnSpc>
                  <a:spcPct val="100000"/>
                </a:lnSpc>
                <a:spcBef>
                  <a:spcPts val="0"/>
                </a:spcBef>
                <a:spcAft>
                  <a:spcPts val="0"/>
                </a:spcAft>
                <a:buClrTx/>
                <a:buSzPct val="25000"/>
                <a:buFontTx/>
                <a:buNone/>
                <a:defRPr/>
              </a:pPr>
              <a:r>
                <a:rPr kumimoji="0" lang="zh-CN" altLang="en-US" sz="20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ontserrat" panose="02000505000000020004"/>
                  <a:sym typeface="Montserrat" panose="02000505000000020004"/>
                </a:rPr>
                <a:t>提高</a:t>
              </a:r>
              <a:endParaRPr kumimoji="0" lang="en-US" sz="20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ontserrat" panose="02000505000000020004"/>
                <a:sym typeface="Montserrat" panose="02000505000000020004"/>
              </a:endParaRPr>
            </a:p>
          </p:txBody>
        </p:sp>
        <p:sp>
          <p:nvSpPr>
            <p:cNvPr id="23" name="Shape 1256">
              <a:extLst>
                <a:ext uri="{FF2B5EF4-FFF2-40B4-BE49-F238E27FC236}">
                  <a16:creationId xmlns:a16="http://schemas.microsoft.com/office/drawing/2014/main" id="{F9F8F02C-40FA-5A70-C012-CCB3F7E47D6C}"/>
                </a:ext>
              </a:extLst>
            </p:cNvPr>
            <p:cNvSpPr txBox="1"/>
            <p:nvPr/>
          </p:nvSpPr>
          <p:spPr>
            <a:xfrm>
              <a:off x="924153" y="2705280"/>
              <a:ext cx="1664339" cy="1436314"/>
            </a:xfrm>
            <a:prstGeom prst="rect">
              <a:avLst/>
            </a:prstGeom>
            <a:noFill/>
            <a:ln w="28575" cap="flat" cmpd="sng">
              <a:solidFill>
                <a:srgbClr val="FFC000"/>
              </a:solidFill>
              <a:prstDash val="solid"/>
              <a:round/>
              <a:headEnd type="none" w="med" len="med"/>
              <a:tailEnd type="none" w="med" len="med"/>
            </a:ln>
          </p:spPr>
          <p:txBody>
            <a:bodyPr lIns="182875" tIns="105151" rIns="182875" bIns="60951" anchor="ctr" anchorCtr="0">
              <a:no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marL="0" marR="0" lvl="0" indent="0" algn="ctr" defTabSz="914400" rtl="0" eaLnBrk="1" fontAlgn="auto" latinLnBrk="0" hangingPunct="1">
                <a:lnSpc>
                  <a:spcPct val="179000"/>
                </a:lnSpc>
                <a:spcBef>
                  <a:spcPts val="0"/>
                </a:spcBef>
                <a:spcAft>
                  <a:spcPts val="0"/>
                </a:spcAft>
                <a:buClrTx/>
                <a:buSzPct val="25000"/>
                <a:buFontTx/>
                <a:buNone/>
                <a:defRPr/>
              </a:pPr>
              <a:endParaRPr kumimoji="0" lang="zh-CN" altLang="en-US" sz="1200" b="0" i="0" u="none" strike="noStrike" kern="1200" cap="none" spc="400" normalizeH="0" baseline="0" noProof="0" dirty="0">
                <a:ln>
                  <a:noFill/>
                </a:ln>
                <a:solidFill>
                  <a:prstClr val="black"/>
                </a:solidFill>
                <a:effectLst/>
                <a:uLnTx/>
                <a:uFillTx/>
                <a:latin typeface="微软雅黑" panose="020B0503020204020204" charset="-122"/>
                <a:ea typeface="微软雅黑" panose="020B0503020204020204" charset="-122"/>
                <a:cs typeface="Montserrat" panose="02000505000000020004"/>
                <a:sym typeface="Montserrat" panose="02000505000000020004"/>
              </a:endParaRPr>
            </a:p>
          </p:txBody>
        </p:sp>
      </p:grpSp>
      <p:grpSp>
        <p:nvGrpSpPr>
          <p:cNvPr id="12" name="组合 11">
            <a:extLst>
              <a:ext uri="{FF2B5EF4-FFF2-40B4-BE49-F238E27FC236}">
                <a16:creationId xmlns:a16="http://schemas.microsoft.com/office/drawing/2014/main" id="{F79D93B9-1FA3-E117-90A9-1A731BFA9153}"/>
              </a:ext>
            </a:extLst>
          </p:cNvPr>
          <p:cNvGrpSpPr/>
          <p:nvPr/>
        </p:nvGrpSpPr>
        <p:grpSpPr>
          <a:xfrm>
            <a:off x="3536688" y="1801941"/>
            <a:ext cx="1534771" cy="3936831"/>
            <a:chOff x="2766115" y="2087128"/>
            <a:chExt cx="1667201" cy="1898735"/>
          </a:xfrm>
        </p:grpSpPr>
        <p:sp>
          <p:nvSpPr>
            <p:cNvPr id="20" name="Shape 1257">
              <a:extLst>
                <a:ext uri="{FF2B5EF4-FFF2-40B4-BE49-F238E27FC236}">
                  <a16:creationId xmlns:a16="http://schemas.microsoft.com/office/drawing/2014/main" id="{C7F5B36E-10FA-C66C-1ABF-7698FE30DFA8}"/>
                </a:ext>
              </a:extLst>
            </p:cNvPr>
            <p:cNvSpPr txBox="1"/>
            <p:nvPr/>
          </p:nvSpPr>
          <p:spPr>
            <a:xfrm>
              <a:off x="2766115" y="2087128"/>
              <a:ext cx="1665426" cy="355001"/>
            </a:xfrm>
            <a:prstGeom prst="rect">
              <a:avLst/>
            </a:prstGeom>
            <a:solidFill>
              <a:srgbClr val="92D050"/>
            </a:solidFill>
            <a:ln w="28575" cap="flat" cmpd="sng">
              <a:solidFill>
                <a:srgbClr val="92D050"/>
              </a:solidFill>
              <a:prstDash val="solid"/>
              <a:round/>
              <a:headEnd type="none" w="med" len="med"/>
              <a:tailEnd type="none" w="med" len="med"/>
            </a:ln>
          </p:spPr>
          <p:txBody>
            <a:bodyPr lIns="121912" tIns="60951" rIns="121912" bIns="60951" anchor="ctr" anchorCtr="0">
              <a:no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marL="0" marR="0" lvl="0" indent="0" algn="ctr" defTabSz="914400" rtl="0" eaLnBrk="1" fontAlgn="auto" latinLnBrk="0" hangingPunct="1">
                <a:lnSpc>
                  <a:spcPct val="100000"/>
                </a:lnSpc>
                <a:spcBef>
                  <a:spcPts val="0"/>
                </a:spcBef>
                <a:spcAft>
                  <a:spcPts val="0"/>
                </a:spcAft>
                <a:buClrTx/>
                <a:buSzPct val="25000"/>
                <a:buFontTx/>
                <a:buNone/>
                <a:defRPr/>
              </a:pPr>
              <a:r>
                <a:rPr kumimoji="0" lang="zh-CN" altLang="en-US" sz="20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ontserrat" panose="02000505000000020004"/>
                  <a:sym typeface="Montserrat" panose="02000505000000020004"/>
                </a:rPr>
                <a:t>不足</a:t>
              </a:r>
              <a:endParaRPr kumimoji="0" lang="en-US" sz="20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ontserrat" panose="02000505000000020004"/>
                <a:sym typeface="Montserrat" panose="02000505000000020004"/>
              </a:endParaRPr>
            </a:p>
          </p:txBody>
        </p:sp>
        <p:sp>
          <p:nvSpPr>
            <p:cNvPr id="21" name="Shape 1258">
              <a:extLst>
                <a:ext uri="{FF2B5EF4-FFF2-40B4-BE49-F238E27FC236}">
                  <a16:creationId xmlns:a16="http://schemas.microsoft.com/office/drawing/2014/main" id="{F74C52E0-5D5F-3615-420C-EF70FCD9D875}"/>
                </a:ext>
              </a:extLst>
            </p:cNvPr>
            <p:cNvSpPr txBox="1"/>
            <p:nvPr/>
          </p:nvSpPr>
          <p:spPr>
            <a:xfrm>
              <a:off x="2768976" y="2442037"/>
              <a:ext cx="1664340" cy="1543826"/>
            </a:xfrm>
            <a:prstGeom prst="rect">
              <a:avLst/>
            </a:prstGeom>
            <a:noFill/>
            <a:ln w="28575" cap="flat" cmpd="sng">
              <a:solidFill>
                <a:srgbClr val="92D050"/>
              </a:solidFill>
              <a:prstDash val="solid"/>
              <a:round/>
              <a:headEnd type="none" w="med" len="med"/>
              <a:tailEnd type="none" w="med" len="med"/>
            </a:ln>
          </p:spPr>
          <p:txBody>
            <a:bodyPr lIns="182875" tIns="105151" rIns="182875" bIns="60951" anchor="ctr" anchorCtr="0">
              <a:no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marL="0" marR="0" lvl="0" indent="0" algn="ctr" defTabSz="914400" rtl="0" eaLnBrk="1" fontAlgn="auto" latinLnBrk="0" hangingPunct="1">
                <a:lnSpc>
                  <a:spcPct val="179000"/>
                </a:lnSpc>
                <a:spcBef>
                  <a:spcPts val="0"/>
                </a:spcBef>
                <a:spcAft>
                  <a:spcPts val="0"/>
                </a:spcAft>
                <a:buClrTx/>
                <a:buSzPct val="25000"/>
                <a:buFontTx/>
                <a:buNone/>
                <a:defRPr/>
              </a:pPr>
              <a:endParaRPr kumimoji="0" lang="zh-CN" altLang="en-US" sz="1200" b="0" i="0" u="none" strike="noStrike" kern="1200" cap="none" spc="400" normalizeH="0" baseline="0" noProof="0" dirty="0">
                <a:ln>
                  <a:noFill/>
                </a:ln>
                <a:solidFill>
                  <a:prstClr val="black"/>
                </a:solidFill>
                <a:effectLst/>
                <a:uLnTx/>
                <a:uFillTx/>
                <a:latin typeface="微软雅黑" panose="020B0503020204020204" charset="-122"/>
                <a:ea typeface="微软雅黑" panose="020B0503020204020204" charset="-122"/>
                <a:cs typeface="Montserrat" panose="02000505000000020004"/>
                <a:sym typeface="Montserrat" panose="02000505000000020004"/>
              </a:endParaRPr>
            </a:p>
          </p:txBody>
        </p:sp>
      </p:grpSp>
      <p:sp>
        <p:nvSpPr>
          <p:cNvPr id="13" name="文本框 19">
            <a:extLst>
              <a:ext uri="{FF2B5EF4-FFF2-40B4-BE49-F238E27FC236}">
                <a16:creationId xmlns:a16="http://schemas.microsoft.com/office/drawing/2014/main" id="{6EED7E81-9387-FFB8-5C56-3FDC7E245869}"/>
              </a:ext>
            </a:extLst>
          </p:cNvPr>
          <p:cNvSpPr txBox="1"/>
          <p:nvPr/>
        </p:nvSpPr>
        <p:spPr>
          <a:xfrm>
            <a:off x="548263" y="2585291"/>
            <a:ext cx="2751497" cy="2621680"/>
          </a:xfrm>
          <a:prstGeom prst="rect">
            <a:avLst/>
          </a:prstGeom>
          <a:noFill/>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nSpc>
                <a:spcPct val="200000"/>
              </a:lnSpc>
            </a:pPr>
            <a:r>
              <a:rPr lang="zh-CN" altLang="en-US" sz="1200" spc="400">
                <a:solidFill>
                  <a:prstClr val="black"/>
                </a:solidFill>
                <a:latin typeface="微软雅黑" panose="020B0503020204020204" charset="-122"/>
                <a:ea typeface="微软雅黑" panose="020B0503020204020204" charset="-122"/>
              </a:rPr>
              <a:t>    此次</a:t>
            </a:r>
            <a:r>
              <a:rPr lang="en-US" altLang="zh-CN" sz="1200" spc="400">
                <a:solidFill>
                  <a:prstClr val="black"/>
                </a:solidFill>
                <a:latin typeface="微软雅黑" panose="020B0503020204020204" charset="-122"/>
                <a:ea typeface="微软雅黑" panose="020B0503020204020204" charset="-122"/>
              </a:rPr>
              <a:t>QC</a:t>
            </a:r>
            <a:r>
              <a:rPr lang="zh-CN" altLang="en-US" sz="1200" spc="400">
                <a:solidFill>
                  <a:prstClr val="black"/>
                </a:solidFill>
                <a:latin typeface="微软雅黑" panose="020B0503020204020204" charset="-122"/>
                <a:ea typeface="微软雅黑" panose="020B0503020204020204" charset="-122"/>
              </a:rPr>
              <a:t>活动开展进度紧张，小组成员不仅提高了质量意识、专业能力、团队精神、解决问题能力、创新意识和学习能力，激发了成员对</a:t>
            </a:r>
            <a:r>
              <a:rPr lang="en-US" altLang="zh-CN" sz="1200" spc="400">
                <a:solidFill>
                  <a:prstClr val="black"/>
                </a:solidFill>
                <a:latin typeface="微软雅黑" panose="020B0503020204020204" charset="-122"/>
                <a:ea typeface="微软雅黑" panose="020B0503020204020204" charset="-122"/>
              </a:rPr>
              <a:t>QC</a:t>
            </a:r>
            <a:r>
              <a:rPr lang="zh-CN" altLang="en-US" sz="1200" spc="400">
                <a:solidFill>
                  <a:prstClr val="black"/>
                </a:solidFill>
                <a:latin typeface="微软雅黑" panose="020B0503020204020204" charset="-122"/>
                <a:ea typeface="微软雅黑" panose="020B0503020204020204" charset="-122"/>
              </a:rPr>
              <a:t>小组活动的兴趣，促进了团队合作精神</a:t>
            </a:r>
            <a:endParaRPr lang="zh-CN" altLang="en-US" sz="1200" dirty="0"/>
          </a:p>
        </p:txBody>
      </p:sp>
      <p:sp>
        <p:nvSpPr>
          <p:cNvPr id="14" name="文本框 23">
            <a:extLst>
              <a:ext uri="{FF2B5EF4-FFF2-40B4-BE49-F238E27FC236}">
                <a16:creationId xmlns:a16="http://schemas.microsoft.com/office/drawing/2014/main" id="{E304D223-653D-C37B-1F69-89425BA01DDD}"/>
              </a:ext>
            </a:extLst>
          </p:cNvPr>
          <p:cNvSpPr txBox="1"/>
          <p:nvPr/>
        </p:nvSpPr>
        <p:spPr>
          <a:xfrm>
            <a:off x="3569885" y="2823575"/>
            <a:ext cx="1533136" cy="1513941"/>
          </a:xfrm>
          <a:prstGeom prst="rect">
            <a:avLst/>
          </a:prstGeom>
          <a:noFill/>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indent="306070" algn="ctr">
              <a:lnSpc>
                <a:spcPct val="200000"/>
              </a:lnSpc>
            </a:pPr>
            <a:r>
              <a:rPr lang="zh-CN" altLang="zh-CN" sz="1200" spc="400" dirty="0">
                <a:solidFill>
                  <a:prstClr val="black"/>
                </a:solidFill>
                <a:latin typeface="微软雅黑" panose="020B0503020204020204" charset="-122"/>
                <a:ea typeface="微软雅黑" panose="020B0503020204020204" charset="-122"/>
              </a:rPr>
              <a:t>施工现场条件较艰苦，吃苦耐劳的精神还有待提高</a:t>
            </a:r>
            <a:r>
              <a:rPr lang="zh-CN" altLang="zh-CN" sz="1200" b="0" dirty="0">
                <a:latin typeface="微软雅黑" panose="020B0503020204020204" charset="-122"/>
                <a:ea typeface="微软雅黑" panose="020B0503020204020204" charset="-122"/>
              </a:rPr>
              <a:t>。</a:t>
            </a:r>
          </a:p>
        </p:txBody>
      </p:sp>
      <p:grpSp>
        <p:nvGrpSpPr>
          <p:cNvPr id="16" name="组合 15">
            <a:extLst>
              <a:ext uri="{FF2B5EF4-FFF2-40B4-BE49-F238E27FC236}">
                <a16:creationId xmlns:a16="http://schemas.microsoft.com/office/drawing/2014/main" id="{5440214E-5A4D-E257-4F5D-6C3B55EB2921}"/>
              </a:ext>
            </a:extLst>
          </p:cNvPr>
          <p:cNvGrpSpPr/>
          <p:nvPr/>
        </p:nvGrpSpPr>
        <p:grpSpPr>
          <a:xfrm>
            <a:off x="1036643" y="1010769"/>
            <a:ext cx="594861" cy="690039"/>
            <a:chOff x="1958537" y="2321940"/>
            <a:chExt cx="1737163" cy="2015109"/>
          </a:xfrm>
        </p:grpSpPr>
        <p:sp>
          <p:nvSpPr>
            <p:cNvPr id="17" name="六边形 16">
              <a:extLst>
                <a:ext uri="{FF2B5EF4-FFF2-40B4-BE49-F238E27FC236}">
                  <a16:creationId xmlns:a16="http://schemas.microsoft.com/office/drawing/2014/main" id="{9004B283-F478-3F0D-1EDB-0B163C931C3A}"/>
                </a:ext>
              </a:extLst>
            </p:cNvPr>
            <p:cNvSpPr/>
            <p:nvPr/>
          </p:nvSpPr>
          <p:spPr>
            <a:xfrm rot="5400000">
              <a:off x="1819564" y="2460913"/>
              <a:ext cx="2015109" cy="1737163"/>
            </a:xfrm>
            <a:prstGeom prst="hexagon">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lvl="0"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95000"/>
                    <a:lumOff val="5000"/>
                  </a:prstClr>
                </a:solidFill>
                <a:effectLst/>
                <a:uLnTx/>
                <a:uFillTx/>
                <a:latin typeface="Arial" panose="020B0604020202020204"/>
                <a:ea typeface="微软雅黑" panose="020B0503020204020204" charset="-122"/>
                <a:cs typeface="+mn-cs"/>
              </a:endParaRPr>
            </a:p>
          </p:txBody>
        </p:sp>
        <p:sp>
          <p:nvSpPr>
            <p:cNvPr id="19" name="文本框 32">
              <a:extLst>
                <a:ext uri="{FF2B5EF4-FFF2-40B4-BE49-F238E27FC236}">
                  <a16:creationId xmlns:a16="http://schemas.microsoft.com/office/drawing/2014/main" id="{4C46D231-427C-3F82-6601-A44DED79074D}"/>
                </a:ext>
              </a:extLst>
            </p:cNvPr>
            <p:cNvSpPr txBox="1"/>
            <p:nvPr/>
          </p:nvSpPr>
          <p:spPr>
            <a:xfrm>
              <a:off x="2449209" y="2934807"/>
              <a:ext cx="758702" cy="778813"/>
            </a:xfrm>
            <a:custGeom>
              <a:avLst/>
              <a:gdLst/>
              <a:ahLst/>
              <a:cxnLst/>
              <a:rect l="l" t="t" r="r" b="b"/>
              <a:pathLst>
                <a:path w="758702" h="778813">
                  <a:moveTo>
                    <a:pt x="69172" y="61210"/>
                  </a:moveTo>
                  <a:lnTo>
                    <a:pt x="69172" y="717603"/>
                  </a:lnTo>
                  <a:lnTo>
                    <a:pt x="248822" y="717603"/>
                  </a:lnTo>
                  <a:lnTo>
                    <a:pt x="248822" y="61210"/>
                  </a:lnTo>
                  <a:close/>
                  <a:moveTo>
                    <a:pt x="503908" y="0"/>
                  </a:moveTo>
                  <a:lnTo>
                    <a:pt x="702468" y="0"/>
                  </a:lnTo>
                  <a:cubicBezTo>
                    <a:pt x="718725" y="0"/>
                    <a:pt x="731995" y="5143"/>
                    <a:pt x="742280" y="15427"/>
                  </a:cubicBezTo>
                  <a:cubicBezTo>
                    <a:pt x="752565" y="25712"/>
                    <a:pt x="757707" y="38982"/>
                    <a:pt x="757707" y="55239"/>
                  </a:cubicBezTo>
                  <a:lnTo>
                    <a:pt x="757707" y="244841"/>
                  </a:lnTo>
                  <a:cubicBezTo>
                    <a:pt x="757707" y="269723"/>
                    <a:pt x="747754" y="289131"/>
                    <a:pt x="727848" y="303065"/>
                  </a:cubicBezTo>
                  <a:lnTo>
                    <a:pt x="635286" y="368257"/>
                  </a:lnTo>
                  <a:lnTo>
                    <a:pt x="728844" y="433448"/>
                  </a:lnTo>
                  <a:cubicBezTo>
                    <a:pt x="748749" y="447050"/>
                    <a:pt x="758702" y="466790"/>
                    <a:pt x="758702" y="492668"/>
                  </a:cubicBezTo>
                  <a:lnTo>
                    <a:pt x="758702" y="723575"/>
                  </a:lnTo>
                  <a:cubicBezTo>
                    <a:pt x="758702" y="739831"/>
                    <a:pt x="753560" y="753102"/>
                    <a:pt x="743275" y="763386"/>
                  </a:cubicBezTo>
                  <a:cubicBezTo>
                    <a:pt x="732991" y="773671"/>
                    <a:pt x="719720" y="778813"/>
                    <a:pt x="703464" y="778813"/>
                  </a:cubicBezTo>
                  <a:lnTo>
                    <a:pt x="502913" y="778813"/>
                  </a:lnTo>
                  <a:cubicBezTo>
                    <a:pt x="486657" y="778813"/>
                    <a:pt x="473386" y="773671"/>
                    <a:pt x="463102" y="763386"/>
                  </a:cubicBezTo>
                  <a:cubicBezTo>
                    <a:pt x="452817" y="753102"/>
                    <a:pt x="447675" y="739831"/>
                    <a:pt x="447675" y="723575"/>
                  </a:cubicBezTo>
                  <a:lnTo>
                    <a:pt x="447675" y="526010"/>
                  </a:lnTo>
                  <a:lnTo>
                    <a:pt x="516847" y="526010"/>
                  </a:lnTo>
                  <a:lnTo>
                    <a:pt x="516847" y="717603"/>
                  </a:lnTo>
                  <a:lnTo>
                    <a:pt x="689032" y="717603"/>
                  </a:lnTo>
                  <a:lnTo>
                    <a:pt x="689032" y="479231"/>
                  </a:lnTo>
                  <a:lnTo>
                    <a:pt x="551682" y="376219"/>
                  </a:lnTo>
                  <a:lnTo>
                    <a:pt x="551682" y="360792"/>
                  </a:lnTo>
                  <a:lnTo>
                    <a:pt x="688037" y="259273"/>
                  </a:lnTo>
                  <a:lnTo>
                    <a:pt x="688037" y="61210"/>
                  </a:lnTo>
                  <a:lnTo>
                    <a:pt x="517842" y="61210"/>
                  </a:lnTo>
                  <a:lnTo>
                    <a:pt x="517842" y="236381"/>
                  </a:lnTo>
                  <a:lnTo>
                    <a:pt x="448670" y="236381"/>
                  </a:lnTo>
                  <a:lnTo>
                    <a:pt x="448670" y="55239"/>
                  </a:lnTo>
                  <a:cubicBezTo>
                    <a:pt x="448670" y="38982"/>
                    <a:pt x="453812" y="25712"/>
                    <a:pt x="464097" y="15427"/>
                  </a:cubicBezTo>
                  <a:cubicBezTo>
                    <a:pt x="474382" y="5143"/>
                    <a:pt x="487652" y="0"/>
                    <a:pt x="503908" y="0"/>
                  </a:cubicBezTo>
                  <a:close/>
                  <a:moveTo>
                    <a:pt x="55238" y="0"/>
                  </a:moveTo>
                  <a:lnTo>
                    <a:pt x="261760" y="0"/>
                  </a:lnTo>
                  <a:cubicBezTo>
                    <a:pt x="278017" y="0"/>
                    <a:pt x="291453" y="5143"/>
                    <a:pt x="302070" y="15427"/>
                  </a:cubicBezTo>
                  <a:cubicBezTo>
                    <a:pt x="312686" y="25712"/>
                    <a:pt x="317994" y="38982"/>
                    <a:pt x="317994" y="55239"/>
                  </a:cubicBezTo>
                  <a:lnTo>
                    <a:pt x="317994" y="723575"/>
                  </a:lnTo>
                  <a:cubicBezTo>
                    <a:pt x="317994" y="739831"/>
                    <a:pt x="312686" y="753102"/>
                    <a:pt x="302070" y="763386"/>
                  </a:cubicBezTo>
                  <a:cubicBezTo>
                    <a:pt x="291453" y="773671"/>
                    <a:pt x="278017" y="778813"/>
                    <a:pt x="261760" y="778813"/>
                  </a:cubicBezTo>
                  <a:lnTo>
                    <a:pt x="55238" y="778813"/>
                  </a:lnTo>
                  <a:cubicBezTo>
                    <a:pt x="38982" y="778813"/>
                    <a:pt x="25711" y="773671"/>
                    <a:pt x="15427" y="763386"/>
                  </a:cubicBezTo>
                  <a:cubicBezTo>
                    <a:pt x="5142" y="753102"/>
                    <a:pt x="0" y="739831"/>
                    <a:pt x="0" y="723575"/>
                  </a:cubicBezTo>
                  <a:lnTo>
                    <a:pt x="0" y="55239"/>
                  </a:lnTo>
                  <a:cubicBezTo>
                    <a:pt x="0" y="38982"/>
                    <a:pt x="5142" y="25712"/>
                    <a:pt x="15427" y="15427"/>
                  </a:cubicBezTo>
                  <a:cubicBezTo>
                    <a:pt x="25711" y="5143"/>
                    <a:pt x="38982" y="0"/>
                    <a:pt x="55238" y="0"/>
                  </a:cubicBezTo>
                  <a:close/>
                </a:path>
              </a:pathLst>
            </a:custGeom>
            <a:solidFill>
              <a:prstClr val="white"/>
            </a:solidFill>
            <a:ln>
              <a:noFill/>
            </a:ln>
            <a:effectLst/>
          </p:spPr>
          <p:txBody>
            <a:bodyPr rot="0" spcFirstLastPara="0" vert="horz" wrap="square" lIns="91440" tIns="45720" rIns="91440" bIns="45720" numCol="1" spcCol="0" rtlCol="0" fromWordArt="0" anchor="t" anchorCtr="0" forceAA="0" compatLnSpc="1">
              <a:no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8000" b="0" i="0" u="none" strike="noStrike" kern="1200" cap="none" spc="0" normalizeH="0" baseline="0" noProof="0" dirty="0">
                <a:ln>
                  <a:noFill/>
                </a:ln>
                <a:solidFill>
                  <a:prstClr val="black">
                    <a:lumMod val="95000"/>
                    <a:lumOff val="5000"/>
                  </a:prstClr>
                </a:solidFill>
                <a:effectLst/>
                <a:uLnTx/>
                <a:uFillTx/>
                <a:latin typeface="Agency FB" panose="020B0503020202020204" pitchFamily="34" charset="0"/>
                <a:ea typeface="微软雅黑" panose="020B0503020204020204" charset="-122"/>
                <a:cs typeface="+mn-cs"/>
              </a:endParaRPr>
            </a:p>
          </p:txBody>
        </p:sp>
      </p:grpSp>
      <p:sp>
        <p:nvSpPr>
          <p:cNvPr id="24" name="文本框 23">
            <a:extLst>
              <a:ext uri="{FF2B5EF4-FFF2-40B4-BE49-F238E27FC236}">
                <a16:creationId xmlns:a16="http://schemas.microsoft.com/office/drawing/2014/main" id="{F28A70B6-2DBC-056C-3CB3-04736AD77FEF}"/>
              </a:ext>
            </a:extLst>
          </p:cNvPr>
          <p:cNvSpPr txBox="1"/>
          <p:nvPr/>
        </p:nvSpPr>
        <p:spPr>
          <a:xfrm>
            <a:off x="2639616" y="335062"/>
            <a:ext cx="6807200" cy="912558"/>
          </a:xfrm>
          <a:prstGeom prst="rect">
            <a:avLst/>
          </a:prstGeom>
          <a:noFill/>
        </p:spPr>
        <p:txBody>
          <a:bodyPr wrap="square" rtlCol="0">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defTabSz="914400" fontAlgn="auto"/>
            <a:r>
              <a:rPr lang="en-US" altLang="zh-CN" sz="2665" b="1" noProof="1">
                <a:solidFill>
                  <a:srgbClr val="0070C0"/>
                </a:solidFill>
                <a:latin typeface="微软雅黑" panose="020B0503020204020204" charset="-122"/>
                <a:ea typeface="微软雅黑" panose="020B0503020204020204" charset="-122"/>
              </a:rPr>
              <a:t>12</a:t>
            </a:r>
            <a:r>
              <a:rPr lang="zh-CN" altLang="en-US" sz="2665" b="1" noProof="1">
                <a:solidFill>
                  <a:srgbClr val="0070C0"/>
                </a:solidFill>
                <a:latin typeface="微软雅黑" panose="020B0503020204020204" charset="-122"/>
                <a:ea typeface="微软雅黑" panose="020B0503020204020204" charset="-122"/>
              </a:rPr>
              <a:t>总结和下一步打算</a:t>
            </a:r>
          </a:p>
          <a:p>
            <a:pPr algn="ctr" defTabSz="914400" fontAlgn="auto"/>
            <a:endParaRPr lang="en-US" altLang="zh-CN" sz="2665" b="1" noProof="1">
              <a:solidFill>
                <a:srgbClr val="0070C0"/>
              </a:solidFill>
              <a:latin typeface="微软雅黑" panose="020B0503020204020204" charset="-122"/>
              <a:ea typeface="微软雅黑" panose="020B0503020204020204" charset="-122"/>
            </a:endParaRPr>
          </a:p>
        </p:txBody>
      </p:sp>
      <p:sp>
        <p:nvSpPr>
          <p:cNvPr id="27" name="Shape 1255">
            <a:extLst>
              <a:ext uri="{FF2B5EF4-FFF2-40B4-BE49-F238E27FC236}">
                <a16:creationId xmlns:a16="http://schemas.microsoft.com/office/drawing/2014/main" id="{ECD25E32-1F6A-F5DC-098C-1227F9799884}"/>
              </a:ext>
            </a:extLst>
          </p:cNvPr>
          <p:cNvSpPr txBox="1"/>
          <p:nvPr/>
        </p:nvSpPr>
        <p:spPr>
          <a:xfrm>
            <a:off x="1938591" y="983655"/>
            <a:ext cx="2861265" cy="789161"/>
          </a:xfrm>
          <a:prstGeom prst="rect">
            <a:avLst/>
          </a:prstGeom>
          <a:solidFill>
            <a:srgbClr val="ED7D31"/>
          </a:solidFill>
          <a:ln w="28575" cap="flat" cmpd="sng">
            <a:solidFill>
              <a:schemeClr val="accent3">
                <a:lumMod val="40000"/>
                <a:lumOff val="60000"/>
              </a:schemeClr>
            </a:solidFill>
            <a:prstDash val="solid"/>
            <a:round/>
            <a:headEnd type="none" w="med" len="med"/>
            <a:tailEnd type="none" w="med" len="med"/>
          </a:ln>
        </p:spPr>
        <p:txBody>
          <a:bodyPr lIns="121912" tIns="60951" rIns="121912" bIns="60951" anchor="ctr" anchorCtr="0">
            <a:no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marL="0" marR="0" lvl="0" indent="0" algn="ctr" defTabSz="914400" rtl="0" eaLnBrk="1" fontAlgn="auto" latinLnBrk="0" hangingPunct="1">
              <a:lnSpc>
                <a:spcPct val="100000"/>
              </a:lnSpc>
              <a:spcBef>
                <a:spcPts val="0"/>
              </a:spcBef>
              <a:spcAft>
                <a:spcPts val="0"/>
              </a:spcAft>
              <a:buClrTx/>
              <a:buSzPct val="25000"/>
              <a:buFontTx/>
              <a:buNone/>
              <a:defRPr/>
            </a:pPr>
            <a:r>
              <a:rPr kumimoji="0" lang="zh-CN" altLang="en-US" sz="20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ontserrat" panose="02000505000000020004"/>
                <a:sym typeface="Montserrat" panose="02000505000000020004"/>
              </a:rPr>
              <a:t>综合素质</a:t>
            </a:r>
            <a:endParaRPr kumimoji="0" lang="en-US" sz="20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ontserrat" panose="02000505000000020004"/>
              <a:sym typeface="Montserrat" panose="02000505000000020004"/>
            </a:endParaRPr>
          </a:p>
        </p:txBody>
      </p:sp>
    </p:spTree>
    <p:extLst>
      <p:ext uri="{BB962C8B-B14F-4D97-AF65-F5344CB8AC3E}">
        <p14:creationId xmlns:p14="http://schemas.microsoft.com/office/powerpoint/2010/main" val="24982985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B2CCC-BDCC-B8CD-A947-5D20C7E5FDDB}"/>
            </a:ext>
          </a:extLst>
        </p:cNvPr>
        <p:cNvGrpSpPr/>
        <p:nvPr/>
      </p:nvGrpSpPr>
      <p:grpSpPr>
        <a:xfrm>
          <a:off x="0" y="0"/>
          <a:ext cx="0" cy="0"/>
          <a:chOff x="0" y="0"/>
          <a:chExt cx="0" cy="0"/>
        </a:xfrm>
      </p:grpSpPr>
      <p:sp>
        <p:nvSpPr>
          <p:cNvPr id="2" name="文本框 3">
            <a:extLst>
              <a:ext uri="{FF2B5EF4-FFF2-40B4-BE49-F238E27FC236}">
                <a16:creationId xmlns:a16="http://schemas.microsoft.com/office/drawing/2014/main" id="{302E185C-00C8-3878-B9F0-D7E4F5F065F2}"/>
              </a:ext>
            </a:extLst>
          </p:cNvPr>
          <p:cNvSpPr txBox="1"/>
          <p:nvPr/>
        </p:nvSpPr>
        <p:spPr>
          <a:xfrm>
            <a:off x="789623" y="1887215"/>
            <a:ext cx="5162361" cy="461665"/>
          </a:xfrm>
          <a:prstGeom prst="rect">
            <a:avLst/>
          </a:prstGeom>
          <a:noFill/>
        </p:spPr>
        <p:txBody>
          <a:bodyPr wrap="square" rtlCol="0">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2400" b="1"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mn-ea"/>
                <a:sym typeface="+mn-lt"/>
              </a:rPr>
              <a:t>《</a:t>
            </a:r>
            <a:r>
              <a:rPr kumimoji="1" lang="zh-CN" altLang="en-US" sz="2400" b="1"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mn-ea"/>
                <a:sym typeface="+mn-lt"/>
              </a:rPr>
              <a:t>提高大型电站汽轮机冲转的成功率</a:t>
            </a:r>
            <a:r>
              <a:rPr kumimoji="1" lang="en-US" altLang="zh-CN" sz="2400" b="1"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mn-ea"/>
                <a:sym typeface="+mn-lt"/>
              </a:rPr>
              <a:t>》</a:t>
            </a:r>
            <a:endParaRPr kumimoji="1" lang="zh-CN" altLang="en-US" sz="2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ea"/>
              <a:sym typeface="+mn-lt"/>
            </a:endParaRPr>
          </a:p>
        </p:txBody>
      </p:sp>
      <p:sp>
        <p:nvSpPr>
          <p:cNvPr id="4" name="矩形 3">
            <a:extLst>
              <a:ext uri="{FF2B5EF4-FFF2-40B4-BE49-F238E27FC236}">
                <a16:creationId xmlns:a16="http://schemas.microsoft.com/office/drawing/2014/main" id="{6799DFD9-0812-8B86-968E-65651FD24A29}"/>
              </a:ext>
            </a:extLst>
          </p:cNvPr>
          <p:cNvSpPr/>
          <p:nvPr/>
        </p:nvSpPr>
        <p:spPr>
          <a:xfrm>
            <a:off x="1015082" y="2628878"/>
            <a:ext cx="4199815" cy="10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lvl="0"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lt1"/>
                </a:solidFill>
                <a:latin typeface="Franklin Gothic Book" charset="0"/>
                <a:ea typeface="黑体" panose="02010609060101010101" pitchFamily="49" charset="-122"/>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2400" b="0" i="0" u="none" strike="noStrike" kern="1200" cap="none" spc="0" normalizeH="0" baseline="0" noProof="0">
              <a:ln>
                <a:noFill/>
              </a:ln>
              <a:solidFill>
                <a:srgbClr val="1CADE4"/>
              </a:solidFill>
              <a:effectLst/>
              <a:uLnTx/>
              <a:uFillTx/>
              <a:latin typeface="微软雅黑" panose="020B0503020204020204" charset="-122"/>
              <a:ea typeface="微软雅黑" panose="020B0503020204020204" charset="-122"/>
              <a:cs typeface="+mn-ea"/>
              <a:sym typeface="+mn-lt"/>
            </a:endParaRPr>
          </a:p>
        </p:txBody>
      </p:sp>
      <p:sp>
        <p:nvSpPr>
          <p:cNvPr id="5" name="矩形 4">
            <a:extLst>
              <a:ext uri="{FF2B5EF4-FFF2-40B4-BE49-F238E27FC236}">
                <a16:creationId xmlns:a16="http://schemas.microsoft.com/office/drawing/2014/main" id="{60306662-C98C-D456-2C3A-715AAD570681}"/>
              </a:ext>
            </a:extLst>
          </p:cNvPr>
          <p:cNvSpPr/>
          <p:nvPr/>
        </p:nvSpPr>
        <p:spPr>
          <a:xfrm>
            <a:off x="968731" y="2920543"/>
            <a:ext cx="4389595" cy="2454005"/>
          </a:xfrm>
          <a:prstGeom prst="rect">
            <a:avLst/>
          </a:prstGeom>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2000" b="0" i="0" u="none" strike="noStrike" kern="1200" cap="none" spc="0" normalizeH="0" baseline="0" noProof="0">
                <a:ln>
                  <a:noFill/>
                </a:ln>
                <a:solidFill>
                  <a:srgbClr val="00A78B"/>
                </a:solidFill>
                <a:effectLst/>
                <a:uLnTx/>
                <a:uFillTx/>
                <a:latin typeface="微软雅黑" panose="020B0503020204020204" charset="-122"/>
                <a:ea typeface="微软雅黑" panose="020B0503020204020204" charset="-122"/>
                <a:cs typeface="+mn-ea"/>
                <a:sym typeface="+mn-lt"/>
              </a:rPr>
              <a:t>       小组成员在对大型电站其他系统调试的过程中，发现汽轮机冲转时经常面对振动大、主汽参数控制不当、油系统故障等导致汽轮机冲转失败的异常情况，也是其他项目机组启动时经常遇到的一个问题。</a:t>
            </a:r>
            <a:endParaRPr kumimoji="0" lang="en-US" altLang="zh-CN" sz="2000" b="0" i="0" u="none" strike="noStrike" kern="1200" cap="none" spc="0" normalizeH="0" baseline="0" noProof="0" dirty="0">
              <a:ln>
                <a:noFill/>
              </a:ln>
              <a:solidFill>
                <a:srgbClr val="00A78B"/>
              </a:solidFill>
              <a:effectLst/>
              <a:uLnTx/>
              <a:uFillTx/>
              <a:latin typeface="微软雅黑" panose="020B0503020204020204" charset="-122"/>
              <a:ea typeface="微软雅黑" panose="020B0503020204020204" charset="-122"/>
              <a:cs typeface="+mn-ea"/>
              <a:sym typeface="+mn-lt"/>
            </a:endParaRPr>
          </a:p>
        </p:txBody>
      </p:sp>
      <p:sp>
        <p:nvSpPr>
          <p:cNvPr id="6" name="矩形 5">
            <a:extLst>
              <a:ext uri="{FF2B5EF4-FFF2-40B4-BE49-F238E27FC236}">
                <a16:creationId xmlns:a16="http://schemas.microsoft.com/office/drawing/2014/main" id="{2FB28EF2-FF60-11FD-A31F-BF8CE3258578}"/>
              </a:ext>
            </a:extLst>
          </p:cNvPr>
          <p:cNvSpPr/>
          <p:nvPr/>
        </p:nvSpPr>
        <p:spPr>
          <a:xfrm>
            <a:off x="1176005" y="5402455"/>
            <a:ext cx="4389595" cy="453457"/>
          </a:xfrm>
          <a:prstGeom prst="rect">
            <a:avLst/>
          </a:prstGeom>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00A78B"/>
                </a:solidFill>
                <a:effectLst/>
                <a:uLnTx/>
                <a:uFillTx/>
                <a:latin typeface="微软雅黑" panose="020B0503020204020204" charset="-122"/>
                <a:ea typeface="微软雅黑" panose="020B0503020204020204" charset="-122"/>
                <a:cs typeface="+mn-ea"/>
                <a:sym typeface="+mn-lt"/>
              </a:rPr>
              <a:t>因此，我们确定下一个小组活动课题。</a:t>
            </a:r>
          </a:p>
        </p:txBody>
      </p:sp>
      <p:sp>
        <p:nvSpPr>
          <p:cNvPr id="8" name="文本框 11">
            <a:extLst>
              <a:ext uri="{FF2B5EF4-FFF2-40B4-BE49-F238E27FC236}">
                <a16:creationId xmlns:a16="http://schemas.microsoft.com/office/drawing/2014/main" id="{C2E1730A-2D43-9488-21F0-3F0CB6145A72}"/>
              </a:ext>
            </a:extLst>
          </p:cNvPr>
          <p:cNvSpPr txBox="1"/>
          <p:nvPr/>
        </p:nvSpPr>
        <p:spPr>
          <a:xfrm>
            <a:off x="7896200" y="6126447"/>
            <a:ext cx="1715811" cy="276999"/>
          </a:xfrm>
          <a:prstGeom prst="rect">
            <a:avLst/>
          </a:prstGeom>
          <a:noFill/>
        </p:spPr>
        <p:txBody>
          <a:bodyPr wrap="square" rtlCol="0">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r>
              <a:rPr lang="zh-CN" altLang="en-US" sz="1200" dirty="0">
                <a:latin typeface="微软雅黑" panose="020B0503020204020204" charset="-122"/>
                <a:ea typeface="微软雅黑" panose="020B0503020204020204" charset="-122"/>
                <a:cs typeface="仿宋" panose="02010609060101010101" charset="-122"/>
              </a:rPr>
              <a:t>图</a:t>
            </a:r>
            <a:r>
              <a:rPr lang="en-US" altLang="zh-CN" sz="1200" dirty="0">
                <a:latin typeface="微软雅黑" panose="020B0503020204020204" charset="-122"/>
                <a:ea typeface="微软雅黑" panose="020B0503020204020204" charset="-122"/>
                <a:cs typeface="仿宋" panose="02010609060101010101" charset="-122"/>
              </a:rPr>
              <a:t>12-2 </a:t>
            </a:r>
            <a:r>
              <a:rPr lang="zh-CN" altLang="en-US" sz="1200" dirty="0">
                <a:latin typeface="微软雅黑" panose="020B0503020204020204" charset="-122"/>
                <a:ea typeface="微软雅黑" panose="020B0503020204020204" charset="-122"/>
                <a:cs typeface="仿宋" panose="02010609060101010101" charset="-122"/>
              </a:rPr>
              <a:t>下一课题选择</a:t>
            </a:r>
          </a:p>
        </p:txBody>
      </p:sp>
      <p:sp>
        <p:nvSpPr>
          <p:cNvPr id="9" name="文本框 12">
            <a:extLst>
              <a:ext uri="{FF2B5EF4-FFF2-40B4-BE49-F238E27FC236}">
                <a16:creationId xmlns:a16="http://schemas.microsoft.com/office/drawing/2014/main" id="{179731A3-96A2-A84E-40FA-8D027875A278}"/>
              </a:ext>
            </a:extLst>
          </p:cNvPr>
          <p:cNvSpPr txBox="1"/>
          <p:nvPr/>
        </p:nvSpPr>
        <p:spPr>
          <a:xfrm>
            <a:off x="7061864" y="6473866"/>
            <a:ext cx="3426624" cy="276999"/>
          </a:xfrm>
          <a:prstGeom prst="rect">
            <a:avLst/>
          </a:prstGeom>
          <a:noFill/>
        </p:spPr>
        <p:txBody>
          <a:bodyPr wrap="square" rtlCol="0">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r>
              <a:rPr lang="zh-CN" altLang="en-US" sz="1200">
                <a:solidFill>
                  <a:schemeClr val="bg1"/>
                </a:solidFill>
                <a:latin typeface="微软雅黑" panose="020B0503020204020204" charset="-122"/>
                <a:ea typeface="微软雅黑" panose="020B0503020204020204" charset="-122"/>
                <a:cs typeface="仿宋" panose="02010609060101010101" charset="-122"/>
              </a:rPr>
              <a:t>制图：马奔     </a:t>
            </a:r>
            <a:r>
              <a:rPr lang="en-US" altLang="zh-CN" sz="1200">
                <a:solidFill>
                  <a:schemeClr val="bg1"/>
                </a:solidFill>
                <a:latin typeface="微软雅黑" panose="020B0503020204020204" charset="-122"/>
                <a:ea typeface="微软雅黑" panose="020B0503020204020204" charset="-122"/>
                <a:cs typeface="仿宋" panose="02010609060101010101" charset="-122"/>
              </a:rPr>
              <a:t>    </a:t>
            </a:r>
            <a:r>
              <a:rPr lang="zh-CN" altLang="en-US" sz="1200">
                <a:solidFill>
                  <a:schemeClr val="bg1"/>
                </a:solidFill>
                <a:latin typeface="微软雅黑" panose="020B0503020204020204" charset="-122"/>
                <a:ea typeface="微软雅黑" panose="020B0503020204020204" charset="-122"/>
                <a:cs typeface="仿宋" panose="02010609060101010101" charset="-122"/>
              </a:rPr>
              <a:t>日期：</a:t>
            </a:r>
            <a:r>
              <a:rPr lang="en-US" altLang="zh-CN" sz="1200">
                <a:solidFill>
                  <a:schemeClr val="bg1"/>
                </a:solidFill>
                <a:latin typeface="微软雅黑" panose="020B0503020204020204" charset="-122"/>
                <a:ea typeface="微软雅黑" panose="020B0503020204020204" charset="-122"/>
                <a:cs typeface="仿宋" panose="02010609060101010101" charset="-122"/>
              </a:rPr>
              <a:t>2023</a:t>
            </a:r>
            <a:r>
              <a:rPr lang="zh-CN" altLang="en-US" sz="1200">
                <a:solidFill>
                  <a:schemeClr val="bg1"/>
                </a:solidFill>
                <a:latin typeface="微软雅黑" panose="020B0503020204020204" charset="-122"/>
                <a:ea typeface="微软雅黑" panose="020B0503020204020204" charset="-122"/>
                <a:cs typeface="仿宋" panose="02010609060101010101" charset="-122"/>
              </a:rPr>
              <a:t>年</a:t>
            </a:r>
            <a:r>
              <a:rPr lang="en-US" altLang="zh-CN" sz="1200">
                <a:solidFill>
                  <a:schemeClr val="bg1"/>
                </a:solidFill>
                <a:latin typeface="微软雅黑" panose="020B0503020204020204" charset="-122"/>
                <a:ea typeface="微软雅黑" panose="020B0503020204020204" charset="-122"/>
                <a:cs typeface="仿宋" panose="02010609060101010101" charset="-122"/>
              </a:rPr>
              <a:t>12</a:t>
            </a:r>
            <a:r>
              <a:rPr lang="zh-CN" altLang="en-US" sz="1200">
                <a:solidFill>
                  <a:schemeClr val="bg1"/>
                </a:solidFill>
                <a:latin typeface="微软雅黑" panose="020B0503020204020204" charset="-122"/>
                <a:ea typeface="微软雅黑" panose="020B0503020204020204" charset="-122"/>
                <a:cs typeface="仿宋" panose="02010609060101010101" charset="-122"/>
              </a:rPr>
              <a:t>月</a:t>
            </a:r>
            <a:r>
              <a:rPr lang="en-US" altLang="zh-CN" sz="1200" dirty="0">
                <a:solidFill>
                  <a:schemeClr val="bg1"/>
                </a:solidFill>
                <a:latin typeface="微软雅黑" panose="020B0503020204020204" charset="-122"/>
                <a:ea typeface="微软雅黑" panose="020B0503020204020204" charset="-122"/>
                <a:cs typeface="仿宋" panose="02010609060101010101" charset="-122"/>
              </a:rPr>
              <a:t>18</a:t>
            </a:r>
            <a:r>
              <a:rPr lang="zh-CN" altLang="en-US" sz="1200" dirty="0">
                <a:solidFill>
                  <a:schemeClr val="bg1"/>
                </a:solidFill>
                <a:latin typeface="微软雅黑" panose="020B0503020204020204" charset="-122"/>
                <a:ea typeface="微软雅黑" panose="020B0503020204020204" charset="-122"/>
                <a:cs typeface="仿宋" panose="02010609060101010101" charset="-122"/>
              </a:rPr>
              <a:t>日</a:t>
            </a:r>
          </a:p>
        </p:txBody>
      </p:sp>
      <p:sp>
        <p:nvSpPr>
          <p:cNvPr id="10" name="文本框 13">
            <a:extLst>
              <a:ext uri="{FF2B5EF4-FFF2-40B4-BE49-F238E27FC236}">
                <a16:creationId xmlns:a16="http://schemas.microsoft.com/office/drawing/2014/main" id="{03CAEA2F-B59B-E152-03E6-BD56116EDE7C}"/>
              </a:ext>
            </a:extLst>
          </p:cNvPr>
          <p:cNvSpPr txBox="1"/>
          <p:nvPr/>
        </p:nvSpPr>
        <p:spPr>
          <a:xfrm>
            <a:off x="789623" y="946220"/>
            <a:ext cx="5595665" cy="369332"/>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r>
              <a:rPr lang="en-US" altLang="zh-CN" sz="1800" b="1" dirty="0">
                <a:latin typeface="微软雅黑" panose="020B0503020204020204" charset="-122"/>
                <a:ea typeface="微软雅黑" panose="020B0503020204020204" charset="-122"/>
              </a:rPr>
              <a:t>2</a:t>
            </a:r>
            <a:r>
              <a:rPr lang="zh-CN" altLang="en-US" sz="1800" b="1" dirty="0">
                <a:latin typeface="微软雅黑" panose="020B0503020204020204" charset="-122"/>
                <a:ea typeface="微软雅黑" panose="020B0503020204020204" charset="-122"/>
              </a:rPr>
              <a:t>、</a:t>
            </a:r>
            <a:r>
              <a:rPr lang="zh-CN" sz="1800" b="1">
                <a:latin typeface="微软雅黑" panose="020B0503020204020204" charset="-122"/>
                <a:ea typeface="微软雅黑" panose="020B0503020204020204" charset="-122"/>
              </a:rPr>
              <a:t>下一步打算</a:t>
            </a:r>
            <a:endParaRPr sz="1800" b="0" dirty="0">
              <a:latin typeface="微软雅黑" panose="020B0503020204020204" charset="-122"/>
              <a:ea typeface="微软雅黑" panose="020B0503020204020204" charset="-122"/>
            </a:endParaRPr>
          </a:p>
        </p:txBody>
      </p:sp>
      <p:sp>
        <p:nvSpPr>
          <p:cNvPr id="12" name="文本框 11">
            <a:extLst>
              <a:ext uri="{FF2B5EF4-FFF2-40B4-BE49-F238E27FC236}">
                <a16:creationId xmlns:a16="http://schemas.microsoft.com/office/drawing/2014/main" id="{7352EFD6-3B58-289C-593F-463202EFD84D}"/>
              </a:ext>
            </a:extLst>
          </p:cNvPr>
          <p:cNvSpPr txBox="1"/>
          <p:nvPr/>
        </p:nvSpPr>
        <p:spPr>
          <a:xfrm>
            <a:off x="2639616" y="335062"/>
            <a:ext cx="6807200" cy="912558"/>
          </a:xfrm>
          <a:prstGeom prst="rect">
            <a:avLst/>
          </a:prstGeom>
          <a:noFill/>
        </p:spPr>
        <p:txBody>
          <a:bodyPr wrap="square" rtlCol="0">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defTabSz="914400" fontAlgn="auto"/>
            <a:r>
              <a:rPr lang="en-US" altLang="zh-CN" sz="2665" b="1" noProof="1">
                <a:solidFill>
                  <a:srgbClr val="0070C0"/>
                </a:solidFill>
                <a:latin typeface="微软雅黑" panose="020B0503020204020204" charset="-122"/>
                <a:ea typeface="微软雅黑" panose="020B0503020204020204" charset="-122"/>
              </a:rPr>
              <a:t>12</a:t>
            </a:r>
            <a:r>
              <a:rPr lang="zh-CN" altLang="en-US" sz="2665" b="1" noProof="1">
                <a:solidFill>
                  <a:srgbClr val="0070C0"/>
                </a:solidFill>
                <a:latin typeface="微软雅黑" panose="020B0503020204020204" charset="-122"/>
                <a:ea typeface="微软雅黑" panose="020B0503020204020204" charset="-122"/>
              </a:rPr>
              <a:t>总结和下一步打算</a:t>
            </a:r>
          </a:p>
          <a:p>
            <a:pPr algn="ctr" defTabSz="914400" fontAlgn="auto"/>
            <a:endParaRPr lang="en-US" altLang="zh-CN" sz="2665" b="1" noProof="1">
              <a:solidFill>
                <a:srgbClr val="0070C0"/>
              </a:solidFill>
              <a:latin typeface="微软雅黑" panose="020B0503020204020204" charset="-122"/>
              <a:ea typeface="微软雅黑" panose="020B0503020204020204" charset="-122"/>
            </a:endParaRPr>
          </a:p>
        </p:txBody>
      </p:sp>
      <p:pic>
        <p:nvPicPr>
          <p:cNvPr id="14" name="图片 13">
            <a:extLst>
              <a:ext uri="{FF2B5EF4-FFF2-40B4-BE49-F238E27FC236}">
                <a16:creationId xmlns:a16="http://schemas.microsoft.com/office/drawing/2014/main" id="{04BE99CA-9ADF-43C4-E5CB-FAA40FB42A0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951984" y="1094299"/>
            <a:ext cx="5832648" cy="4918576"/>
          </a:xfrm>
          <a:prstGeom prst="rect">
            <a:avLst/>
          </a:prstGeom>
        </p:spPr>
      </p:pic>
    </p:spTree>
    <p:extLst>
      <p:ext uri="{BB962C8B-B14F-4D97-AF65-F5344CB8AC3E}">
        <p14:creationId xmlns:p14="http://schemas.microsoft.com/office/powerpoint/2010/main" val="3229998846"/>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5E6CC-5594-E297-05AC-6FE60274CD1C}"/>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3B200EF5-5276-385B-1408-E11DCA35DED2}"/>
              </a:ext>
            </a:extLst>
          </p:cNvPr>
          <p:cNvSpPr txBox="1"/>
          <p:nvPr/>
        </p:nvSpPr>
        <p:spPr>
          <a:xfrm>
            <a:off x="2639616" y="335062"/>
            <a:ext cx="6807200" cy="912558"/>
          </a:xfrm>
          <a:prstGeom prst="rect">
            <a:avLst/>
          </a:prstGeom>
          <a:noFill/>
        </p:spPr>
        <p:txBody>
          <a:bodyPr wrap="square" rtlCol="0">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defTabSz="914400" fontAlgn="auto"/>
            <a:r>
              <a:rPr lang="en-US" altLang="zh-CN" sz="2665" b="1" noProof="1">
                <a:solidFill>
                  <a:srgbClr val="0070C0"/>
                </a:solidFill>
                <a:latin typeface="微软雅黑" panose="020B0503020204020204" charset="-122"/>
                <a:ea typeface="微软雅黑" panose="020B0503020204020204" charset="-122"/>
              </a:rPr>
              <a:t>12</a:t>
            </a:r>
            <a:r>
              <a:rPr lang="zh-CN" altLang="en-US" sz="2665" b="1" noProof="1">
                <a:solidFill>
                  <a:srgbClr val="0070C0"/>
                </a:solidFill>
                <a:latin typeface="微软雅黑" panose="020B0503020204020204" charset="-122"/>
                <a:ea typeface="微软雅黑" panose="020B0503020204020204" charset="-122"/>
              </a:rPr>
              <a:t>总结和下一步打算</a:t>
            </a:r>
          </a:p>
          <a:p>
            <a:pPr algn="ctr" defTabSz="914400" fontAlgn="auto"/>
            <a:endParaRPr lang="en-US" altLang="zh-CN" sz="2665" b="1" noProof="1">
              <a:solidFill>
                <a:srgbClr val="0070C0"/>
              </a:solidFill>
              <a:latin typeface="微软雅黑" panose="020B0503020204020204" charset="-122"/>
              <a:ea typeface="微软雅黑" panose="020B0503020204020204" charset="-122"/>
            </a:endParaRPr>
          </a:p>
        </p:txBody>
      </p:sp>
      <p:pic>
        <p:nvPicPr>
          <p:cNvPr id="6" name="图片 5">
            <a:extLst>
              <a:ext uri="{FF2B5EF4-FFF2-40B4-BE49-F238E27FC236}">
                <a16:creationId xmlns:a16="http://schemas.microsoft.com/office/drawing/2014/main" id="{8332C1B6-47D6-14C3-2DCE-EEB003DA7E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76872"/>
            <a:ext cx="12192000" cy="4176464"/>
          </a:xfrm>
          <a:prstGeom prst="rect">
            <a:avLst/>
          </a:prstGeom>
        </p:spPr>
      </p:pic>
    </p:spTree>
    <p:extLst>
      <p:ext uri="{BB962C8B-B14F-4D97-AF65-F5344CB8AC3E}">
        <p14:creationId xmlns:p14="http://schemas.microsoft.com/office/powerpoint/2010/main" val="82149112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文本框 3"/>
          <p:cNvSpPr txBox="1"/>
          <p:nvPr>
            <p:custDataLst>
              <p:tags r:id="rId1"/>
            </p:custDataLst>
          </p:nvPr>
        </p:nvSpPr>
        <p:spPr>
          <a:xfrm>
            <a:off x="2566988" y="331788"/>
            <a:ext cx="6807200" cy="501650"/>
          </a:xfrm>
          <a:prstGeom prst="rect">
            <a:avLst/>
          </a:prstGeom>
          <a:noFill/>
        </p:spPr>
        <p:txBody>
          <a:bodyPr wrap="square" rtlCol="0">
            <a:spAutoFit/>
          </a:bodyPr>
          <a:lstStyle/>
          <a:p>
            <a:pPr algn="ctr" defTabSz="914400" fontAlgn="auto"/>
            <a:r>
              <a:rPr lang="en-US" altLang="zh-CN" sz="2665" b="1" noProof="1">
                <a:solidFill>
                  <a:srgbClr val="0070C0"/>
                </a:solidFill>
                <a:latin typeface="微软雅黑" panose="020B0503020204020204" charset="-122"/>
                <a:ea typeface="微软雅黑" panose="020B0503020204020204" charset="-122"/>
              </a:rPr>
              <a:t>02</a:t>
            </a:r>
            <a:r>
              <a:rPr lang="zh-CN" altLang="en-US" sz="2665" b="1" noProof="1">
                <a:solidFill>
                  <a:srgbClr val="0070C0"/>
                </a:solidFill>
                <a:latin typeface="微软雅黑" panose="020B0503020204020204" charset="-122"/>
                <a:ea typeface="微软雅黑" panose="020B0503020204020204" charset="-122"/>
              </a:rPr>
              <a:t>小组概况</a:t>
            </a:r>
          </a:p>
        </p:txBody>
      </p:sp>
      <p:sp>
        <p:nvSpPr>
          <p:cNvPr id="100" name="文本框 99"/>
          <p:cNvSpPr txBox="1"/>
          <p:nvPr>
            <p:custDataLst>
              <p:tags r:id="rId2"/>
            </p:custDataLst>
          </p:nvPr>
        </p:nvSpPr>
        <p:spPr>
          <a:xfrm>
            <a:off x="605790" y="917575"/>
            <a:ext cx="5080000" cy="368300"/>
          </a:xfrm>
          <a:prstGeom prst="rect">
            <a:avLst/>
          </a:prstGeom>
          <a:noFill/>
          <a:ln w="9525">
            <a:noFill/>
          </a:ln>
        </p:spPr>
        <p:txBody>
          <a:bodyPr wrap="square">
            <a:spAutoFit/>
          </a:bodyPr>
          <a:lstStyle/>
          <a:p>
            <a:r>
              <a:rPr lang="en-US" sz="1800" b="1">
                <a:latin typeface="微软雅黑" panose="020B0503020204020204" charset="-122"/>
                <a:ea typeface="微软雅黑" panose="020B0503020204020204" charset="-122"/>
                <a:cs typeface="宋体" panose="02010600030101010101" pitchFamily="2" charset="-122"/>
              </a:rPr>
              <a:t>1</a:t>
            </a:r>
            <a:r>
              <a:rPr lang="zh-CN" sz="1800" b="1">
                <a:latin typeface="微软雅黑" panose="020B0503020204020204" charset="-122"/>
                <a:ea typeface="微软雅黑" panose="020B0503020204020204" charset="-122"/>
                <a:cs typeface="宋体" panose="02010600030101010101" pitchFamily="2" charset="-122"/>
              </a:rPr>
              <a:t>.小组简介</a:t>
            </a:r>
            <a:endParaRPr lang="zh-CN" altLang="en-US" sz="1800" b="1">
              <a:latin typeface="微软雅黑" panose="020B0503020204020204" charset="-122"/>
              <a:ea typeface="微软雅黑" panose="020B0503020204020204" charset="-122"/>
              <a:cs typeface="宋体" panose="02010600030101010101" pitchFamily="2" charset="-122"/>
            </a:endParaRPr>
          </a:p>
        </p:txBody>
      </p:sp>
      <p:sp>
        <p:nvSpPr>
          <p:cNvPr id="2" name="文本框 1"/>
          <p:cNvSpPr txBox="1"/>
          <p:nvPr>
            <p:custDataLst>
              <p:tags r:id="rId3"/>
            </p:custDataLst>
          </p:nvPr>
        </p:nvSpPr>
        <p:spPr>
          <a:xfrm>
            <a:off x="3399790" y="1124744"/>
            <a:ext cx="5080000" cy="276999"/>
          </a:xfrm>
          <a:prstGeom prst="rect">
            <a:avLst/>
          </a:prstGeom>
          <a:noFill/>
          <a:ln w="9525">
            <a:noFill/>
          </a:ln>
        </p:spPr>
        <p:txBody>
          <a:bodyPr>
            <a:spAutoFit/>
          </a:bodyPr>
          <a:lstStyle/>
          <a:p>
            <a:pPr algn="ctr"/>
            <a:r>
              <a:rPr lang="zh-CN" sz="1200">
                <a:latin typeface="微软雅黑" panose="020B0503020204020204" charset="-122"/>
                <a:ea typeface="微软雅黑" panose="020B0503020204020204" charset="-122"/>
                <a:cs typeface="宋体" panose="02010600030101010101" pitchFamily="2" charset="-122"/>
              </a:rPr>
              <a:t>表</a:t>
            </a:r>
            <a:r>
              <a:rPr lang="en-US" sz="1200">
                <a:latin typeface="微软雅黑" panose="020B0503020204020204" charset="-122"/>
                <a:ea typeface="微软雅黑" panose="020B0503020204020204" charset="-122"/>
                <a:cs typeface="宋体" panose="02010600030101010101" pitchFamily="2" charset="-122"/>
              </a:rPr>
              <a:t>2-1  </a:t>
            </a:r>
            <a:r>
              <a:rPr lang="zh-CN" sz="1200">
                <a:latin typeface="微软雅黑" panose="020B0503020204020204" charset="-122"/>
                <a:ea typeface="微软雅黑" panose="020B0503020204020204" charset="-122"/>
                <a:cs typeface="宋体" panose="02010600030101010101" pitchFamily="2" charset="-122"/>
              </a:rPr>
              <a:t>QC小组及成员简介</a:t>
            </a:r>
            <a:endParaRPr lang="zh-CN" altLang="en-US" sz="1200">
              <a:latin typeface="微软雅黑" panose="020B0503020204020204" charset="-122"/>
              <a:ea typeface="微软雅黑" panose="020B0503020204020204" charset="-122"/>
              <a:cs typeface="宋体" panose="02010600030101010101" pitchFamily="2" charset="-122"/>
            </a:endParaRPr>
          </a:p>
        </p:txBody>
      </p:sp>
      <p:graphicFrame>
        <p:nvGraphicFramePr>
          <p:cNvPr id="4" name="表格 3"/>
          <p:cNvGraphicFramePr/>
          <p:nvPr>
            <p:custDataLst>
              <p:tags r:id="rId4"/>
            </p:custDataLst>
            <p:extLst>
              <p:ext uri="{D42A27DB-BD31-4B8C-83A1-F6EECF244321}">
                <p14:modId xmlns:p14="http://schemas.microsoft.com/office/powerpoint/2010/main" val="524733711"/>
              </p:ext>
            </p:extLst>
          </p:nvPr>
        </p:nvGraphicFramePr>
        <p:xfrm>
          <a:off x="747077" y="1390364"/>
          <a:ext cx="10981283" cy="4918956"/>
        </p:xfrm>
        <a:graphic>
          <a:graphicData uri="http://schemas.openxmlformats.org/drawingml/2006/table">
            <a:tbl>
              <a:tblPr firstRow="1" bandRow="1">
                <a:tableStyleId>{5940675A-B579-460E-94D1-54222C63F5DA}</a:tableStyleId>
              </a:tblPr>
              <a:tblGrid>
                <a:gridCol w="725977">
                  <a:extLst>
                    <a:ext uri="{9D8B030D-6E8A-4147-A177-3AD203B41FA5}">
                      <a16:colId xmlns:a16="http://schemas.microsoft.com/office/drawing/2014/main" val="20000"/>
                    </a:ext>
                  </a:extLst>
                </a:gridCol>
                <a:gridCol w="869236">
                  <a:extLst>
                    <a:ext uri="{9D8B030D-6E8A-4147-A177-3AD203B41FA5}">
                      <a16:colId xmlns:a16="http://schemas.microsoft.com/office/drawing/2014/main" val="20001"/>
                    </a:ext>
                  </a:extLst>
                </a:gridCol>
                <a:gridCol w="109058">
                  <a:extLst>
                    <a:ext uri="{9D8B030D-6E8A-4147-A177-3AD203B41FA5}">
                      <a16:colId xmlns:a16="http://schemas.microsoft.com/office/drawing/2014/main" val="20002"/>
                    </a:ext>
                  </a:extLst>
                </a:gridCol>
                <a:gridCol w="615628">
                  <a:extLst>
                    <a:ext uri="{9D8B030D-6E8A-4147-A177-3AD203B41FA5}">
                      <a16:colId xmlns:a16="http://schemas.microsoft.com/office/drawing/2014/main" val="20003"/>
                    </a:ext>
                  </a:extLst>
                </a:gridCol>
                <a:gridCol w="1739117">
                  <a:extLst>
                    <a:ext uri="{9D8B030D-6E8A-4147-A177-3AD203B41FA5}">
                      <a16:colId xmlns:a16="http://schemas.microsoft.com/office/drawing/2014/main" val="20004"/>
                    </a:ext>
                  </a:extLst>
                </a:gridCol>
                <a:gridCol w="580136">
                  <a:extLst>
                    <a:ext uri="{9D8B030D-6E8A-4147-A177-3AD203B41FA5}">
                      <a16:colId xmlns:a16="http://schemas.microsoft.com/office/drawing/2014/main" val="20005"/>
                    </a:ext>
                  </a:extLst>
                </a:gridCol>
                <a:gridCol w="723395">
                  <a:extLst>
                    <a:ext uri="{9D8B030D-6E8A-4147-A177-3AD203B41FA5}">
                      <a16:colId xmlns:a16="http://schemas.microsoft.com/office/drawing/2014/main" val="20006"/>
                    </a:ext>
                  </a:extLst>
                </a:gridCol>
                <a:gridCol w="727267">
                  <a:extLst>
                    <a:ext uri="{9D8B030D-6E8A-4147-A177-3AD203B41FA5}">
                      <a16:colId xmlns:a16="http://schemas.microsoft.com/office/drawing/2014/main" val="20007"/>
                    </a:ext>
                  </a:extLst>
                </a:gridCol>
                <a:gridCol w="291681">
                  <a:extLst>
                    <a:ext uri="{9D8B030D-6E8A-4147-A177-3AD203B41FA5}">
                      <a16:colId xmlns:a16="http://schemas.microsoft.com/office/drawing/2014/main" val="20008"/>
                    </a:ext>
                  </a:extLst>
                </a:gridCol>
                <a:gridCol w="1013141">
                  <a:extLst>
                    <a:ext uri="{9D8B030D-6E8A-4147-A177-3AD203B41FA5}">
                      <a16:colId xmlns:a16="http://schemas.microsoft.com/office/drawing/2014/main" val="20009"/>
                    </a:ext>
                  </a:extLst>
                </a:gridCol>
                <a:gridCol w="1433239">
                  <a:extLst>
                    <a:ext uri="{9D8B030D-6E8A-4147-A177-3AD203B41FA5}">
                      <a16:colId xmlns:a16="http://schemas.microsoft.com/office/drawing/2014/main" val="20010"/>
                    </a:ext>
                  </a:extLst>
                </a:gridCol>
                <a:gridCol w="885369">
                  <a:extLst>
                    <a:ext uri="{9D8B030D-6E8A-4147-A177-3AD203B41FA5}">
                      <a16:colId xmlns:a16="http://schemas.microsoft.com/office/drawing/2014/main" val="20011"/>
                    </a:ext>
                  </a:extLst>
                </a:gridCol>
                <a:gridCol w="1268039">
                  <a:extLst>
                    <a:ext uri="{9D8B030D-6E8A-4147-A177-3AD203B41FA5}">
                      <a16:colId xmlns:a16="http://schemas.microsoft.com/office/drawing/2014/main" val="20012"/>
                    </a:ext>
                  </a:extLst>
                </a:gridCol>
              </a:tblGrid>
              <a:tr h="259080">
                <a:tc gridSpan="3">
                  <a:txBody>
                    <a:bodyPr/>
                    <a:lstStyle/>
                    <a:p>
                      <a:pPr indent="0" algn="ctr">
                        <a:buNone/>
                      </a:pPr>
                      <a:r>
                        <a:rPr lang="en-US" sz="1400" b="1" err="1">
                          <a:solidFill>
                            <a:srgbClr val="FFFFFF"/>
                          </a:solidFill>
                          <a:latin typeface="微软雅黑" panose="020B0503020204020204" charset="-122"/>
                          <a:ea typeface="微软雅黑" panose="020B0503020204020204" charset="-122"/>
                          <a:cs typeface="仿宋" panose="02010609060101010101" charset="-122"/>
                        </a:rPr>
                        <a:t>小组名称</a:t>
                      </a:r>
                      <a:endParaRPr lang="en-US" altLang="en-US" sz="1400" b="1" err="1">
                        <a:solidFill>
                          <a:srgbClr val="FFFFFF"/>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2E74B5"/>
                    </a:solidFill>
                  </a:tcPr>
                </a:tc>
                <a:tc hMerge="1">
                  <a:txBody>
                    <a:bodyPr/>
                    <a:lstStyle/>
                    <a:p>
                      <a:endParaRPr lang="zh-CN"/>
                    </a:p>
                  </a:txBody>
                  <a:tcPr>
                    <a:lnT w="38100" cap="flat" cmpd="sng">
                      <a:solidFill>
                        <a:srgbClr val="1F3864"/>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38100" cap="flat" cmpd="sng">
                      <a:solidFill>
                        <a:srgbClr val="1F3864"/>
                      </a:solidFill>
                      <a:prstDash val="solid"/>
                      <a:headEnd type="none" w="med" len="med"/>
                      <a:tailEnd type="none" w="med" len="med"/>
                    </a:lnT>
                    <a:lnB w="12700" cap="flat" cmpd="sng">
                      <a:solidFill>
                        <a:srgbClr val="080000"/>
                      </a:solidFill>
                      <a:prstDash val="solid"/>
                      <a:headEnd type="none" w="med" len="med"/>
                      <a:tailEnd type="none" w="med" len="med"/>
                    </a:lnB>
                  </a:tcPr>
                </a:tc>
                <a:tc gridSpan="8">
                  <a:txBody>
                    <a:bodyPr/>
                    <a:lstStyle/>
                    <a:p>
                      <a:pPr indent="0" algn="ctr">
                        <a:buNone/>
                      </a:pPr>
                      <a:r>
                        <a:rPr lang="en-US" sz="1400" b="0" err="1">
                          <a:latin typeface="微软雅黑" panose="020B0503020204020204" charset="-122"/>
                          <a:ea typeface="微软雅黑" panose="020B0503020204020204" charset="-122"/>
                          <a:cs typeface="微软雅黑" panose="020B0503020204020204" charset="-122"/>
                        </a:rPr>
                        <a:t>调试奋进QC小组</a:t>
                      </a: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FBE5D6"/>
                    </a:solidFill>
                  </a:tcPr>
                </a:tc>
                <a:tc hMerge="1">
                  <a:txBody>
                    <a:bodyPr/>
                    <a:lstStyle/>
                    <a:p>
                      <a:endParaRPr lang="zh-CN"/>
                    </a:p>
                  </a:txBody>
                  <a:tcPr>
                    <a:lnT w="38100" cap="flat" cmpd="sng">
                      <a:solidFill>
                        <a:srgbClr val="1F3864"/>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38100" cap="flat" cmpd="sng">
                      <a:solidFill>
                        <a:srgbClr val="1F3864"/>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38100" cap="flat" cmpd="sng">
                      <a:solidFill>
                        <a:srgbClr val="1F3864"/>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38100" cap="flat" cmpd="sng">
                      <a:solidFill>
                        <a:srgbClr val="1F3864"/>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38100" cap="flat" cmpd="sng">
                      <a:solidFill>
                        <a:srgbClr val="1F3864"/>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38100" cap="flat" cmpd="sng">
                      <a:solidFill>
                        <a:srgbClr val="1F3864"/>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38100" cap="flat" cmpd="sng">
                      <a:solidFill>
                        <a:srgbClr val="1F3864"/>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lstStyle/>
                    <a:p>
                      <a:pPr indent="0">
                        <a:buNone/>
                      </a:pPr>
                      <a:r>
                        <a:rPr lang="en-US" sz="1400" b="1" err="1">
                          <a:solidFill>
                            <a:srgbClr val="FFFFFF"/>
                          </a:solidFill>
                          <a:latin typeface="微软雅黑" panose="020B0503020204020204" charset="-122"/>
                          <a:ea typeface="微软雅黑" panose="020B0503020204020204" charset="-122"/>
                          <a:cs typeface="微软雅黑" panose="020B0503020204020204" charset="-122"/>
                        </a:rPr>
                        <a:t>组内纪律</a:t>
                      </a:r>
                      <a:r>
                        <a:rPr lang="en-US" sz="1400" b="1">
                          <a:solidFill>
                            <a:srgbClr val="FFFFFF"/>
                          </a:solidFill>
                          <a:latin typeface="微软雅黑" panose="020B0503020204020204" charset="-122"/>
                          <a:ea typeface="微软雅黑" panose="020B0503020204020204" charset="-122"/>
                          <a:cs typeface="微软雅黑" panose="020B0503020204020204" charset="-122"/>
                        </a:rPr>
                        <a:t>： </a:t>
                      </a:r>
                      <a:endParaRPr lang="en-US" altLang="en-US" sz="1400" b="1">
                        <a:solidFill>
                          <a:srgbClr val="FFFFFF"/>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2E74B5"/>
                    </a:solidFill>
                  </a:tcPr>
                </a:tc>
                <a:tc hMerge="1">
                  <a:txBody>
                    <a:bodyPr/>
                    <a:lstStyle/>
                    <a:p>
                      <a:endParaRPr lang="zh-CN"/>
                    </a:p>
                  </a:txBody>
                  <a:tcPr>
                    <a:lnR w="38100" cap="flat" cmpd="sng">
                      <a:solidFill>
                        <a:srgbClr val="1F3864"/>
                      </a:solidFill>
                      <a:prstDash val="solid"/>
                      <a:headEnd type="none" w="med" len="med"/>
                      <a:tailEnd type="none" w="med" len="med"/>
                    </a:lnR>
                    <a:lnT w="38100" cap="flat" cmpd="sng">
                      <a:solidFill>
                        <a:srgbClr val="1F3864"/>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0"/>
                  </a:ext>
                </a:extLst>
              </a:tr>
              <a:tr h="258882">
                <a:tc gridSpan="3">
                  <a:txBody>
                    <a:bodyPr/>
                    <a:lstStyle/>
                    <a:p>
                      <a:pPr indent="0" algn="ctr">
                        <a:buNone/>
                      </a:pPr>
                      <a:r>
                        <a:rPr lang="en-US" sz="1400" b="1" err="1">
                          <a:solidFill>
                            <a:srgbClr val="FFFFFF"/>
                          </a:solidFill>
                          <a:latin typeface="微软雅黑" panose="020B0503020204020204" charset="-122"/>
                          <a:ea typeface="微软雅黑" panose="020B0503020204020204" charset="-122"/>
                          <a:cs typeface="仿宋" panose="02010609060101010101" charset="-122"/>
                        </a:rPr>
                        <a:t>课题名称</a:t>
                      </a:r>
                      <a:endParaRPr lang="en-US" altLang="en-US" sz="1400" b="1" err="1">
                        <a:solidFill>
                          <a:srgbClr val="FFFFFF"/>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2E74B5"/>
                    </a:solid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8">
                  <a:txBody>
                    <a:bodyPr/>
                    <a:lstStyle/>
                    <a:p>
                      <a:pPr indent="0" algn="ctr">
                        <a:buNone/>
                      </a:pPr>
                      <a:r>
                        <a:rPr sz="1400" b="0" err="1">
                          <a:latin typeface="微软雅黑" panose="020B0503020204020204" charset="-122"/>
                          <a:ea typeface="微软雅黑" panose="020B0503020204020204" charset="-122"/>
                          <a:cs typeface="仿宋" panose="02010609060101010101" charset="-122"/>
                        </a:rPr>
                        <a:t>降低大型燃煤机组锅炉点火系统运行的故障率</a:t>
                      </a: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DAE3F3"/>
                    </a:solid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rowSpan="6" gridSpan="2">
                  <a:txBody>
                    <a:bodyPr/>
                    <a:lstStyle/>
                    <a:p>
                      <a:pPr indent="0">
                        <a:buNone/>
                      </a:pPr>
                      <a:r>
                        <a:rPr lang="en-US" sz="1400" b="0">
                          <a:latin typeface="微软雅黑" panose="020B0503020204020204" charset="-122"/>
                          <a:ea typeface="微软雅黑" panose="020B0503020204020204" charset="-122"/>
                          <a:cs typeface="微软雅黑" panose="020B0503020204020204" charset="-122"/>
                        </a:rPr>
                        <a:t>1：每次讨论会需全员参加，可线上、线下入会；2：检查结果需要全员认可，若有疑问，在会上经讨论后，另找出解决办法。</a:t>
                      </a:r>
                      <a:endParaRPr lang="en-US" altLang="en-US" sz="14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DEEAF6"/>
                    </a:solidFill>
                  </a:tcPr>
                </a:tc>
                <a:tc rowSpan="6" hMerge="1">
                  <a:txBody>
                    <a:bodyPr/>
                    <a:lstStyle/>
                    <a:p>
                      <a:endParaRPr lang="zh-CN"/>
                    </a:p>
                  </a:txBody>
                  <a:tcPr>
                    <a:lnR w="38100" cap="flat" cmpd="sng">
                      <a:solidFill>
                        <a:srgbClr val="1F3864"/>
                      </a:solidFill>
                      <a:prstDash val="solid"/>
                      <a:headEnd type="none" w="med" len="med"/>
                      <a:tailEnd type="none" w="med" len="med"/>
                    </a:lnR>
                    <a:lnT w="12700" cap="flat" cmpd="sng">
                      <a:solidFill>
                        <a:srgbClr val="080000"/>
                      </a:solidFill>
                      <a:prstDash val="solid"/>
                      <a:headEnd type="none" w="med" len="med"/>
                      <a:tailEnd type="none" w="med" len="med"/>
                    </a:lnT>
                  </a:tcPr>
                </a:tc>
                <a:extLst>
                  <a:ext uri="{0D108BD9-81ED-4DB2-BD59-A6C34878D82A}">
                    <a16:rowId xmlns:a16="http://schemas.microsoft.com/office/drawing/2014/main" val="10001"/>
                  </a:ext>
                </a:extLst>
              </a:tr>
              <a:tr h="258882">
                <a:tc gridSpan="3">
                  <a:txBody>
                    <a:bodyPr/>
                    <a:lstStyle/>
                    <a:p>
                      <a:pPr indent="0" algn="ctr">
                        <a:buNone/>
                      </a:pPr>
                      <a:r>
                        <a:rPr lang="en-US" sz="1400" b="1" err="1">
                          <a:solidFill>
                            <a:srgbClr val="FFFFFF"/>
                          </a:solidFill>
                          <a:latin typeface="微软雅黑" panose="020B0503020204020204" charset="-122"/>
                          <a:ea typeface="微软雅黑" panose="020B0503020204020204" charset="-122"/>
                          <a:cs typeface="仿宋" panose="02010609060101010101" charset="-122"/>
                        </a:rPr>
                        <a:t>小组注册号</a:t>
                      </a:r>
                      <a:endParaRPr lang="en-US" altLang="en-US" sz="1400" b="1" err="1">
                        <a:solidFill>
                          <a:srgbClr val="FFFFFF"/>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2E74B5"/>
                    </a:solid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3">
                  <a:txBody>
                    <a:bodyPr/>
                    <a:lstStyle/>
                    <a:p>
                      <a:pPr indent="0" algn="ctr">
                        <a:buNone/>
                      </a:pPr>
                      <a:r>
                        <a:rPr lang="en-US" sz="1400" b="0">
                          <a:latin typeface="微软雅黑" panose="020B0503020204020204" charset="-122"/>
                          <a:ea typeface="微软雅黑" panose="020B0503020204020204" charset="-122"/>
                          <a:cs typeface="仿宋" panose="02010609060101010101" charset="-122"/>
                        </a:rPr>
                        <a:t>HNGCXZ-TS-2023-03</a:t>
                      </a:r>
                      <a:endParaRPr lang="en-US" altLang="en-US" sz="1400" b="0">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FBE5D6"/>
                    </a:solid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3">
                  <a:txBody>
                    <a:bodyPr/>
                    <a:lstStyle/>
                    <a:p>
                      <a:pPr indent="0" algn="ctr">
                        <a:buNone/>
                      </a:pPr>
                      <a:r>
                        <a:rPr lang="en-US" sz="1400" b="1">
                          <a:solidFill>
                            <a:srgbClr val="FFFFFF"/>
                          </a:solidFill>
                          <a:latin typeface="微软雅黑" panose="020B0503020204020204" charset="-122"/>
                          <a:ea typeface="微软雅黑" panose="020B0503020204020204" charset="-122"/>
                          <a:cs typeface="仿宋" panose="02010609060101010101" charset="-122"/>
                        </a:rPr>
                        <a:t>课题注册号</a:t>
                      </a:r>
                      <a:endParaRPr lang="en-US" altLang="en-US" sz="1400" b="1">
                        <a:solidFill>
                          <a:srgbClr val="FFFFFF"/>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2E74B5"/>
                    </a:solid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lstStyle/>
                    <a:p>
                      <a:pPr indent="0" algn="ctr">
                        <a:buNone/>
                      </a:pPr>
                      <a:r>
                        <a:rPr lang="en-US" sz="1400" b="0">
                          <a:latin typeface="微软雅黑" panose="020B0503020204020204" charset="-122"/>
                          <a:ea typeface="微软雅黑" panose="020B0503020204020204" charset="-122"/>
                          <a:cs typeface="仿宋" panose="02010609060101010101" charset="-122"/>
                        </a:rPr>
                        <a:t>HNGCKT-TS-2023-03</a:t>
                      </a:r>
                      <a:endParaRPr lang="en-US" altLang="en-US" sz="1400" b="0">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FBE5D6"/>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vMerge="1">
                  <a:txBody>
                    <a:bodyPr/>
                    <a:lstStyle/>
                    <a:p>
                      <a:endParaRPr lang="zh-CN"/>
                    </a:p>
                  </a:txBody>
                  <a:tcPr>
                    <a:lnL w="12700" cap="flat" cmpd="sng">
                      <a:solidFill>
                        <a:srgbClr val="080000"/>
                      </a:solidFill>
                      <a:prstDash val="solid"/>
                      <a:headEnd type="none" w="med" len="med"/>
                      <a:tailEnd type="none" w="med" len="med"/>
                    </a:lnL>
                  </a:tcPr>
                </a:tc>
                <a:tc hMerge="1" vMerge="1">
                  <a:txBody>
                    <a:bodyPr/>
                    <a:lstStyle/>
                    <a:p>
                      <a:endParaRPr lang="zh-CN"/>
                    </a:p>
                  </a:txBody>
                  <a:tcPr>
                    <a:lnR w="38100" cap="flat" cmpd="sng">
                      <a:solidFill>
                        <a:srgbClr val="1F3864"/>
                      </a:solidFill>
                      <a:prstDash val="solid"/>
                      <a:headEnd type="none" w="med" len="med"/>
                      <a:tailEnd type="none" w="med" len="med"/>
                    </a:lnR>
                  </a:tcPr>
                </a:tc>
                <a:extLst>
                  <a:ext uri="{0D108BD9-81ED-4DB2-BD59-A6C34878D82A}">
                    <a16:rowId xmlns:a16="http://schemas.microsoft.com/office/drawing/2014/main" val="10002"/>
                  </a:ext>
                </a:extLst>
              </a:tr>
              <a:tr h="258882">
                <a:tc gridSpan="3">
                  <a:txBody>
                    <a:bodyPr/>
                    <a:lstStyle/>
                    <a:p>
                      <a:pPr indent="0" algn="ctr">
                        <a:buNone/>
                      </a:pPr>
                      <a:r>
                        <a:rPr lang="en-US" sz="1400" b="1" err="1">
                          <a:solidFill>
                            <a:srgbClr val="FFFFFF"/>
                          </a:solidFill>
                          <a:latin typeface="微软雅黑" panose="020B0503020204020204" charset="-122"/>
                          <a:ea typeface="微软雅黑" panose="020B0503020204020204" charset="-122"/>
                          <a:cs typeface="仿宋" panose="02010609060101010101" charset="-122"/>
                        </a:rPr>
                        <a:t>小组注册日期</a:t>
                      </a:r>
                      <a:endParaRPr lang="en-US" altLang="en-US" sz="1400" b="1" err="1">
                        <a:solidFill>
                          <a:srgbClr val="FFFFFF"/>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2E74B5"/>
                    </a:solid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3">
                  <a:txBody>
                    <a:bodyPr/>
                    <a:lstStyle/>
                    <a:p>
                      <a:pPr indent="0" algn="ctr">
                        <a:buNone/>
                      </a:pPr>
                      <a:r>
                        <a:rPr lang="en-US" sz="1400" b="0">
                          <a:latin typeface="微软雅黑" panose="020B0503020204020204" charset="-122"/>
                          <a:ea typeface="微软雅黑" panose="020B0503020204020204" charset="-122"/>
                          <a:cs typeface="微软雅黑" panose="020B0503020204020204" charset="-122"/>
                        </a:rPr>
                        <a:t>2023年03月01日</a:t>
                      </a:r>
                      <a:endParaRPr lang="en-US" altLang="en-US" sz="14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DAE3F3"/>
                    </a:solid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3">
                  <a:txBody>
                    <a:bodyPr/>
                    <a:lstStyle/>
                    <a:p>
                      <a:pPr indent="0" algn="ctr">
                        <a:buNone/>
                      </a:pPr>
                      <a:r>
                        <a:rPr lang="en-US" sz="1400" b="1">
                          <a:solidFill>
                            <a:srgbClr val="FFFFFF"/>
                          </a:solidFill>
                          <a:latin typeface="微软雅黑" panose="020B0503020204020204" charset="-122"/>
                          <a:ea typeface="微软雅黑" panose="020B0503020204020204" charset="-122"/>
                          <a:cs typeface="仿宋" panose="02010609060101010101" charset="-122"/>
                        </a:rPr>
                        <a:t>课题注册日期</a:t>
                      </a:r>
                      <a:endParaRPr lang="en-US" altLang="en-US" sz="1400" b="1">
                        <a:solidFill>
                          <a:srgbClr val="FFFFFF"/>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2E74B5"/>
                    </a:solid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lstStyle/>
                    <a:p>
                      <a:pPr indent="0" algn="ctr">
                        <a:buNone/>
                      </a:pPr>
                      <a:r>
                        <a:rPr lang="en-US" sz="1400" b="0">
                          <a:latin typeface="微软雅黑" panose="020B0503020204020204" charset="-122"/>
                          <a:ea typeface="微软雅黑" panose="020B0503020204020204" charset="-122"/>
                          <a:cs typeface="微软雅黑" panose="020B0503020204020204" charset="-122"/>
                        </a:rPr>
                        <a:t>2023年03月01日</a:t>
                      </a:r>
                      <a:endParaRPr lang="en-US" altLang="en-US" sz="14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DAE3F3"/>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vMerge="1">
                  <a:txBody>
                    <a:bodyPr/>
                    <a:lstStyle/>
                    <a:p>
                      <a:endParaRPr lang="zh-CN"/>
                    </a:p>
                  </a:txBody>
                  <a:tcPr>
                    <a:lnL w="12700" cap="flat" cmpd="sng">
                      <a:solidFill>
                        <a:srgbClr val="080000"/>
                      </a:solidFill>
                      <a:prstDash val="solid"/>
                      <a:headEnd type="none" w="med" len="med"/>
                      <a:tailEnd type="none" w="med" len="med"/>
                    </a:lnL>
                  </a:tcPr>
                </a:tc>
                <a:tc hMerge="1" vMerge="1">
                  <a:txBody>
                    <a:bodyPr/>
                    <a:lstStyle/>
                    <a:p>
                      <a:endParaRPr lang="zh-CN"/>
                    </a:p>
                  </a:txBody>
                  <a:tcPr>
                    <a:lnR w="38100" cap="flat" cmpd="sng">
                      <a:solidFill>
                        <a:srgbClr val="1F3864"/>
                      </a:solidFill>
                      <a:prstDash val="solid"/>
                      <a:headEnd type="none" w="med" len="med"/>
                      <a:tailEnd type="none" w="med" len="med"/>
                    </a:lnR>
                  </a:tcPr>
                </a:tc>
                <a:extLst>
                  <a:ext uri="{0D108BD9-81ED-4DB2-BD59-A6C34878D82A}">
                    <a16:rowId xmlns:a16="http://schemas.microsoft.com/office/drawing/2014/main" val="10003"/>
                  </a:ext>
                </a:extLst>
              </a:tr>
              <a:tr h="258882">
                <a:tc gridSpan="3">
                  <a:txBody>
                    <a:bodyPr/>
                    <a:lstStyle/>
                    <a:p>
                      <a:pPr indent="0" algn="ctr">
                        <a:buNone/>
                      </a:pPr>
                      <a:r>
                        <a:rPr lang="en-US" sz="1400" b="1" err="1">
                          <a:solidFill>
                            <a:srgbClr val="FFFFFF"/>
                          </a:solidFill>
                          <a:latin typeface="微软雅黑" panose="020B0503020204020204" charset="-122"/>
                          <a:ea typeface="微软雅黑" panose="020B0503020204020204" charset="-122"/>
                          <a:cs typeface="仿宋" panose="02010609060101010101" charset="-122"/>
                        </a:rPr>
                        <a:t>课题类型</a:t>
                      </a:r>
                      <a:endParaRPr lang="en-US" altLang="en-US" sz="1400" b="1" err="1">
                        <a:solidFill>
                          <a:srgbClr val="FFFFFF"/>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2E74B5"/>
                    </a:solid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3">
                  <a:txBody>
                    <a:bodyPr/>
                    <a:lstStyle/>
                    <a:p>
                      <a:pPr indent="0" algn="ctr">
                        <a:buNone/>
                      </a:pPr>
                      <a:r>
                        <a:rPr lang="en-US" sz="1400" b="0" err="1">
                          <a:latin typeface="微软雅黑" panose="020B0503020204020204" charset="-122"/>
                          <a:ea typeface="微软雅黑" panose="020B0503020204020204" charset="-122"/>
                          <a:cs typeface="仿宋" panose="02010609060101010101" charset="-122"/>
                        </a:rPr>
                        <a:t>问题解决型</a:t>
                      </a:r>
                      <a:endParaRPr lang="en-US" altLang="en-US" sz="1400" b="0" err="1">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FBE5D6"/>
                    </a:solid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3">
                  <a:txBody>
                    <a:bodyPr/>
                    <a:lstStyle/>
                    <a:p>
                      <a:pPr indent="0" algn="ctr">
                        <a:buNone/>
                      </a:pPr>
                      <a:r>
                        <a:rPr lang="en-US" sz="1400" b="1">
                          <a:solidFill>
                            <a:srgbClr val="FFFFFF"/>
                          </a:solidFill>
                          <a:latin typeface="微软雅黑" panose="020B0503020204020204" charset="-122"/>
                          <a:ea typeface="微软雅黑" panose="020B0503020204020204" charset="-122"/>
                          <a:cs typeface="仿宋" panose="02010609060101010101" charset="-122"/>
                        </a:rPr>
                        <a:t>出勤率</a:t>
                      </a:r>
                      <a:endParaRPr lang="en-US" altLang="en-US" sz="1400" b="1">
                        <a:solidFill>
                          <a:srgbClr val="FFFFFF"/>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2E74B5"/>
                    </a:solid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lstStyle/>
                    <a:p>
                      <a:pPr indent="0" algn="ctr">
                        <a:buNone/>
                      </a:pPr>
                      <a:r>
                        <a:rPr lang="en-US" sz="1400" b="0">
                          <a:latin typeface="微软雅黑" panose="020B0503020204020204" charset="-122"/>
                          <a:ea typeface="微软雅黑" panose="020B0503020204020204" charset="-122"/>
                          <a:cs typeface="仿宋" panose="02010609060101010101" charset="-122"/>
                        </a:rPr>
                        <a:t>100%</a:t>
                      </a:r>
                      <a:endParaRPr lang="en-US" altLang="en-US" sz="1400" b="0">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FBE5D6"/>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vMerge="1">
                  <a:txBody>
                    <a:bodyPr/>
                    <a:lstStyle/>
                    <a:p>
                      <a:endParaRPr lang="zh-CN"/>
                    </a:p>
                  </a:txBody>
                  <a:tcPr>
                    <a:lnL w="12700" cap="flat" cmpd="sng">
                      <a:solidFill>
                        <a:srgbClr val="080000"/>
                      </a:solidFill>
                      <a:prstDash val="solid"/>
                      <a:headEnd type="none" w="med" len="med"/>
                      <a:tailEnd type="none" w="med" len="med"/>
                    </a:lnL>
                  </a:tcPr>
                </a:tc>
                <a:tc hMerge="1" vMerge="1">
                  <a:txBody>
                    <a:bodyPr/>
                    <a:lstStyle/>
                    <a:p>
                      <a:endParaRPr lang="zh-CN"/>
                    </a:p>
                  </a:txBody>
                  <a:tcPr>
                    <a:lnR w="38100" cap="flat" cmpd="sng">
                      <a:solidFill>
                        <a:srgbClr val="1F3864"/>
                      </a:solidFill>
                      <a:prstDash val="solid"/>
                      <a:headEnd type="none" w="med" len="med"/>
                      <a:tailEnd type="none" w="med" len="med"/>
                    </a:lnR>
                  </a:tcPr>
                </a:tc>
                <a:extLst>
                  <a:ext uri="{0D108BD9-81ED-4DB2-BD59-A6C34878D82A}">
                    <a16:rowId xmlns:a16="http://schemas.microsoft.com/office/drawing/2014/main" val="10004"/>
                  </a:ext>
                </a:extLst>
              </a:tr>
              <a:tr h="258882">
                <a:tc gridSpan="3">
                  <a:txBody>
                    <a:bodyPr/>
                    <a:lstStyle/>
                    <a:p>
                      <a:pPr indent="0" algn="ctr">
                        <a:buNone/>
                      </a:pPr>
                      <a:r>
                        <a:rPr lang="en-US" sz="1400" b="1">
                          <a:solidFill>
                            <a:srgbClr val="FFFFFF"/>
                          </a:solidFill>
                          <a:latin typeface="微软雅黑" panose="020B0503020204020204" charset="-122"/>
                          <a:ea typeface="微软雅黑" panose="020B0503020204020204" charset="-122"/>
                          <a:cs typeface="仿宋" panose="02010609060101010101" charset="-122"/>
                        </a:rPr>
                        <a:t>活动频率</a:t>
                      </a:r>
                      <a:endParaRPr lang="en-US" altLang="en-US" sz="1400" b="1">
                        <a:solidFill>
                          <a:srgbClr val="FFFFFF"/>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2E74B5"/>
                    </a:solid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3">
                  <a:txBody>
                    <a:bodyPr/>
                    <a:lstStyle/>
                    <a:p>
                      <a:pPr indent="0" algn="ctr">
                        <a:buNone/>
                      </a:pPr>
                      <a:r>
                        <a:rPr lang="en-US" sz="1400" b="0">
                          <a:latin typeface="微软雅黑" panose="020B0503020204020204" charset="-122"/>
                          <a:ea typeface="微软雅黑" panose="020B0503020204020204" charset="-122"/>
                          <a:cs typeface="微软雅黑" panose="020B0503020204020204" charset="-122"/>
                        </a:rPr>
                        <a:t>每月≥5次</a:t>
                      </a:r>
                      <a:endParaRPr lang="en-US" altLang="en-US" sz="14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DAE3F3"/>
                    </a:solid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3">
                  <a:txBody>
                    <a:bodyPr/>
                    <a:lstStyle/>
                    <a:p>
                      <a:pPr indent="0" algn="ctr">
                        <a:buNone/>
                      </a:pPr>
                      <a:r>
                        <a:rPr lang="en-US" sz="1400" b="1">
                          <a:solidFill>
                            <a:srgbClr val="FFFFFF"/>
                          </a:solidFill>
                          <a:latin typeface="微软雅黑" panose="020B0503020204020204" charset="-122"/>
                          <a:ea typeface="微软雅黑" panose="020B0503020204020204" charset="-122"/>
                          <a:cs typeface="微软雅黑" panose="020B0503020204020204" charset="-122"/>
                        </a:rPr>
                        <a:t>QC交流时间</a:t>
                      </a:r>
                      <a:endParaRPr lang="en-US" altLang="en-US" sz="1400" b="1">
                        <a:solidFill>
                          <a:srgbClr val="FFFFFF"/>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2E74B5"/>
                    </a:solid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lstStyle/>
                    <a:p>
                      <a:pPr indent="0" algn="ctr">
                        <a:buNone/>
                      </a:pPr>
                      <a:r>
                        <a:rPr lang="en-US" sz="1400" b="0">
                          <a:latin typeface="微软雅黑" panose="020B0503020204020204" charset="-122"/>
                          <a:ea typeface="微软雅黑" panose="020B0503020204020204" charset="-122"/>
                          <a:cs typeface="微软雅黑" panose="020B0503020204020204" charset="-122"/>
                        </a:rPr>
                        <a:t>平均≥2小时/</a:t>
                      </a:r>
                      <a:r>
                        <a:rPr lang="en-US" sz="1400" b="0" err="1">
                          <a:latin typeface="微软雅黑" panose="020B0503020204020204" charset="-122"/>
                          <a:ea typeface="微软雅黑" panose="020B0503020204020204" charset="-122"/>
                          <a:cs typeface="微软雅黑" panose="020B0503020204020204" charset="-122"/>
                        </a:rPr>
                        <a:t>每次</a:t>
                      </a:r>
                      <a:endParaRPr lang="en-US" altLang="en-US" sz="14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DAE3F3"/>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vMerge="1">
                  <a:txBody>
                    <a:bodyPr/>
                    <a:lstStyle/>
                    <a:p>
                      <a:endParaRPr lang="zh-CN"/>
                    </a:p>
                  </a:txBody>
                  <a:tcPr>
                    <a:lnL w="12700" cap="flat" cmpd="sng">
                      <a:solidFill>
                        <a:srgbClr val="080000"/>
                      </a:solidFill>
                      <a:prstDash val="solid"/>
                      <a:headEnd type="none" w="med" len="med"/>
                      <a:tailEnd type="none" w="med" len="med"/>
                    </a:lnL>
                  </a:tcPr>
                </a:tc>
                <a:tc hMerge="1" vMerge="1">
                  <a:txBody>
                    <a:bodyPr/>
                    <a:lstStyle/>
                    <a:p>
                      <a:endParaRPr lang="zh-CN"/>
                    </a:p>
                  </a:txBody>
                  <a:tcPr>
                    <a:lnR w="38100" cap="flat" cmpd="sng">
                      <a:solidFill>
                        <a:srgbClr val="1F3864"/>
                      </a:solidFill>
                      <a:prstDash val="solid"/>
                      <a:headEnd type="none" w="med" len="med"/>
                      <a:tailEnd type="none" w="med" len="med"/>
                    </a:lnR>
                  </a:tcPr>
                </a:tc>
                <a:extLst>
                  <a:ext uri="{0D108BD9-81ED-4DB2-BD59-A6C34878D82A}">
                    <a16:rowId xmlns:a16="http://schemas.microsoft.com/office/drawing/2014/main" val="10005"/>
                  </a:ext>
                </a:extLst>
              </a:tr>
              <a:tr h="258882">
                <a:tc gridSpan="3">
                  <a:txBody>
                    <a:bodyPr/>
                    <a:lstStyle/>
                    <a:p>
                      <a:pPr indent="0" algn="ctr">
                        <a:buNone/>
                      </a:pPr>
                      <a:r>
                        <a:rPr lang="en-US" sz="1400" b="1" err="1">
                          <a:solidFill>
                            <a:srgbClr val="FFFFFF"/>
                          </a:solidFill>
                          <a:latin typeface="微软雅黑" panose="020B0503020204020204" charset="-122"/>
                          <a:ea typeface="微软雅黑" panose="020B0503020204020204" charset="-122"/>
                          <a:cs typeface="微软雅黑" panose="020B0503020204020204" charset="-122"/>
                        </a:rPr>
                        <a:t>QC活动时间</a:t>
                      </a:r>
                      <a:endParaRPr lang="en-US" altLang="en-US" sz="1400" b="1" err="1">
                        <a:solidFill>
                          <a:srgbClr val="FFFFFF"/>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2E74B5"/>
                    </a:solid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3">
                  <a:txBody>
                    <a:bodyPr/>
                    <a:lstStyle/>
                    <a:p>
                      <a:pPr indent="0" algn="ctr">
                        <a:buNone/>
                      </a:pPr>
                      <a:r>
                        <a:rPr lang="en-US" sz="1400" b="0">
                          <a:latin typeface="微软雅黑" panose="020B0503020204020204" charset="-122"/>
                          <a:ea typeface="微软雅黑" panose="020B0503020204020204" charset="-122"/>
                          <a:cs typeface="微软雅黑" panose="020B0503020204020204" charset="-122"/>
                        </a:rPr>
                        <a:t>2023.03.01～2023.12.20</a:t>
                      </a:r>
                      <a:endParaRPr lang="en-US" altLang="en-US" sz="14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FBE5D6"/>
                    </a:solid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3">
                  <a:txBody>
                    <a:bodyPr/>
                    <a:lstStyle/>
                    <a:p>
                      <a:pPr indent="0" algn="ctr">
                        <a:buNone/>
                      </a:pPr>
                      <a:r>
                        <a:rPr lang="en-US" sz="1400" b="1" err="1">
                          <a:solidFill>
                            <a:srgbClr val="FFFFFF"/>
                          </a:solidFill>
                          <a:latin typeface="微软雅黑" panose="020B0503020204020204" charset="-122"/>
                          <a:ea typeface="微软雅黑" panose="020B0503020204020204" charset="-122"/>
                          <a:cs typeface="微软雅黑" panose="020B0503020204020204" charset="-122"/>
                        </a:rPr>
                        <a:t>QC教育情况</a:t>
                      </a:r>
                      <a:endParaRPr lang="en-US" altLang="en-US" sz="1400" b="1" err="1">
                        <a:solidFill>
                          <a:srgbClr val="FFFFFF"/>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2E74B5"/>
                    </a:solid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lstStyle/>
                    <a:p>
                      <a:pPr indent="0" algn="ctr">
                        <a:buNone/>
                      </a:pPr>
                      <a:r>
                        <a:rPr lang="en-US" sz="1400" b="0">
                          <a:latin typeface="微软雅黑" panose="020B0503020204020204" charset="-122"/>
                          <a:ea typeface="微软雅黑" panose="020B0503020204020204" charset="-122"/>
                          <a:cs typeface="微软雅黑" panose="020B0503020204020204" charset="-122"/>
                        </a:rPr>
                        <a:t>≥80小时</a:t>
                      </a:r>
                      <a:endParaRPr lang="en-US" altLang="en-US" sz="14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FBE5D6"/>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vMerge="1">
                  <a:txBody>
                    <a:bodyPr/>
                    <a:lstStyle/>
                    <a:p>
                      <a:endParaRPr lang="zh-CN"/>
                    </a:p>
                  </a:txBody>
                  <a:tcPr>
                    <a:lnL w="12700" cap="flat" cmpd="sng">
                      <a:solidFill>
                        <a:srgbClr val="080000"/>
                      </a:solidFill>
                      <a:prstDash val="solid"/>
                      <a:headEnd type="none" w="med" len="med"/>
                      <a:tailEnd type="none" w="med" len="med"/>
                    </a:lnL>
                    <a:lnB w="12700" cap="flat" cmpd="sng">
                      <a:solidFill>
                        <a:srgbClr val="080000"/>
                      </a:solidFill>
                      <a:prstDash val="solid"/>
                      <a:headEnd type="none" w="med" len="med"/>
                      <a:tailEnd type="none" w="med" len="med"/>
                    </a:lnB>
                  </a:tcPr>
                </a:tc>
                <a:tc hMerge="1" vMerge="1">
                  <a:txBody>
                    <a:bodyPr/>
                    <a:lstStyle/>
                    <a:p>
                      <a:endParaRPr lang="zh-CN"/>
                    </a:p>
                  </a:txBody>
                  <a:tcPr>
                    <a:lnR w="38100" cap="flat" cmpd="sng">
                      <a:solidFill>
                        <a:srgbClr val="1F3864"/>
                      </a:solidFill>
                      <a:prstDash val="solid"/>
                      <a:headEnd type="none" w="med" len="med"/>
                      <a:tailEnd type="none" w="med" len="med"/>
                    </a:lnR>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6"/>
                  </a:ext>
                </a:extLst>
              </a:tr>
              <a:tr h="258882">
                <a:tc gridSpan="13">
                  <a:txBody>
                    <a:bodyPr/>
                    <a:lstStyle/>
                    <a:p>
                      <a:pPr indent="0" algn="ctr">
                        <a:buNone/>
                      </a:pPr>
                      <a:r>
                        <a:rPr lang="en-US" sz="1400" b="1">
                          <a:latin typeface="微软雅黑" panose="020B0503020204020204" charset="-122"/>
                          <a:ea typeface="微软雅黑" panose="020B0503020204020204" charset="-122"/>
                          <a:cs typeface="仿宋" panose="02010609060101010101" charset="-122"/>
                        </a:rPr>
                        <a:t>小组成员简介</a:t>
                      </a:r>
                      <a:endParaRPr lang="en-US" altLang="en-US" sz="1400" b="1">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DEEAF6"/>
                    </a:solid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38100" cap="flat" cmpd="sng">
                      <a:solidFill>
                        <a:srgbClr val="1F3864"/>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7"/>
                  </a:ext>
                </a:extLst>
              </a:tr>
              <a:tr h="258882">
                <a:tc>
                  <a:txBody>
                    <a:bodyPr/>
                    <a:lstStyle/>
                    <a:p>
                      <a:pPr indent="0" algn="ctr">
                        <a:buNone/>
                      </a:pPr>
                      <a:r>
                        <a:rPr lang="en-US" sz="1400" b="1">
                          <a:solidFill>
                            <a:srgbClr val="FFFFFF"/>
                          </a:solidFill>
                          <a:latin typeface="微软雅黑" panose="020B0503020204020204" charset="-122"/>
                          <a:ea typeface="微软雅黑" panose="020B0503020204020204" charset="-122"/>
                          <a:cs typeface="仿宋" panose="02010609060101010101" charset="-122"/>
                        </a:rPr>
                        <a:t>序号</a:t>
                      </a:r>
                      <a:endParaRPr lang="en-US" altLang="en-US" sz="1400" b="1">
                        <a:solidFill>
                          <a:srgbClr val="FFFFFF"/>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2E74B5"/>
                    </a:solidFill>
                  </a:tcPr>
                </a:tc>
                <a:tc>
                  <a:txBody>
                    <a:bodyPr/>
                    <a:lstStyle/>
                    <a:p>
                      <a:pPr indent="0" algn="ctr">
                        <a:buNone/>
                      </a:pPr>
                      <a:r>
                        <a:rPr lang="en-US" sz="1400" b="1">
                          <a:solidFill>
                            <a:srgbClr val="FFFFFF"/>
                          </a:solidFill>
                          <a:latin typeface="微软雅黑" panose="020B0503020204020204" charset="-122"/>
                          <a:ea typeface="微软雅黑" panose="020B0503020204020204" charset="-122"/>
                          <a:cs typeface="仿宋" panose="02010609060101010101" charset="-122"/>
                        </a:rPr>
                        <a:t>姓名</a:t>
                      </a:r>
                      <a:endParaRPr lang="en-US" altLang="en-US" sz="1400" b="1">
                        <a:solidFill>
                          <a:srgbClr val="FFFFFF"/>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2E74B5"/>
                    </a:solidFill>
                  </a:tcPr>
                </a:tc>
                <a:tc gridSpan="2">
                  <a:txBody>
                    <a:bodyPr/>
                    <a:lstStyle/>
                    <a:p>
                      <a:pPr indent="0" algn="ctr">
                        <a:buNone/>
                      </a:pPr>
                      <a:r>
                        <a:rPr lang="en-US" sz="1400" b="1">
                          <a:solidFill>
                            <a:srgbClr val="FFFFFF"/>
                          </a:solidFill>
                          <a:latin typeface="微软雅黑" panose="020B0503020204020204" charset="-122"/>
                          <a:ea typeface="微软雅黑" panose="020B0503020204020204" charset="-122"/>
                          <a:cs typeface="仿宋" panose="02010609060101010101" charset="-122"/>
                        </a:rPr>
                        <a:t>年龄</a:t>
                      </a:r>
                      <a:endParaRPr lang="en-US" altLang="en-US" sz="1400" b="1">
                        <a:solidFill>
                          <a:srgbClr val="FFFFFF"/>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2E74B5"/>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indent="0" algn="ctr">
                        <a:buNone/>
                      </a:pPr>
                      <a:r>
                        <a:rPr lang="en-US" sz="1400" b="1">
                          <a:solidFill>
                            <a:srgbClr val="FFFFFF"/>
                          </a:solidFill>
                          <a:latin typeface="微软雅黑" panose="020B0503020204020204" charset="-122"/>
                          <a:ea typeface="微软雅黑" panose="020B0503020204020204" charset="-122"/>
                          <a:cs typeface="仿宋" panose="02010609060101010101" charset="-122"/>
                        </a:rPr>
                        <a:t>职务</a:t>
                      </a:r>
                      <a:endParaRPr lang="en-US" altLang="en-US" sz="1400" b="1">
                        <a:solidFill>
                          <a:srgbClr val="FFFFFF"/>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2E74B5"/>
                    </a:solidFill>
                  </a:tcPr>
                </a:tc>
                <a:tc gridSpan="2">
                  <a:txBody>
                    <a:bodyPr/>
                    <a:lstStyle/>
                    <a:p>
                      <a:pPr indent="0" algn="ctr">
                        <a:buNone/>
                      </a:pPr>
                      <a:r>
                        <a:rPr lang="en-US" sz="1400" b="1">
                          <a:solidFill>
                            <a:srgbClr val="FFFFFF"/>
                          </a:solidFill>
                          <a:latin typeface="微软雅黑" panose="020B0503020204020204" charset="-122"/>
                          <a:ea typeface="微软雅黑" panose="020B0503020204020204" charset="-122"/>
                          <a:cs typeface="仿宋" panose="02010609060101010101" charset="-122"/>
                        </a:rPr>
                        <a:t>职称</a:t>
                      </a:r>
                      <a:endParaRPr lang="en-US" altLang="en-US" sz="1400" b="1">
                        <a:solidFill>
                          <a:srgbClr val="FFFFFF"/>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2E74B5"/>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indent="0" algn="ctr">
                        <a:buNone/>
                      </a:pPr>
                      <a:r>
                        <a:rPr lang="en-US" sz="1400" b="1">
                          <a:solidFill>
                            <a:srgbClr val="FFFFFF"/>
                          </a:solidFill>
                          <a:latin typeface="微软雅黑" panose="020B0503020204020204" charset="-122"/>
                          <a:ea typeface="微软雅黑" panose="020B0503020204020204" charset="-122"/>
                          <a:cs typeface="仿宋" panose="02010609060101010101" charset="-122"/>
                        </a:rPr>
                        <a:t>学历</a:t>
                      </a:r>
                      <a:endParaRPr lang="en-US" altLang="en-US" sz="1400" b="1">
                        <a:solidFill>
                          <a:srgbClr val="FFFFFF"/>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2E74B5"/>
                    </a:solidFill>
                  </a:tcPr>
                </a:tc>
                <a:tc gridSpan="2">
                  <a:txBody>
                    <a:bodyPr/>
                    <a:lstStyle/>
                    <a:p>
                      <a:pPr indent="0" algn="ctr">
                        <a:buNone/>
                      </a:pPr>
                      <a:r>
                        <a:rPr lang="en-US" sz="1400" b="1">
                          <a:solidFill>
                            <a:srgbClr val="FFFFFF"/>
                          </a:solidFill>
                          <a:latin typeface="微软雅黑" panose="020B0503020204020204" charset="-122"/>
                          <a:ea typeface="微软雅黑" panose="020B0503020204020204" charset="-122"/>
                          <a:cs typeface="仿宋" panose="02010609060101010101" charset="-122"/>
                        </a:rPr>
                        <a:t>组内职务</a:t>
                      </a:r>
                      <a:endParaRPr lang="en-US" altLang="en-US" sz="1400" b="1">
                        <a:solidFill>
                          <a:srgbClr val="FFFFFF"/>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2E74B5"/>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lstStyle/>
                    <a:p>
                      <a:pPr indent="0" algn="ctr">
                        <a:buNone/>
                      </a:pPr>
                      <a:r>
                        <a:rPr lang="en-US" sz="1400" b="1">
                          <a:solidFill>
                            <a:srgbClr val="FFFFFF"/>
                          </a:solidFill>
                          <a:latin typeface="微软雅黑" panose="020B0503020204020204" charset="-122"/>
                          <a:ea typeface="微软雅黑" panose="020B0503020204020204" charset="-122"/>
                          <a:cs typeface="仿宋" panose="02010609060101010101" charset="-122"/>
                        </a:rPr>
                        <a:t>组内分工</a:t>
                      </a:r>
                      <a:endParaRPr lang="en-US" altLang="en-US" sz="1400" b="1">
                        <a:solidFill>
                          <a:srgbClr val="FFFFFF"/>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2E74B5"/>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indent="0" algn="ctr">
                        <a:buNone/>
                      </a:pPr>
                      <a:r>
                        <a:rPr lang="en-US" sz="1400" b="1" err="1">
                          <a:solidFill>
                            <a:srgbClr val="FFFFFF"/>
                          </a:solidFill>
                          <a:latin typeface="微软雅黑" panose="020B0503020204020204" charset="-122"/>
                          <a:ea typeface="微软雅黑" panose="020B0503020204020204" charset="-122"/>
                          <a:cs typeface="微软雅黑" panose="020B0503020204020204" charset="-122"/>
                        </a:rPr>
                        <a:t>QC教育</a:t>
                      </a:r>
                      <a:endParaRPr lang="en-US" altLang="en-US" sz="1400" b="1" err="1">
                        <a:solidFill>
                          <a:srgbClr val="FFFFFF"/>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2E74B5"/>
                    </a:solidFill>
                  </a:tcPr>
                </a:tc>
                <a:extLst>
                  <a:ext uri="{0D108BD9-81ED-4DB2-BD59-A6C34878D82A}">
                    <a16:rowId xmlns:a16="http://schemas.microsoft.com/office/drawing/2014/main" val="10008"/>
                  </a:ext>
                </a:extLst>
              </a:tr>
              <a:tr h="258882">
                <a:tc>
                  <a:txBody>
                    <a:bodyPr/>
                    <a:lstStyle/>
                    <a:p>
                      <a:pPr marL="0" indent="0" algn="ctr" defTabSz="1219200" rtl="0" eaLnBrk="1" latinLnBrk="0" hangingPunct="1">
                        <a:buNone/>
                      </a:pPr>
                      <a:r>
                        <a:rPr lang="en-US" sz="1400" b="0" kern="1200">
                          <a:solidFill>
                            <a:schemeClr val="tx1"/>
                          </a:solidFill>
                          <a:latin typeface="微软雅黑" panose="020B0503020204020204" charset="-122"/>
                          <a:ea typeface="微软雅黑" panose="020B0503020204020204" charset="-122"/>
                          <a:cs typeface="仿宋" panose="02010609060101010101" charset="-122"/>
                        </a:rPr>
                        <a:t>1</a:t>
                      </a:r>
                      <a:endParaRPr lang="en-US" altLang="en-US" sz="1400" b="0" kern="1200">
                        <a:solidFill>
                          <a:schemeClr val="tx1"/>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DEEAF6"/>
                    </a:solidFill>
                  </a:tcPr>
                </a:tc>
                <a:tc>
                  <a:txBody>
                    <a:bodyPr/>
                    <a:lstStyle/>
                    <a:p>
                      <a:pPr marL="0" indent="0" algn="ctr" defTabSz="1219200" rtl="0" eaLnBrk="1" latinLnBrk="0" hangingPunct="1">
                        <a:buNone/>
                      </a:pPr>
                      <a:r>
                        <a:rPr lang="zh-CN" altLang="en-US" sz="1400" b="0" kern="1200">
                          <a:solidFill>
                            <a:schemeClr val="tx1"/>
                          </a:solidFill>
                          <a:latin typeface="微软雅黑" panose="020B0503020204020204" charset="-122"/>
                          <a:ea typeface="微软雅黑" panose="020B0503020204020204" charset="-122"/>
                          <a:cs typeface="宋体" panose="02010600030101010101" pitchFamily="2" charset="-122"/>
                        </a:rPr>
                        <a:t>马奔</a:t>
                      </a: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DEEAF6"/>
                    </a:solidFill>
                  </a:tcPr>
                </a:tc>
                <a:tc gridSpan="2">
                  <a:txBody>
                    <a:bodyPr/>
                    <a:lstStyle/>
                    <a:p>
                      <a:pPr marL="0" indent="0" algn="ctr" defTabSz="1219200" rtl="0" eaLnBrk="1" latinLnBrk="0" hangingPunct="1">
                        <a:buNone/>
                      </a:pPr>
                      <a:r>
                        <a:rPr lang="en-US" sz="1400" b="0" kern="1200">
                          <a:solidFill>
                            <a:schemeClr val="tx1"/>
                          </a:solidFill>
                          <a:latin typeface="微软雅黑" panose="020B0503020204020204" charset="-122"/>
                          <a:ea typeface="微软雅黑" panose="020B0503020204020204" charset="-122"/>
                          <a:cs typeface="宋体" panose="02010600030101010101" pitchFamily="2" charset="-122"/>
                        </a:rPr>
                        <a:t>33</a:t>
                      </a:r>
                      <a:endParaRPr lang="en-US" altLang="en-US" sz="1400" b="0" kern="1200">
                        <a:solidFill>
                          <a:schemeClr val="tx1"/>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DEEAF6"/>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marL="0" indent="0" algn="ctr" defTabSz="1219200" rtl="0" eaLnBrk="1" latinLnBrk="0" hangingPunct="1">
                        <a:buNone/>
                      </a:pPr>
                      <a:r>
                        <a:rPr lang="zh-CN" altLang="en-US" sz="1400" b="0" kern="1200">
                          <a:solidFill>
                            <a:schemeClr val="tx1"/>
                          </a:solidFill>
                          <a:latin typeface="微软雅黑" panose="020B0503020204020204" charset="-122"/>
                          <a:ea typeface="微软雅黑" panose="020B0503020204020204" charset="-122"/>
                          <a:cs typeface="仿宋" panose="02010609060101010101" charset="-122"/>
                        </a:rPr>
                        <a:t>汽机</a:t>
                      </a:r>
                      <a:r>
                        <a:rPr lang="en-US" sz="1400" b="0" kern="1200">
                          <a:solidFill>
                            <a:schemeClr val="tx1"/>
                          </a:solidFill>
                          <a:latin typeface="微软雅黑" panose="020B0503020204020204" charset="-122"/>
                          <a:ea typeface="微软雅黑" panose="020B0503020204020204" charset="-122"/>
                          <a:cs typeface="仿宋" panose="02010609060101010101" charset="-122"/>
                        </a:rPr>
                        <a:t>调试</a:t>
                      </a:r>
                      <a:endParaRPr lang="en-US" altLang="en-US" sz="1400" b="0" kern="1200">
                        <a:solidFill>
                          <a:schemeClr val="tx1"/>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DEEAF6"/>
                    </a:solidFill>
                  </a:tcPr>
                </a:tc>
                <a:tc gridSpan="2">
                  <a:txBody>
                    <a:bodyPr/>
                    <a:lstStyle/>
                    <a:p>
                      <a:pPr marL="0" indent="0" algn="ctr" defTabSz="1219200" rtl="0" eaLnBrk="1" latinLnBrk="0" hangingPunct="1">
                        <a:buNone/>
                      </a:pPr>
                      <a:r>
                        <a:rPr lang="zh-CN" altLang="en-US" sz="1400" b="0" kern="1200">
                          <a:solidFill>
                            <a:schemeClr val="tx1"/>
                          </a:solidFill>
                          <a:latin typeface="微软雅黑" panose="020B0503020204020204" charset="-122"/>
                          <a:ea typeface="微软雅黑" panose="020B0503020204020204" charset="-122"/>
                          <a:cs typeface="微软雅黑" panose="020B0503020204020204" charset="-122"/>
                        </a:rPr>
                        <a:t>中</a:t>
                      </a:r>
                      <a:r>
                        <a:rPr lang="en-US" sz="1400" b="0" kern="1200">
                          <a:solidFill>
                            <a:schemeClr val="tx1"/>
                          </a:solidFill>
                          <a:latin typeface="微软雅黑" panose="020B0503020204020204" charset="-122"/>
                          <a:ea typeface="微软雅黑" panose="020B0503020204020204" charset="-122"/>
                          <a:cs typeface="微软雅黑" panose="020B0503020204020204" charset="-122"/>
                        </a:rPr>
                        <a:t>级工程师       </a:t>
                      </a:r>
                      <a:endParaRPr lang="en-US" altLang="en-US" sz="1400" b="0" kern="1200">
                        <a:solidFill>
                          <a:schemeClr val="tx1"/>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DEEAF6"/>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marL="0" indent="0" algn="ctr" defTabSz="1219200" rtl="0" eaLnBrk="1" latinLnBrk="0" hangingPunct="1">
                        <a:buNone/>
                      </a:pPr>
                      <a:r>
                        <a:rPr lang="en-US" sz="1400" b="0" kern="1200">
                          <a:solidFill>
                            <a:schemeClr val="tx1"/>
                          </a:solidFill>
                          <a:latin typeface="微软雅黑" panose="020B0503020204020204" charset="-122"/>
                          <a:ea typeface="微软雅黑" panose="020B0503020204020204" charset="-122"/>
                          <a:cs typeface="仿宋" panose="02010609060101010101" charset="-122"/>
                        </a:rPr>
                        <a:t>本科</a:t>
                      </a:r>
                      <a:endParaRPr lang="en-US" altLang="en-US" sz="1400" b="0" kern="1200">
                        <a:solidFill>
                          <a:schemeClr val="tx1"/>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DEEAF6"/>
                    </a:solidFill>
                  </a:tcPr>
                </a:tc>
                <a:tc gridSpan="2">
                  <a:txBody>
                    <a:bodyPr/>
                    <a:lstStyle/>
                    <a:p>
                      <a:pPr marL="0" indent="0" algn="ctr" defTabSz="1219200" rtl="0" eaLnBrk="1" latinLnBrk="0" hangingPunct="1">
                        <a:buNone/>
                      </a:pPr>
                      <a:r>
                        <a:rPr lang="en-US" sz="1400" b="0" kern="1200">
                          <a:solidFill>
                            <a:schemeClr val="tx1"/>
                          </a:solidFill>
                          <a:latin typeface="微软雅黑" panose="020B0503020204020204" charset="-122"/>
                          <a:ea typeface="微软雅黑" panose="020B0503020204020204" charset="-122"/>
                          <a:cs typeface="仿宋" panose="02010609060101010101" charset="-122"/>
                        </a:rPr>
                        <a:t>组</a:t>
                      </a:r>
                      <a:r>
                        <a:rPr lang="zh-CN" altLang="en-US" sz="1400" b="0" kern="1200">
                          <a:solidFill>
                            <a:schemeClr val="tx1"/>
                          </a:solidFill>
                          <a:latin typeface="微软雅黑" panose="020B0503020204020204" charset="-122"/>
                          <a:ea typeface="微软雅黑" panose="020B0503020204020204" charset="-122"/>
                          <a:cs typeface="仿宋" panose="02010609060101010101" charset="-122"/>
                        </a:rPr>
                        <a:t>长</a:t>
                      </a:r>
                      <a:endParaRPr lang="en-US" altLang="en-US" sz="1400" b="0" kern="1200">
                        <a:solidFill>
                          <a:schemeClr val="tx1"/>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DEEAF6"/>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lstStyle/>
                    <a:p>
                      <a:pPr marL="0" indent="0" algn="ctr" defTabSz="1219200" rtl="0" eaLnBrk="1" latinLnBrk="0" hangingPunct="1">
                        <a:buNone/>
                      </a:pPr>
                      <a:r>
                        <a:rPr lang="en-US" sz="1400" b="0" kern="1200" err="1">
                          <a:solidFill>
                            <a:schemeClr val="tx1"/>
                          </a:solidFill>
                          <a:latin typeface="微软雅黑" panose="020B0503020204020204" charset="-122"/>
                          <a:ea typeface="微软雅黑" panose="020B0503020204020204" charset="-122"/>
                          <a:cs typeface="微软雅黑" panose="020B0503020204020204" charset="-122"/>
                        </a:rPr>
                        <a:t>现场执行、成果发布</a:t>
                      </a:r>
                      <a:r>
                        <a:rPr lang="en-US" sz="1400" b="0" kern="1200">
                          <a:solidFill>
                            <a:schemeClr val="tx1"/>
                          </a:solidFill>
                          <a:latin typeface="微软雅黑" panose="020B0503020204020204" charset="-122"/>
                          <a:ea typeface="微软雅黑" panose="020B0503020204020204" charset="-122"/>
                          <a:cs typeface="微软雅黑" panose="020B0503020204020204" charset="-122"/>
                        </a:rPr>
                        <a:t> </a:t>
                      </a:r>
                      <a:endParaRPr lang="en-US" altLang="en-US" sz="1400" b="0" kern="1200">
                        <a:solidFill>
                          <a:schemeClr val="tx1"/>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DEEAF6"/>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marL="0" indent="0" algn="ctr" defTabSz="1219200" rtl="0" eaLnBrk="1" latinLnBrk="0" hangingPunct="1">
                        <a:buNone/>
                      </a:pPr>
                      <a:r>
                        <a:rPr lang="en-US" altLang="zh-CN" sz="1400" b="0" kern="1200">
                          <a:solidFill>
                            <a:schemeClr val="tx1"/>
                          </a:solidFill>
                          <a:latin typeface="微软雅黑" panose="020B0503020204020204" charset="-122"/>
                          <a:ea typeface="微软雅黑" panose="020B0503020204020204" charset="-122"/>
                          <a:cs typeface="微软雅黑" panose="020B0503020204020204" charset="-122"/>
                        </a:rPr>
                        <a:t>100</a:t>
                      </a:r>
                      <a:r>
                        <a:rPr lang="zh-CN" altLang="en-US" sz="1400" b="0" kern="1200">
                          <a:solidFill>
                            <a:schemeClr val="tx1"/>
                          </a:solidFill>
                          <a:latin typeface="微软雅黑" panose="020B0503020204020204" charset="-122"/>
                          <a:ea typeface="微软雅黑" panose="020B0503020204020204" charset="-122"/>
                          <a:cs typeface="微软雅黑" panose="020B0503020204020204" charset="-122"/>
                        </a:rPr>
                        <a:t>课时</a:t>
                      </a: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DEEAF6"/>
                    </a:solidFill>
                  </a:tcPr>
                </a:tc>
                <a:extLst>
                  <a:ext uri="{0D108BD9-81ED-4DB2-BD59-A6C34878D82A}">
                    <a16:rowId xmlns:a16="http://schemas.microsoft.com/office/drawing/2014/main" val="10009"/>
                  </a:ext>
                </a:extLst>
              </a:tr>
              <a:tr h="258882">
                <a:tc>
                  <a:txBody>
                    <a:bodyPr/>
                    <a:lstStyle/>
                    <a:p>
                      <a:pPr marL="0" indent="0" algn="ctr" defTabSz="1219200" rtl="0" eaLnBrk="1" latinLnBrk="0" hangingPunct="1">
                        <a:buNone/>
                      </a:pPr>
                      <a:r>
                        <a:rPr lang="en-US" sz="1400" b="0" kern="1200">
                          <a:solidFill>
                            <a:schemeClr val="tx1"/>
                          </a:solidFill>
                          <a:latin typeface="微软雅黑" panose="020B0503020204020204" charset="-122"/>
                          <a:ea typeface="微软雅黑" panose="020B0503020204020204" charset="-122"/>
                          <a:cs typeface="仿宋" panose="02010609060101010101" charset="-122"/>
                        </a:rPr>
                        <a:t>2</a:t>
                      </a:r>
                      <a:endParaRPr lang="en-US" altLang="en-US" sz="1400" b="0" kern="1200">
                        <a:solidFill>
                          <a:schemeClr val="tx1"/>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FBE5D6"/>
                    </a:solidFill>
                  </a:tcPr>
                </a:tc>
                <a:tc>
                  <a:txBody>
                    <a:bodyPr/>
                    <a:lstStyle/>
                    <a:p>
                      <a:pPr marL="0" indent="0" algn="ctr" defTabSz="1219200" rtl="0" eaLnBrk="1" latinLnBrk="0" hangingPunct="1">
                        <a:buNone/>
                      </a:pPr>
                      <a:r>
                        <a:rPr lang="zh-CN" altLang="en-US" sz="1400" b="0" kern="1200">
                          <a:solidFill>
                            <a:schemeClr val="tx1"/>
                          </a:solidFill>
                          <a:latin typeface="微软雅黑" panose="020B0503020204020204" charset="-122"/>
                          <a:ea typeface="微软雅黑" panose="020B0503020204020204" charset="-122"/>
                        </a:rPr>
                        <a:t>曹政伟</a:t>
                      </a: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FBE5D6"/>
                    </a:solidFill>
                  </a:tcPr>
                </a:tc>
                <a:tc gridSpan="2">
                  <a:txBody>
                    <a:bodyPr/>
                    <a:lstStyle/>
                    <a:p>
                      <a:pPr marL="0" indent="0" algn="ctr" defTabSz="1219200" rtl="0" eaLnBrk="1" latinLnBrk="0" hangingPunct="1">
                        <a:buNone/>
                      </a:pPr>
                      <a:r>
                        <a:rPr lang="en-US" altLang="en-US" sz="1400" b="0" kern="1200">
                          <a:solidFill>
                            <a:schemeClr val="tx1"/>
                          </a:solidFill>
                          <a:latin typeface="微软雅黑" panose="020B0503020204020204" charset="-122"/>
                          <a:ea typeface="微软雅黑" panose="020B0503020204020204" charset="-122"/>
                          <a:cs typeface="宋体" panose="02010600030101010101" pitchFamily="2" charset="-122"/>
                        </a:rPr>
                        <a:t>40</a:t>
                      </a:r>
                    </a:p>
                  </a:txBody>
                  <a:tcPr marL="68580" marR="68580" marT="0" marB="0">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FBE5D6"/>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marL="0" indent="0" algn="ctr" defTabSz="1219200" rtl="0" eaLnBrk="1" latinLnBrk="0" hangingPunct="1">
                        <a:buNone/>
                      </a:pPr>
                      <a:r>
                        <a:rPr lang="en-US" sz="1400" b="0" kern="1200">
                          <a:solidFill>
                            <a:schemeClr val="tx1"/>
                          </a:solidFill>
                          <a:latin typeface="微软雅黑" panose="020B0503020204020204" charset="-122"/>
                          <a:ea typeface="微软雅黑" panose="020B0503020204020204" charset="-122"/>
                          <a:cs typeface="仿宋" panose="02010609060101010101" charset="-122"/>
                        </a:rPr>
                        <a:t>调试副经理</a:t>
                      </a:r>
                      <a:endParaRPr lang="en-US" altLang="en-US" sz="1400" b="0" kern="1200">
                        <a:solidFill>
                          <a:schemeClr val="tx1"/>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FBE5D6"/>
                    </a:solidFill>
                  </a:tcPr>
                </a:tc>
                <a:tc gridSpan="2">
                  <a:txBody>
                    <a:bodyPr/>
                    <a:lstStyle/>
                    <a:p>
                      <a:pPr marL="0" indent="0" algn="ctr" defTabSz="1219200" rtl="0" eaLnBrk="1" latinLnBrk="0" hangingPunct="1">
                        <a:buNone/>
                      </a:pPr>
                      <a:r>
                        <a:rPr lang="en-US" sz="1400" b="0" kern="1200" err="1">
                          <a:solidFill>
                            <a:schemeClr val="tx1"/>
                          </a:solidFill>
                          <a:latin typeface="微软雅黑" panose="020B0503020204020204" charset="-122"/>
                          <a:ea typeface="微软雅黑" panose="020B0503020204020204" charset="-122"/>
                          <a:cs typeface="仿宋" panose="02010609060101010101" charset="-122"/>
                        </a:rPr>
                        <a:t>高级工程师</a:t>
                      </a:r>
                      <a:endParaRPr lang="en-US" altLang="en-US" sz="1400" b="0" kern="1200" err="1">
                        <a:solidFill>
                          <a:schemeClr val="tx1"/>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FBE5D6"/>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marL="0" indent="0" algn="ctr" defTabSz="1219200" rtl="0" eaLnBrk="1" latinLnBrk="0" hangingPunct="1">
                        <a:buNone/>
                      </a:pPr>
                      <a:r>
                        <a:rPr lang="en-US" sz="1400" b="0" kern="1200" err="1">
                          <a:solidFill>
                            <a:schemeClr val="tx1"/>
                          </a:solidFill>
                          <a:latin typeface="微软雅黑" panose="020B0503020204020204" charset="-122"/>
                          <a:ea typeface="微软雅黑" panose="020B0503020204020204" charset="-122"/>
                          <a:cs typeface="仿宋" panose="02010609060101010101" charset="-122"/>
                        </a:rPr>
                        <a:t>本科</a:t>
                      </a:r>
                      <a:endParaRPr lang="en-US" altLang="en-US" sz="1400" b="0" kern="1200" err="1">
                        <a:solidFill>
                          <a:schemeClr val="tx1"/>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FBE5D6"/>
                    </a:solidFill>
                  </a:tcPr>
                </a:tc>
                <a:tc gridSpan="2">
                  <a:txBody>
                    <a:bodyPr/>
                    <a:lstStyle/>
                    <a:p>
                      <a:pPr marL="0" indent="0" algn="ctr" defTabSz="1219200" rtl="0" eaLnBrk="1" latinLnBrk="0" hangingPunct="1">
                        <a:buNone/>
                      </a:pPr>
                      <a:r>
                        <a:rPr lang="en-US" sz="1400" b="0" kern="1200" err="1">
                          <a:solidFill>
                            <a:schemeClr val="tx1"/>
                          </a:solidFill>
                          <a:latin typeface="微软雅黑" panose="020B0503020204020204" charset="-122"/>
                          <a:ea typeface="微软雅黑" panose="020B0503020204020204" charset="-122"/>
                          <a:cs typeface="仿宋" panose="02010609060101010101" charset="-122"/>
                        </a:rPr>
                        <a:t>副组长</a:t>
                      </a:r>
                      <a:endParaRPr lang="en-US" altLang="en-US" sz="1400" b="0" kern="1200" err="1">
                        <a:solidFill>
                          <a:schemeClr val="tx1"/>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FBE5D6"/>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lstStyle/>
                    <a:p>
                      <a:pPr marL="0" indent="0" algn="ctr" defTabSz="1219200" rtl="0" eaLnBrk="1" latinLnBrk="0" hangingPunct="1">
                        <a:buNone/>
                      </a:pPr>
                      <a:r>
                        <a:rPr lang="en-US" sz="1400" b="0" kern="1200" err="1">
                          <a:solidFill>
                            <a:schemeClr val="tx1"/>
                          </a:solidFill>
                          <a:latin typeface="微软雅黑" panose="020B0503020204020204" charset="-122"/>
                          <a:ea typeface="微软雅黑" panose="020B0503020204020204" charset="-122"/>
                          <a:cs typeface="微软雅黑" panose="020B0503020204020204" charset="-122"/>
                        </a:rPr>
                        <a:t>策划、方案决策</a:t>
                      </a:r>
                      <a:r>
                        <a:rPr lang="en-US" sz="1400" b="0" kern="1200">
                          <a:solidFill>
                            <a:schemeClr val="tx1"/>
                          </a:solidFill>
                          <a:latin typeface="微软雅黑" panose="020B0503020204020204" charset="-122"/>
                          <a:ea typeface="微软雅黑" panose="020B0503020204020204" charset="-122"/>
                          <a:cs typeface="微软雅黑" panose="020B0503020204020204" charset="-122"/>
                        </a:rPr>
                        <a:t> </a:t>
                      </a:r>
                      <a:endParaRPr lang="en-US" altLang="en-US" sz="1400" b="0" kern="1200">
                        <a:solidFill>
                          <a:schemeClr val="tx1"/>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FBE5D6"/>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marL="0" indent="0" algn="ctr" defTabSz="1219200" rtl="0" eaLnBrk="1" latinLnBrk="0" hangingPunct="1">
                        <a:buNone/>
                      </a:pPr>
                      <a:r>
                        <a:rPr lang="en-US" sz="1400" b="0" kern="1200">
                          <a:solidFill>
                            <a:schemeClr val="tx1"/>
                          </a:solidFill>
                          <a:latin typeface="微软雅黑" panose="020B0503020204020204" charset="-122"/>
                          <a:ea typeface="微软雅黑" panose="020B0503020204020204" charset="-122"/>
                          <a:cs typeface="微软雅黑" panose="020B0503020204020204" charset="-122"/>
                        </a:rPr>
                        <a:t>82</a:t>
                      </a:r>
                      <a:r>
                        <a:rPr lang="zh-CN" altLang="en-US" sz="1400" b="0" kern="1200">
                          <a:solidFill>
                            <a:schemeClr val="tx1"/>
                          </a:solidFill>
                          <a:latin typeface="微软雅黑" panose="020B0503020204020204" charset="-122"/>
                          <a:ea typeface="微软雅黑" panose="020B0503020204020204" charset="-122"/>
                          <a:cs typeface="微软雅黑" panose="020B0503020204020204" charset="-122"/>
                        </a:rPr>
                        <a:t>课时</a:t>
                      </a: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FBE5D6"/>
                    </a:solidFill>
                  </a:tcPr>
                </a:tc>
                <a:extLst>
                  <a:ext uri="{0D108BD9-81ED-4DB2-BD59-A6C34878D82A}">
                    <a16:rowId xmlns:a16="http://schemas.microsoft.com/office/drawing/2014/main" val="10010"/>
                  </a:ext>
                </a:extLst>
              </a:tr>
              <a:tr h="258882">
                <a:tc>
                  <a:txBody>
                    <a:bodyPr/>
                    <a:lstStyle/>
                    <a:p>
                      <a:pPr marL="0" indent="0" algn="ctr" defTabSz="1219200" rtl="0" eaLnBrk="1" latinLnBrk="0" hangingPunct="1">
                        <a:buNone/>
                      </a:pPr>
                      <a:r>
                        <a:rPr lang="en-US" sz="1400" b="0" kern="1200">
                          <a:solidFill>
                            <a:schemeClr val="tx1"/>
                          </a:solidFill>
                          <a:latin typeface="微软雅黑" panose="020B0503020204020204" charset="-122"/>
                          <a:ea typeface="微软雅黑" panose="020B0503020204020204" charset="-122"/>
                          <a:cs typeface="仿宋" panose="02010609060101010101" charset="-122"/>
                        </a:rPr>
                        <a:t>3</a:t>
                      </a:r>
                      <a:endParaRPr lang="en-US" altLang="en-US" sz="1400" b="0" kern="1200">
                        <a:solidFill>
                          <a:schemeClr val="tx1"/>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DEEAF6"/>
                    </a:solidFill>
                  </a:tcPr>
                </a:tc>
                <a:tc>
                  <a:txBody>
                    <a:bodyPr/>
                    <a:lstStyle/>
                    <a:p>
                      <a:pPr marL="0" indent="0" algn="ctr" defTabSz="1219200" rtl="0" eaLnBrk="1" latinLnBrk="0" hangingPunct="1">
                        <a:buNone/>
                      </a:pPr>
                      <a:r>
                        <a:rPr lang="zh-CN" altLang="en-US" sz="1400" b="0" kern="1200">
                          <a:solidFill>
                            <a:schemeClr val="tx1"/>
                          </a:solidFill>
                          <a:latin typeface="微软雅黑" panose="020B0503020204020204" charset="-122"/>
                          <a:ea typeface="微软雅黑" panose="020B0503020204020204" charset="-122"/>
                        </a:rPr>
                        <a:t>郭浩</a:t>
                      </a: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DEEAF6"/>
                    </a:solidFill>
                  </a:tcPr>
                </a:tc>
                <a:tc gridSpan="2">
                  <a:txBody>
                    <a:bodyPr/>
                    <a:lstStyle/>
                    <a:p>
                      <a:pPr marL="0" indent="0" algn="ctr" defTabSz="1219200" rtl="0" eaLnBrk="1" latinLnBrk="0" hangingPunct="1">
                        <a:buNone/>
                      </a:pPr>
                      <a:r>
                        <a:rPr lang="en-US" sz="1400" b="0" kern="1200">
                          <a:solidFill>
                            <a:schemeClr val="tx1"/>
                          </a:solidFill>
                          <a:latin typeface="微软雅黑" panose="020B0503020204020204" charset="-122"/>
                          <a:ea typeface="微软雅黑" panose="020B0503020204020204" charset="-122"/>
                          <a:cs typeface="宋体" panose="02010600030101010101" pitchFamily="2" charset="-122"/>
                        </a:rPr>
                        <a:t>34</a:t>
                      </a:r>
                      <a:endParaRPr lang="en-US" altLang="en-US" sz="1400" b="0" kern="1200">
                        <a:solidFill>
                          <a:schemeClr val="tx1"/>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DEEAF6"/>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marL="0" indent="0" algn="ctr" defTabSz="1219200" rtl="0" eaLnBrk="1" latinLnBrk="0" hangingPunct="1">
                        <a:buNone/>
                      </a:pPr>
                      <a:r>
                        <a:rPr lang="zh-CN" altLang="en-US" sz="1400" b="0" kern="1200">
                          <a:solidFill>
                            <a:schemeClr val="tx1"/>
                          </a:solidFill>
                          <a:latin typeface="微软雅黑" panose="020B0503020204020204" charset="-122"/>
                          <a:ea typeface="微软雅黑" panose="020B0503020204020204" charset="-122"/>
                          <a:cs typeface="仿宋" panose="02010609060101010101" charset="-122"/>
                        </a:rPr>
                        <a:t>热控</a:t>
                      </a:r>
                      <a:r>
                        <a:rPr lang="en-US" sz="1400" b="0" kern="1200">
                          <a:solidFill>
                            <a:schemeClr val="tx1"/>
                          </a:solidFill>
                          <a:latin typeface="微软雅黑" panose="020B0503020204020204" charset="-122"/>
                          <a:ea typeface="微软雅黑" panose="020B0503020204020204" charset="-122"/>
                          <a:cs typeface="仿宋" panose="02010609060101010101" charset="-122"/>
                        </a:rPr>
                        <a:t>调试</a:t>
                      </a:r>
                      <a:endParaRPr lang="en-US" altLang="en-US" sz="1400" b="0" kern="1200">
                        <a:solidFill>
                          <a:schemeClr val="tx1"/>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DEEAF6"/>
                    </a:solidFill>
                  </a:tcPr>
                </a:tc>
                <a:tc gridSpan="2">
                  <a:txBody>
                    <a:bodyPr/>
                    <a:lstStyle/>
                    <a:p>
                      <a:pPr marL="0" indent="0" algn="ctr" defTabSz="1219200" rtl="0" eaLnBrk="1" latinLnBrk="0" hangingPunct="1">
                        <a:buNone/>
                      </a:pPr>
                      <a:r>
                        <a:rPr lang="zh-CN" altLang="en-US" sz="1400" b="0" kern="1200">
                          <a:solidFill>
                            <a:schemeClr val="tx1"/>
                          </a:solidFill>
                          <a:latin typeface="微软雅黑" panose="020B0503020204020204" charset="-122"/>
                          <a:ea typeface="微软雅黑" panose="020B0503020204020204" charset="-122"/>
                          <a:cs typeface="仿宋" panose="02010609060101010101" charset="-122"/>
                        </a:rPr>
                        <a:t>中级</a:t>
                      </a:r>
                      <a:r>
                        <a:rPr lang="en-US" sz="1400" b="0" kern="1200">
                          <a:solidFill>
                            <a:schemeClr val="tx1"/>
                          </a:solidFill>
                          <a:latin typeface="微软雅黑" panose="020B0503020204020204" charset="-122"/>
                          <a:ea typeface="微软雅黑" panose="020B0503020204020204" charset="-122"/>
                          <a:cs typeface="仿宋" panose="02010609060101010101" charset="-122"/>
                        </a:rPr>
                        <a:t>工程师</a:t>
                      </a:r>
                      <a:endParaRPr lang="en-US" altLang="en-US" sz="1400" b="0" kern="1200">
                        <a:solidFill>
                          <a:schemeClr val="tx1"/>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DEEAF6"/>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marL="0" indent="0" algn="ctr" defTabSz="1219200" rtl="0" eaLnBrk="1" latinLnBrk="0" hangingPunct="1">
                        <a:buNone/>
                      </a:pPr>
                      <a:r>
                        <a:rPr lang="en-US" sz="1400" b="0" kern="1200">
                          <a:solidFill>
                            <a:schemeClr val="tx1"/>
                          </a:solidFill>
                          <a:latin typeface="微软雅黑" panose="020B0503020204020204" charset="-122"/>
                          <a:ea typeface="微软雅黑" panose="020B0503020204020204" charset="-122"/>
                          <a:cs typeface="仿宋" panose="02010609060101010101" charset="-122"/>
                        </a:rPr>
                        <a:t>本科</a:t>
                      </a:r>
                      <a:endParaRPr lang="en-US" altLang="en-US" sz="1400" b="0" kern="1200">
                        <a:solidFill>
                          <a:schemeClr val="tx1"/>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DEEAF6"/>
                    </a:solidFill>
                  </a:tcPr>
                </a:tc>
                <a:tc gridSpan="2">
                  <a:txBody>
                    <a:bodyPr/>
                    <a:lstStyle/>
                    <a:p>
                      <a:pPr marL="0" indent="0" algn="ctr" defTabSz="1219200" rtl="0" eaLnBrk="1" latinLnBrk="0" hangingPunct="1">
                        <a:buNone/>
                      </a:pPr>
                      <a:r>
                        <a:rPr lang="en-US" sz="1400" b="0" kern="1200">
                          <a:solidFill>
                            <a:schemeClr val="tx1"/>
                          </a:solidFill>
                          <a:latin typeface="微软雅黑" panose="020B0503020204020204" charset="-122"/>
                          <a:ea typeface="微软雅黑" panose="020B0503020204020204" charset="-122"/>
                          <a:cs typeface="仿宋" panose="02010609060101010101" charset="-122"/>
                        </a:rPr>
                        <a:t>组员</a:t>
                      </a:r>
                      <a:endParaRPr lang="en-US" altLang="en-US" sz="1400" b="0" kern="1200">
                        <a:solidFill>
                          <a:schemeClr val="tx1"/>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DEEAF6"/>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lstStyle/>
                    <a:p>
                      <a:pPr marL="0" marR="0" lvl="0" indent="0" algn="ctr" defTabSz="1219200" rtl="0" eaLnBrk="1" fontAlgn="auto" latinLnBrk="0" hangingPunct="1">
                        <a:lnSpc>
                          <a:spcPct val="100000"/>
                        </a:lnSpc>
                        <a:spcBef>
                          <a:spcPts val="0"/>
                        </a:spcBef>
                        <a:spcAft>
                          <a:spcPts val="0"/>
                        </a:spcAft>
                        <a:buClrTx/>
                        <a:buSzTx/>
                        <a:buFontTx/>
                        <a:buNone/>
                        <a:defRPr/>
                      </a:pPr>
                      <a:r>
                        <a:rPr lang="zh-CN" altLang="en-US" sz="1400" b="0" kern="1200">
                          <a:solidFill>
                            <a:schemeClr val="tx1"/>
                          </a:solidFill>
                          <a:latin typeface="微软雅黑" panose="020B0503020204020204" charset="-122"/>
                          <a:ea typeface="微软雅黑" panose="020B0503020204020204" charset="-122"/>
                          <a:cs typeface="微软雅黑" panose="020B0503020204020204" charset="-122"/>
                        </a:rPr>
                        <a:t>技术管理</a:t>
                      </a:r>
                      <a:r>
                        <a:rPr lang="en-US" altLang="zh-CN" sz="1400" b="0" kern="1200">
                          <a:solidFill>
                            <a:schemeClr val="tx1"/>
                          </a:solidFill>
                          <a:latin typeface="微软雅黑" panose="020B0503020204020204" charset="-122"/>
                          <a:ea typeface="微软雅黑" panose="020B0503020204020204" charset="-122"/>
                          <a:cs typeface="微软雅黑" panose="020B0503020204020204" charset="-122"/>
                        </a:rPr>
                        <a:t> </a:t>
                      </a: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DEEAF6"/>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marL="0" indent="0" algn="ctr" defTabSz="1219200" rtl="0" eaLnBrk="1" latinLnBrk="0" hangingPunct="1">
                        <a:buNone/>
                      </a:pPr>
                      <a:r>
                        <a:rPr lang="en-US" sz="1400" b="0" kern="1200">
                          <a:solidFill>
                            <a:schemeClr val="tx1"/>
                          </a:solidFill>
                          <a:latin typeface="微软雅黑" panose="020B0503020204020204" charset="-122"/>
                          <a:ea typeface="微软雅黑" panose="020B0503020204020204" charset="-122"/>
                          <a:cs typeface="微软雅黑" panose="020B0503020204020204" charset="-122"/>
                        </a:rPr>
                        <a:t>83</a:t>
                      </a:r>
                      <a:r>
                        <a:rPr lang="zh-CN" altLang="en-US" sz="1400" b="0" kern="1200">
                          <a:solidFill>
                            <a:schemeClr val="tx1"/>
                          </a:solidFill>
                          <a:latin typeface="微软雅黑" panose="020B0503020204020204" charset="-122"/>
                          <a:ea typeface="微软雅黑" panose="020B0503020204020204" charset="-122"/>
                          <a:cs typeface="微软雅黑" panose="020B0503020204020204" charset="-122"/>
                        </a:rPr>
                        <a:t>课时</a:t>
                      </a: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DEEAF6"/>
                    </a:solidFill>
                  </a:tcPr>
                </a:tc>
                <a:extLst>
                  <a:ext uri="{0D108BD9-81ED-4DB2-BD59-A6C34878D82A}">
                    <a16:rowId xmlns:a16="http://schemas.microsoft.com/office/drawing/2014/main" val="10011"/>
                  </a:ext>
                </a:extLst>
              </a:tr>
              <a:tr h="258882">
                <a:tc>
                  <a:txBody>
                    <a:bodyPr/>
                    <a:lstStyle/>
                    <a:p>
                      <a:pPr marL="0" indent="0" algn="ctr" defTabSz="1219200" rtl="0" eaLnBrk="1" latinLnBrk="0" hangingPunct="1">
                        <a:buNone/>
                      </a:pPr>
                      <a:r>
                        <a:rPr lang="en-US" sz="1400" b="0" kern="1200">
                          <a:solidFill>
                            <a:schemeClr val="tx1"/>
                          </a:solidFill>
                          <a:latin typeface="微软雅黑" panose="020B0503020204020204" charset="-122"/>
                          <a:ea typeface="微软雅黑" panose="020B0503020204020204" charset="-122"/>
                          <a:cs typeface="仿宋" panose="02010609060101010101" charset="-122"/>
                        </a:rPr>
                        <a:t>4</a:t>
                      </a:r>
                      <a:endParaRPr lang="en-US" altLang="en-US" sz="1400" b="0" kern="1200">
                        <a:solidFill>
                          <a:schemeClr val="tx1"/>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FBE5D6"/>
                    </a:solidFill>
                  </a:tcPr>
                </a:tc>
                <a:tc>
                  <a:txBody>
                    <a:bodyPr/>
                    <a:lstStyle/>
                    <a:p>
                      <a:pPr marL="0" indent="0" algn="ctr" defTabSz="1219200" rtl="0" eaLnBrk="1" latinLnBrk="0" hangingPunct="1">
                        <a:buNone/>
                      </a:pPr>
                      <a:r>
                        <a:rPr lang="zh-CN" altLang="en-US" sz="1400" b="0" kern="1200">
                          <a:solidFill>
                            <a:schemeClr val="tx1"/>
                          </a:solidFill>
                          <a:latin typeface="微软雅黑" panose="020B0503020204020204" charset="-122"/>
                          <a:ea typeface="微软雅黑" panose="020B0503020204020204" charset="-122"/>
                        </a:rPr>
                        <a:t>宋汪洋</a:t>
                      </a: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FBE5D6"/>
                    </a:solidFill>
                  </a:tcPr>
                </a:tc>
                <a:tc gridSpan="2">
                  <a:txBody>
                    <a:bodyPr/>
                    <a:lstStyle/>
                    <a:p>
                      <a:pPr marL="0" indent="0" algn="ctr" defTabSz="1219200" rtl="0" eaLnBrk="1" latinLnBrk="0" hangingPunct="1">
                        <a:buNone/>
                      </a:pPr>
                      <a:r>
                        <a:rPr lang="en-US" sz="1400" b="0" kern="1200">
                          <a:solidFill>
                            <a:schemeClr val="tx1"/>
                          </a:solidFill>
                          <a:latin typeface="微软雅黑" panose="020B0503020204020204" charset="-122"/>
                          <a:ea typeface="微软雅黑" panose="020B0503020204020204" charset="-122"/>
                          <a:cs typeface="宋体" panose="02010600030101010101" pitchFamily="2" charset="-122"/>
                        </a:rPr>
                        <a:t>29</a:t>
                      </a:r>
                      <a:endParaRPr lang="en-US" altLang="en-US" sz="1400" b="0" kern="1200">
                        <a:solidFill>
                          <a:schemeClr val="tx1"/>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FBE5D6"/>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marL="0" indent="0" algn="ctr" defTabSz="1219200" rtl="0" eaLnBrk="1" latinLnBrk="0" hangingPunct="1">
                        <a:buNone/>
                      </a:pPr>
                      <a:r>
                        <a:rPr lang="zh-CN" altLang="en-US" sz="1400" b="0" kern="1200">
                          <a:solidFill>
                            <a:schemeClr val="tx1"/>
                          </a:solidFill>
                          <a:latin typeface="微软雅黑" panose="020B0503020204020204" charset="-122"/>
                          <a:ea typeface="微软雅黑" panose="020B0503020204020204" charset="-122"/>
                          <a:cs typeface="仿宋" panose="02010609060101010101" charset="-122"/>
                        </a:rPr>
                        <a:t>锅炉</a:t>
                      </a:r>
                      <a:r>
                        <a:rPr lang="en-US" sz="1400" b="0" kern="1200">
                          <a:solidFill>
                            <a:schemeClr val="tx1"/>
                          </a:solidFill>
                          <a:latin typeface="微软雅黑" panose="020B0503020204020204" charset="-122"/>
                          <a:ea typeface="微软雅黑" panose="020B0503020204020204" charset="-122"/>
                          <a:cs typeface="仿宋" panose="02010609060101010101" charset="-122"/>
                        </a:rPr>
                        <a:t>调试</a:t>
                      </a:r>
                      <a:endParaRPr lang="en-US" altLang="en-US" sz="1400" b="0" kern="1200">
                        <a:solidFill>
                          <a:schemeClr val="tx1"/>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FBE5D6"/>
                    </a:solidFill>
                  </a:tcPr>
                </a:tc>
                <a:tc gridSpan="2">
                  <a:txBody>
                    <a:bodyPr/>
                    <a:lstStyle/>
                    <a:p>
                      <a:pPr marL="0" indent="0" algn="ctr" defTabSz="1219200" rtl="0" eaLnBrk="1" latinLnBrk="0" hangingPunct="1">
                        <a:buNone/>
                      </a:pPr>
                      <a:r>
                        <a:rPr lang="zh-CN" altLang="en-US" sz="1400" b="0" kern="1200">
                          <a:solidFill>
                            <a:schemeClr val="tx1"/>
                          </a:solidFill>
                          <a:latin typeface="微软雅黑" panose="020B0503020204020204" charset="-122"/>
                          <a:ea typeface="微软雅黑" panose="020B0503020204020204" charset="-122"/>
                          <a:cs typeface="仿宋" panose="02010609060101010101" charset="-122"/>
                        </a:rPr>
                        <a:t>助理</a:t>
                      </a:r>
                      <a:r>
                        <a:rPr lang="en-US" sz="1400" b="0" kern="1200">
                          <a:solidFill>
                            <a:schemeClr val="tx1"/>
                          </a:solidFill>
                          <a:latin typeface="微软雅黑" panose="020B0503020204020204" charset="-122"/>
                          <a:ea typeface="微软雅黑" panose="020B0503020204020204" charset="-122"/>
                          <a:cs typeface="仿宋" panose="02010609060101010101" charset="-122"/>
                        </a:rPr>
                        <a:t>工程师</a:t>
                      </a:r>
                      <a:endParaRPr lang="en-US" altLang="en-US" sz="1400" b="0" kern="1200" err="1">
                        <a:solidFill>
                          <a:schemeClr val="tx1"/>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FBE5D6"/>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marL="0" indent="0" algn="ctr" defTabSz="1219200" rtl="0" eaLnBrk="1" latinLnBrk="0" hangingPunct="1">
                        <a:buNone/>
                      </a:pPr>
                      <a:r>
                        <a:rPr lang="en-US" sz="1400" b="0" kern="1200" err="1">
                          <a:solidFill>
                            <a:schemeClr val="tx1"/>
                          </a:solidFill>
                          <a:latin typeface="微软雅黑" panose="020B0503020204020204" charset="-122"/>
                          <a:ea typeface="微软雅黑" panose="020B0503020204020204" charset="-122"/>
                          <a:cs typeface="仿宋" panose="02010609060101010101" charset="-122"/>
                        </a:rPr>
                        <a:t>本科</a:t>
                      </a:r>
                      <a:endParaRPr lang="en-US" altLang="en-US" sz="1400" b="0" kern="1200" err="1">
                        <a:solidFill>
                          <a:schemeClr val="tx1"/>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FBE5D6"/>
                    </a:solidFill>
                  </a:tcPr>
                </a:tc>
                <a:tc gridSpan="2">
                  <a:txBody>
                    <a:bodyPr/>
                    <a:lstStyle/>
                    <a:p>
                      <a:pPr marL="0" indent="0" algn="ctr" defTabSz="1219200" rtl="0" eaLnBrk="1" latinLnBrk="0" hangingPunct="1">
                        <a:buNone/>
                      </a:pPr>
                      <a:r>
                        <a:rPr lang="en-US" sz="1400" b="0" kern="1200" err="1">
                          <a:solidFill>
                            <a:schemeClr val="tx1"/>
                          </a:solidFill>
                          <a:latin typeface="微软雅黑" panose="020B0503020204020204" charset="-122"/>
                          <a:ea typeface="微软雅黑" panose="020B0503020204020204" charset="-122"/>
                          <a:cs typeface="仿宋" panose="02010609060101010101" charset="-122"/>
                        </a:rPr>
                        <a:t>组员</a:t>
                      </a:r>
                      <a:endParaRPr lang="en-US" altLang="en-US" sz="1400" b="0" kern="1200" err="1">
                        <a:solidFill>
                          <a:schemeClr val="tx1"/>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FBE5D6"/>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lstStyle/>
                    <a:p>
                      <a:pPr marL="0" indent="0" algn="ctr" defTabSz="1219200" rtl="0" eaLnBrk="1" latinLnBrk="0" hangingPunct="1">
                        <a:buNone/>
                      </a:pPr>
                      <a:r>
                        <a:rPr lang="zh-CN" altLang="en-US" sz="1400" b="0" kern="1200">
                          <a:solidFill>
                            <a:schemeClr val="tx1"/>
                          </a:solidFill>
                          <a:latin typeface="微软雅黑" panose="020B0503020204020204" charset="-122"/>
                          <a:ea typeface="微软雅黑" panose="020B0503020204020204" charset="-122"/>
                          <a:cs typeface="仿宋" panose="02010609060101010101" charset="-122"/>
                        </a:rPr>
                        <a:t>现场实施</a:t>
                      </a:r>
                      <a:endParaRPr lang="en-US" altLang="en-US" sz="1400" b="0" kern="1200" err="1">
                        <a:solidFill>
                          <a:schemeClr val="tx1"/>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FBE5D6"/>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marL="0" indent="0" algn="ctr" defTabSz="1219200" rtl="0" eaLnBrk="1" latinLnBrk="0" hangingPunct="1">
                        <a:buNone/>
                      </a:pPr>
                      <a:r>
                        <a:rPr lang="en-US" sz="1400" b="0" kern="1200">
                          <a:solidFill>
                            <a:schemeClr val="tx1"/>
                          </a:solidFill>
                          <a:latin typeface="微软雅黑" panose="020B0503020204020204" charset="-122"/>
                          <a:ea typeface="微软雅黑" panose="020B0503020204020204" charset="-122"/>
                          <a:cs typeface="微软雅黑" panose="020B0503020204020204" charset="-122"/>
                        </a:rPr>
                        <a:t>84</a:t>
                      </a:r>
                      <a:r>
                        <a:rPr lang="zh-CN" altLang="en-US" sz="1400" b="0" kern="1200">
                          <a:solidFill>
                            <a:schemeClr val="tx1"/>
                          </a:solidFill>
                          <a:latin typeface="微软雅黑" panose="020B0503020204020204" charset="-122"/>
                          <a:ea typeface="微软雅黑" panose="020B0503020204020204" charset="-122"/>
                          <a:cs typeface="微软雅黑" panose="020B0503020204020204" charset="-122"/>
                        </a:rPr>
                        <a:t>课时</a:t>
                      </a: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FBE5D6"/>
                    </a:solidFill>
                  </a:tcPr>
                </a:tc>
                <a:extLst>
                  <a:ext uri="{0D108BD9-81ED-4DB2-BD59-A6C34878D82A}">
                    <a16:rowId xmlns:a16="http://schemas.microsoft.com/office/drawing/2014/main" val="10012"/>
                  </a:ext>
                </a:extLst>
              </a:tr>
              <a:tr h="258882">
                <a:tc>
                  <a:txBody>
                    <a:bodyPr/>
                    <a:lstStyle/>
                    <a:p>
                      <a:pPr marL="0" indent="0" algn="ctr" defTabSz="1219200" rtl="0" eaLnBrk="1" latinLnBrk="0" hangingPunct="1">
                        <a:buNone/>
                      </a:pPr>
                      <a:r>
                        <a:rPr lang="en-US" sz="1400" b="0" kern="1200">
                          <a:solidFill>
                            <a:schemeClr val="tx1"/>
                          </a:solidFill>
                          <a:latin typeface="微软雅黑" panose="020B0503020204020204" charset="-122"/>
                          <a:ea typeface="微软雅黑" panose="020B0503020204020204" charset="-122"/>
                          <a:cs typeface="仿宋" panose="02010609060101010101" charset="-122"/>
                        </a:rPr>
                        <a:t>5</a:t>
                      </a:r>
                      <a:endParaRPr lang="en-US" altLang="en-US" sz="1400" b="0" kern="1200">
                        <a:solidFill>
                          <a:schemeClr val="tx1"/>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DEEAF6"/>
                    </a:solidFill>
                  </a:tcPr>
                </a:tc>
                <a:tc>
                  <a:txBody>
                    <a:bodyPr/>
                    <a:lstStyle/>
                    <a:p>
                      <a:pPr marL="0" indent="0" algn="ctr" defTabSz="1219200" rtl="0" eaLnBrk="1" latinLnBrk="0" hangingPunct="1">
                        <a:buNone/>
                      </a:pPr>
                      <a:r>
                        <a:rPr lang="zh-CN" altLang="en-US" sz="1400" b="0" kern="1200">
                          <a:solidFill>
                            <a:schemeClr val="tx1"/>
                          </a:solidFill>
                          <a:latin typeface="微软雅黑" panose="020B0503020204020204" charset="-122"/>
                          <a:ea typeface="微软雅黑" panose="020B0503020204020204" charset="-122"/>
                        </a:rPr>
                        <a:t>李国良</a:t>
                      </a: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DEEAF6"/>
                    </a:solidFill>
                  </a:tcPr>
                </a:tc>
                <a:tc gridSpan="2">
                  <a:txBody>
                    <a:bodyPr/>
                    <a:lstStyle/>
                    <a:p>
                      <a:pPr marL="0" indent="0" algn="ctr" defTabSz="1219200" rtl="0" eaLnBrk="1" latinLnBrk="0" hangingPunct="1">
                        <a:buNone/>
                      </a:pPr>
                      <a:r>
                        <a:rPr lang="en-US" sz="1400" b="0" kern="1200">
                          <a:solidFill>
                            <a:schemeClr val="tx1"/>
                          </a:solidFill>
                          <a:latin typeface="微软雅黑" panose="020B0503020204020204" charset="-122"/>
                          <a:ea typeface="微软雅黑" panose="020B0503020204020204" charset="-122"/>
                          <a:cs typeface="宋体" panose="02010600030101010101" pitchFamily="2" charset="-122"/>
                        </a:rPr>
                        <a:t>51</a:t>
                      </a:r>
                      <a:endParaRPr lang="en-US" altLang="en-US" sz="1400" b="0" kern="1200">
                        <a:solidFill>
                          <a:schemeClr val="tx1"/>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DEEAF6"/>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marL="0" indent="0" algn="ctr" defTabSz="1219200" rtl="0" eaLnBrk="1" latinLnBrk="0" hangingPunct="1">
                        <a:buNone/>
                      </a:pPr>
                      <a:r>
                        <a:rPr lang="zh-CN" altLang="en-US" sz="1400" b="0" kern="1200">
                          <a:solidFill>
                            <a:schemeClr val="tx1"/>
                          </a:solidFill>
                          <a:latin typeface="微软雅黑" panose="020B0503020204020204" charset="-122"/>
                          <a:ea typeface="微软雅黑" panose="020B0503020204020204" charset="-122"/>
                          <a:cs typeface="仿宋" panose="02010609060101010101" charset="-122"/>
                        </a:rPr>
                        <a:t>汽机</a:t>
                      </a:r>
                      <a:r>
                        <a:rPr lang="en-US" sz="1400" b="0" kern="1200">
                          <a:solidFill>
                            <a:schemeClr val="tx1"/>
                          </a:solidFill>
                          <a:latin typeface="微软雅黑" panose="020B0503020204020204" charset="-122"/>
                          <a:ea typeface="微软雅黑" panose="020B0503020204020204" charset="-122"/>
                          <a:cs typeface="仿宋" panose="02010609060101010101" charset="-122"/>
                        </a:rPr>
                        <a:t>调试</a:t>
                      </a:r>
                      <a:endParaRPr lang="en-US" altLang="en-US" sz="1400" b="0" kern="1200">
                        <a:solidFill>
                          <a:schemeClr val="tx1"/>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DEEAF6"/>
                    </a:solidFill>
                  </a:tcPr>
                </a:tc>
                <a:tc gridSpan="2">
                  <a:txBody>
                    <a:bodyPr/>
                    <a:lstStyle/>
                    <a:p>
                      <a:pPr marL="0" indent="0" algn="ctr" defTabSz="1219200" rtl="0" eaLnBrk="1" latinLnBrk="0" hangingPunct="1">
                        <a:buNone/>
                      </a:pPr>
                      <a:r>
                        <a:rPr lang="zh-CN" altLang="en-US" sz="1400" b="0" kern="1200">
                          <a:solidFill>
                            <a:schemeClr val="tx1"/>
                          </a:solidFill>
                          <a:latin typeface="微软雅黑" panose="020B0503020204020204" charset="-122"/>
                          <a:ea typeface="微软雅黑" panose="020B0503020204020204" charset="-122"/>
                          <a:cs typeface="仿宋" panose="02010609060101010101" charset="-122"/>
                        </a:rPr>
                        <a:t>高</a:t>
                      </a:r>
                      <a:r>
                        <a:rPr lang="en-US" sz="1400" b="0" kern="1200">
                          <a:solidFill>
                            <a:schemeClr val="tx1"/>
                          </a:solidFill>
                          <a:latin typeface="微软雅黑" panose="020B0503020204020204" charset="-122"/>
                          <a:ea typeface="微软雅黑" panose="020B0503020204020204" charset="-122"/>
                          <a:cs typeface="仿宋" panose="02010609060101010101" charset="-122"/>
                        </a:rPr>
                        <a:t>级工程师</a:t>
                      </a:r>
                      <a:endParaRPr lang="en-US" altLang="en-US" sz="1400" b="0" kern="1200">
                        <a:solidFill>
                          <a:schemeClr val="tx1"/>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DEEAF6"/>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marL="0" indent="0" algn="ctr" defTabSz="1219200" rtl="0" eaLnBrk="1" latinLnBrk="0" hangingPunct="1">
                        <a:buNone/>
                      </a:pPr>
                      <a:r>
                        <a:rPr lang="zh-CN" altLang="en-US" sz="1400" b="0" kern="1200">
                          <a:solidFill>
                            <a:schemeClr val="tx1"/>
                          </a:solidFill>
                          <a:latin typeface="微软雅黑" panose="020B0503020204020204" charset="-122"/>
                          <a:ea typeface="微软雅黑" panose="020B0503020204020204" charset="-122"/>
                          <a:cs typeface="仿宋" panose="02010609060101010101" charset="-122"/>
                        </a:rPr>
                        <a:t>专</a:t>
                      </a:r>
                      <a:r>
                        <a:rPr lang="en-US" sz="1400" b="0" kern="1200">
                          <a:solidFill>
                            <a:schemeClr val="tx1"/>
                          </a:solidFill>
                          <a:latin typeface="微软雅黑" panose="020B0503020204020204" charset="-122"/>
                          <a:ea typeface="微软雅黑" panose="020B0503020204020204" charset="-122"/>
                          <a:cs typeface="仿宋" panose="02010609060101010101" charset="-122"/>
                        </a:rPr>
                        <a:t>科</a:t>
                      </a:r>
                      <a:endParaRPr lang="en-US" altLang="en-US" sz="1400" b="0" kern="1200">
                        <a:solidFill>
                          <a:schemeClr val="tx1"/>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DEEAF6"/>
                    </a:solidFill>
                  </a:tcPr>
                </a:tc>
                <a:tc gridSpan="2">
                  <a:txBody>
                    <a:bodyPr/>
                    <a:lstStyle/>
                    <a:p>
                      <a:pPr marL="0" indent="0" algn="ctr" defTabSz="1219200" rtl="0" eaLnBrk="1" latinLnBrk="0" hangingPunct="1">
                        <a:buNone/>
                      </a:pPr>
                      <a:r>
                        <a:rPr lang="en-US" sz="1400" b="0" kern="1200" err="1">
                          <a:solidFill>
                            <a:schemeClr val="tx1"/>
                          </a:solidFill>
                          <a:latin typeface="微软雅黑" panose="020B0503020204020204" charset="-122"/>
                          <a:ea typeface="微软雅黑" panose="020B0503020204020204" charset="-122"/>
                          <a:cs typeface="仿宋" panose="02010609060101010101" charset="-122"/>
                        </a:rPr>
                        <a:t>组员</a:t>
                      </a:r>
                      <a:endParaRPr lang="en-US" altLang="en-US" sz="1400" b="0" kern="1200" err="1">
                        <a:solidFill>
                          <a:schemeClr val="tx1"/>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DEEAF6"/>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lstStyle/>
                    <a:p>
                      <a:pPr marL="0" marR="0" lvl="0" indent="0" algn="ctr" defTabSz="1219200" rtl="0" eaLnBrk="1" fontAlgn="auto" latinLnBrk="0" hangingPunct="1">
                        <a:lnSpc>
                          <a:spcPct val="100000"/>
                        </a:lnSpc>
                        <a:spcBef>
                          <a:spcPts val="0"/>
                        </a:spcBef>
                        <a:spcAft>
                          <a:spcPts val="0"/>
                        </a:spcAft>
                        <a:buClrTx/>
                        <a:buSzTx/>
                        <a:buFontTx/>
                        <a:buNone/>
                        <a:defRPr/>
                      </a:pPr>
                      <a:r>
                        <a:rPr lang="zh-CN" altLang="en-US" sz="1400" b="0" kern="1200" err="1">
                          <a:solidFill>
                            <a:schemeClr val="tx1"/>
                          </a:solidFill>
                          <a:latin typeface="微软雅黑" panose="020B0503020204020204" charset="-122"/>
                          <a:ea typeface="微软雅黑" panose="020B0503020204020204" charset="-122"/>
                          <a:cs typeface="微软雅黑" panose="020B0503020204020204" charset="-122"/>
                        </a:rPr>
                        <a:t>技术专责</a:t>
                      </a:r>
                      <a:r>
                        <a:rPr lang="en-US" altLang="zh-CN" sz="1400" b="0" kern="1200">
                          <a:solidFill>
                            <a:schemeClr val="tx1"/>
                          </a:solidFill>
                          <a:latin typeface="微软雅黑" panose="020B0503020204020204" charset="-122"/>
                          <a:ea typeface="微软雅黑" panose="020B0503020204020204" charset="-122"/>
                          <a:cs typeface="微软雅黑" panose="020B0503020204020204" charset="-122"/>
                        </a:rPr>
                        <a:t>  </a:t>
                      </a:r>
                      <a:endParaRPr lang="en-US" altLang="en-US" sz="1400" b="0" kern="1200">
                        <a:solidFill>
                          <a:schemeClr val="tx1"/>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DEEAF6"/>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marL="0" indent="0" algn="ctr" defTabSz="1219200" rtl="0" eaLnBrk="1" latinLnBrk="0" hangingPunct="1">
                        <a:buNone/>
                      </a:pPr>
                      <a:r>
                        <a:rPr lang="en-US" sz="1400" b="0" kern="1200">
                          <a:solidFill>
                            <a:schemeClr val="tx1"/>
                          </a:solidFill>
                          <a:latin typeface="微软雅黑" panose="020B0503020204020204" charset="-122"/>
                          <a:ea typeface="微软雅黑" panose="020B0503020204020204" charset="-122"/>
                          <a:cs typeface="微软雅黑" panose="020B0503020204020204" charset="-122"/>
                        </a:rPr>
                        <a:t>90</a:t>
                      </a:r>
                      <a:r>
                        <a:rPr lang="zh-CN" altLang="en-US" sz="1400" b="0" kern="1200">
                          <a:solidFill>
                            <a:schemeClr val="tx1"/>
                          </a:solidFill>
                          <a:latin typeface="微软雅黑" panose="020B0503020204020204" charset="-122"/>
                          <a:ea typeface="微软雅黑" panose="020B0503020204020204" charset="-122"/>
                          <a:cs typeface="微软雅黑" panose="020B0503020204020204" charset="-122"/>
                        </a:rPr>
                        <a:t>课时</a:t>
                      </a: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DEEAF6"/>
                    </a:solidFill>
                  </a:tcPr>
                </a:tc>
                <a:extLst>
                  <a:ext uri="{0D108BD9-81ED-4DB2-BD59-A6C34878D82A}">
                    <a16:rowId xmlns:a16="http://schemas.microsoft.com/office/drawing/2014/main" val="10013"/>
                  </a:ext>
                </a:extLst>
              </a:tr>
              <a:tr h="258882">
                <a:tc>
                  <a:txBody>
                    <a:bodyPr/>
                    <a:lstStyle/>
                    <a:p>
                      <a:pPr marL="0" indent="0" algn="ctr" defTabSz="1219200" rtl="0" eaLnBrk="1" latinLnBrk="0" hangingPunct="1">
                        <a:buNone/>
                      </a:pPr>
                      <a:r>
                        <a:rPr lang="en-US" sz="1400" b="0" kern="1200">
                          <a:solidFill>
                            <a:schemeClr val="tx1"/>
                          </a:solidFill>
                          <a:latin typeface="微软雅黑" panose="020B0503020204020204" charset="-122"/>
                          <a:ea typeface="微软雅黑" panose="020B0503020204020204" charset="-122"/>
                          <a:cs typeface="仿宋" panose="02010609060101010101" charset="-122"/>
                        </a:rPr>
                        <a:t>6</a:t>
                      </a:r>
                      <a:endParaRPr lang="en-US" altLang="en-US" sz="1400" b="0" kern="1200">
                        <a:solidFill>
                          <a:schemeClr val="tx1"/>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FBE5D6"/>
                    </a:solidFill>
                  </a:tcPr>
                </a:tc>
                <a:tc>
                  <a:txBody>
                    <a:bodyPr/>
                    <a:lstStyle/>
                    <a:p>
                      <a:pPr marL="0" indent="0" algn="ctr" defTabSz="1219200" rtl="0" eaLnBrk="1" latinLnBrk="0" hangingPunct="1">
                        <a:buNone/>
                      </a:pPr>
                      <a:r>
                        <a:rPr lang="zh-CN" altLang="en-US" sz="1400" b="0" kern="1200">
                          <a:solidFill>
                            <a:schemeClr val="tx1"/>
                          </a:solidFill>
                          <a:latin typeface="微软雅黑" panose="020B0503020204020204" charset="-122"/>
                          <a:ea typeface="微软雅黑" panose="020B0503020204020204" charset="-122"/>
                          <a:cs typeface="宋体" panose="02010600030101010101" pitchFamily="2" charset="-122"/>
                        </a:rPr>
                        <a:t>路万里</a:t>
                      </a: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FBE5D6"/>
                    </a:solidFill>
                  </a:tcPr>
                </a:tc>
                <a:tc gridSpan="2">
                  <a:txBody>
                    <a:bodyPr/>
                    <a:lstStyle/>
                    <a:p>
                      <a:pPr marL="0" indent="0" algn="ctr" defTabSz="1219200" rtl="0" eaLnBrk="1" latinLnBrk="0" hangingPunct="1">
                        <a:buNone/>
                      </a:pPr>
                      <a:r>
                        <a:rPr lang="en-US" sz="1400" b="0" kern="1200">
                          <a:solidFill>
                            <a:schemeClr val="tx1"/>
                          </a:solidFill>
                          <a:latin typeface="微软雅黑" panose="020B0503020204020204" charset="-122"/>
                          <a:ea typeface="微软雅黑" panose="020B0503020204020204" charset="-122"/>
                          <a:cs typeface="宋体" panose="02010600030101010101" pitchFamily="2" charset="-122"/>
                        </a:rPr>
                        <a:t>31</a:t>
                      </a:r>
                      <a:endParaRPr lang="en-US" altLang="en-US" sz="1400" b="0" kern="1200">
                        <a:solidFill>
                          <a:schemeClr val="tx1"/>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FBE5D6"/>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marL="0" indent="0" algn="ctr" defTabSz="1219200" rtl="0" eaLnBrk="1" latinLnBrk="0" hangingPunct="1">
                        <a:buNone/>
                      </a:pPr>
                      <a:r>
                        <a:rPr lang="zh-CN" altLang="en-US" sz="1400" b="0" kern="1200">
                          <a:solidFill>
                            <a:schemeClr val="tx1"/>
                          </a:solidFill>
                          <a:latin typeface="微软雅黑" panose="020B0503020204020204" charset="-122"/>
                          <a:ea typeface="微软雅黑" panose="020B0503020204020204" charset="-122"/>
                          <a:cs typeface="仿宋" panose="02010609060101010101" charset="-122"/>
                        </a:rPr>
                        <a:t>热控</a:t>
                      </a:r>
                      <a:r>
                        <a:rPr lang="en-US" sz="1400" b="0" kern="1200">
                          <a:solidFill>
                            <a:schemeClr val="tx1"/>
                          </a:solidFill>
                          <a:latin typeface="微软雅黑" panose="020B0503020204020204" charset="-122"/>
                          <a:ea typeface="微软雅黑" panose="020B0503020204020204" charset="-122"/>
                          <a:cs typeface="仿宋" panose="02010609060101010101" charset="-122"/>
                        </a:rPr>
                        <a:t>调试</a:t>
                      </a:r>
                      <a:endParaRPr lang="en-US" altLang="en-US" sz="1400" b="0" kern="1200">
                        <a:solidFill>
                          <a:schemeClr val="tx1"/>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FBE5D6"/>
                    </a:solidFill>
                  </a:tcPr>
                </a:tc>
                <a:tc gridSpan="2">
                  <a:txBody>
                    <a:bodyPr/>
                    <a:lstStyle/>
                    <a:p>
                      <a:pPr marL="0" indent="0" algn="ctr" defTabSz="1219200" rtl="0" eaLnBrk="1" latinLnBrk="0" hangingPunct="1">
                        <a:buNone/>
                      </a:pPr>
                      <a:r>
                        <a:rPr lang="en-US" sz="1400" b="0" kern="1200" err="1">
                          <a:solidFill>
                            <a:schemeClr val="tx1"/>
                          </a:solidFill>
                          <a:latin typeface="微软雅黑" panose="020B0503020204020204" charset="-122"/>
                          <a:ea typeface="微软雅黑" panose="020B0503020204020204" charset="-122"/>
                          <a:cs typeface="仿宋" panose="02010609060101010101" charset="-122"/>
                        </a:rPr>
                        <a:t>中级工程师</a:t>
                      </a:r>
                      <a:endParaRPr lang="en-US" altLang="en-US" sz="1400" b="0" kern="1200" err="1">
                        <a:solidFill>
                          <a:schemeClr val="tx1"/>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FBE5D6"/>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marL="0" indent="0" algn="ctr" defTabSz="1219200" rtl="0" eaLnBrk="1" latinLnBrk="0" hangingPunct="1">
                        <a:buNone/>
                      </a:pPr>
                      <a:r>
                        <a:rPr lang="zh-CN" altLang="en-US" sz="1400" b="0" kern="1200">
                          <a:solidFill>
                            <a:schemeClr val="tx1"/>
                          </a:solidFill>
                          <a:latin typeface="微软雅黑" panose="020B0503020204020204" charset="-122"/>
                          <a:ea typeface="微软雅黑" panose="020B0503020204020204" charset="-122"/>
                          <a:cs typeface="仿宋" panose="02010609060101010101" charset="-122"/>
                        </a:rPr>
                        <a:t>本</a:t>
                      </a:r>
                      <a:r>
                        <a:rPr lang="en-US" sz="1400" b="0" kern="1200">
                          <a:solidFill>
                            <a:schemeClr val="tx1"/>
                          </a:solidFill>
                          <a:latin typeface="微软雅黑" panose="020B0503020204020204" charset="-122"/>
                          <a:ea typeface="微软雅黑" panose="020B0503020204020204" charset="-122"/>
                          <a:cs typeface="仿宋" panose="02010609060101010101" charset="-122"/>
                        </a:rPr>
                        <a:t>科</a:t>
                      </a:r>
                      <a:endParaRPr lang="en-US" altLang="en-US" sz="1400" b="0" kern="1200" err="1">
                        <a:solidFill>
                          <a:schemeClr val="tx1"/>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FBE5D6"/>
                    </a:solidFill>
                  </a:tcPr>
                </a:tc>
                <a:tc gridSpan="2">
                  <a:txBody>
                    <a:bodyPr/>
                    <a:lstStyle/>
                    <a:p>
                      <a:pPr marL="0" indent="0" algn="ctr" defTabSz="1219200" rtl="0" eaLnBrk="1" latinLnBrk="0" hangingPunct="1">
                        <a:buNone/>
                      </a:pPr>
                      <a:r>
                        <a:rPr lang="en-US" sz="1400" b="0" kern="1200" err="1">
                          <a:solidFill>
                            <a:schemeClr val="tx1"/>
                          </a:solidFill>
                          <a:latin typeface="微软雅黑" panose="020B0503020204020204" charset="-122"/>
                          <a:ea typeface="微软雅黑" panose="020B0503020204020204" charset="-122"/>
                          <a:cs typeface="仿宋" panose="02010609060101010101" charset="-122"/>
                        </a:rPr>
                        <a:t>组员</a:t>
                      </a:r>
                      <a:endParaRPr lang="en-US" altLang="en-US" sz="1400" b="0" kern="1200" err="1">
                        <a:solidFill>
                          <a:schemeClr val="tx1"/>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FBE5D6"/>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lstStyle/>
                    <a:p>
                      <a:pPr marL="0" indent="0" algn="ctr" defTabSz="1219200" rtl="0" eaLnBrk="1" latinLnBrk="0" hangingPunct="1">
                        <a:buNone/>
                      </a:pPr>
                      <a:r>
                        <a:rPr lang="zh-CN" altLang="en-US" sz="1400" b="0" kern="1200">
                          <a:solidFill>
                            <a:schemeClr val="tx1"/>
                          </a:solidFill>
                          <a:latin typeface="微软雅黑" panose="020B0503020204020204" charset="-122"/>
                          <a:ea typeface="微软雅黑" panose="020B0503020204020204" charset="-122"/>
                          <a:cs typeface="微软雅黑" panose="020B0503020204020204" charset="-122"/>
                        </a:rPr>
                        <a:t>现场操作</a:t>
                      </a:r>
                      <a:r>
                        <a:rPr lang="en-US" sz="1400" b="0" kern="1200">
                          <a:solidFill>
                            <a:schemeClr val="tx1"/>
                          </a:solidFill>
                          <a:latin typeface="微软雅黑" panose="020B0503020204020204" charset="-122"/>
                          <a:ea typeface="微软雅黑" panose="020B0503020204020204" charset="-122"/>
                          <a:cs typeface="微软雅黑" panose="020B0503020204020204" charset="-122"/>
                        </a:rPr>
                        <a:t> </a:t>
                      </a:r>
                      <a:endParaRPr lang="en-US" altLang="en-US" sz="1400" b="0" kern="1200">
                        <a:solidFill>
                          <a:schemeClr val="tx1"/>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FBE5D6"/>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marL="0" indent="0" algn="ctr" defTabSz="1219200" rtl="0" eaLnBrk="1" latinLnBrk="0" hangingPunct="1">
                        <a:buNone/>
                      </a:pPr>
                      <a:r>
                        <a:rPr lang="en-US" sz="1400" b="0" kern="1200">
                          <a:solidFill>
                            <a:schemeClr val="tx1"/>
                          </a:solidFill>
                          <a:latin typeface="微软雅黑" panose="020B0503020204020204" charset="-122"/>
                          <a:ea typeface="微软雅黑" panose="020B0503020204020204" charset="-122"/>
                          <a:cs typeface="微软雅黑" panose="020B0503020204020204" charset="-122"/>
                        </a:rPr>
                        <a:t>80</a:t>
                      </a:r>
                      <a:r>
                        <a:rPr lang="zh-CN" altLang="en-US" sz="1400" b="0" kern="1200">
                          <a:solidFill>
                            <a:schemeClr val="tx1"/>
                          </a:solidFill>
                          <a:latin typeface="微软雅黑" panose="020B0503020204020204" charset="-122"/>
                          <a:ea typeface="微软雅黑" panose="020B0503020204020204" charset="-122"/>
                          <a:cs typeface="微软雅黑" panose="020B0503020204020204" charset="-122"/>
                        </a:rPr>
                        <a:t>课时</a:t>
                      </a: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FBE5D6"/>
                    </a:solidFill>
                  </a:tcPr>
                </a:tc>
                <a:extLst>
                  <a:ext uri="{0D108BD9-81ED-4DB2-BD59-A6C34878D82A}">
                    <a16:rowId xmlns:a16="http://schemas.microsoft.com/office/drawing/2014/main" val="10014"/>
                  </a:ext>
                </a:extLst>
              </a:tr>
              <a:tr h="258882">
                <a:tc>
                  <a:txBody>
                    <a:bodyPr/>
                    <a:lstStyle/>
                    <a:p>
                      <a:pPr marL="0" indent="0" algn="ctr" defTabSz="1219200" rtl="0" eaLnBrk="1" latinLnBrk="0" hangingPunct="1">
                        <a:buNone/>
                      </a:pPr>
                      <a:r>
                        <a:rPr lang="en-US" sz="1400" b="0" kern="1200">
                          <a:solidFill>
                            <a:schemeClr val="tx1"/>
                          </a:solidFill>
                          <a:latin typeface="微软雅黑" panose="020B0503020204020204" charset="-122"/>
                          <a:ea typeface="微软雅黑" panose="020B0503020204020204" charset="-122"/>
                          <a:cs typeface="仿宋" panose="02010609060101010101" charset="-122"/>
                        </a:rPr>
                        <a:t>7</a:t>
                      </a:r>
                      <a:endParaRPr lang="en-US" altLang="en-US" sz="1400" b="0" kern="1200">
                        <a:solidFill>
                          <a:schemeClr val="tx1"/>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DEEAF6"/>
                    </a:solidFill>
                  </a:tcPr>
                </a:tc>
                <a:tc>
                  <a:txBody>
                    <a:bodyPr/>
                    <a:lstStyle/>
                    <a:p>
                      <a:pPr marL="0" indent="0" algn="ctr" defTabSz="1219200" rtl="0" eaLnBrk="1" latinLnBrk="0" hangingPunct="1">
                        <a:buNone/>
                      </a:pPr>
                      <a:r>
                        <a:rPr lang="zh-CN" altLang="en-US" sz="1400" b="0" kern="1200">
                          <a:solidFill>
                            <a:schemeClr val="tx1"/>
                          </a:solidFill>
                          <a:latin typeface="微软雅黑" panose="020B0503020204020204" charset="-122"/>
                          <a:ea typeface="微软雅黑" panose="020B0503020204020204" charset="-122"/>
                        </a:rPr>
                        <a:t>邱枫</a:t>
                      </a: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DEEAF6"/>
                    </a:solidFill>
                  </a:tcPr>
                </a:tc>
                <a:tc gridSpan="2">
                  <a:txBody>
                    <a:bodyPr/>
                    <a:lstStyle/>
                    <a:p>
                      <a:pPr marL="0" indent="0" algn="ctr" defTabSz="1219200" rtl="0" eaLnBrk="1" latinLnBrk="0" hangingPunct="1">
                        <a:buNone/>
                      </a:pPr>
                      <a:r>
                        <a:rPr lang="en-US" altLang="en-US" sz="1400" b="0" kern="1200">
                          <a:solidFill>
                            <a:schemeClr val="tx1"/>
                          </a:solidFill>
                          <a:latin typeface="微软雅黑" panose="020B0503020204020204" charset="-122"/>
                          <a:ea typeface="微软雅黑" panose="020B0503020204020204" charset="-122"/>
                          <a:cs typeface="宋体" panose="02010600030101010101" pitchFamily="2" charset="-122"/>
                        </a:rPr>
                        <a:t>40</a:t>
                      </a:r>
                    </a:p>
                  </a:txBody>
                  <a:tcPr marL="68580" marR="68580" marT="0" marB="0">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DEEAF6"/>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marL="0" indent="0" algn="ctr" defTabSz="1219200" rtl="0" eaLnBrk="1" latinLnBrk="0" hangingPunct="1">
                        <a:buNone/>
                      </a:pPr>
                      <a:r>
                        <a:rPr lang="zh-CN" altLang="en-US" sz="1400" b="0" kern="1200">
                          <a:solidFill>
                            <a:schemeClr val="tx1"/>
                          </a:solidFill>
                          <a:latin typeface="微软雅黑" panose="020B0503020204020204" charset="-122"/>
                          <a:ea typeface="微软雅黑" panose="020B0503020204020204" charset="-122"/>
                          <a:cs typeface="微软雅黑" panose="020B0503020204020204" charset="-122"/>
                        </a:rPr>
                        <a:t>热控</a:t>
                      </a:r>
                      <a:r>
                        <a:rPr lang="en-US" sz="1400" b="0" kern="1200">
                          <a:solidFill>
                            <a:schemeClr val="tx1"/>
                          </a:solidFill>
                          <a:latin typeface="微软雅黑" panose="020B0503020204020204" charset="-122"/>
                          <a:ea typeface="微软雅黑" panose="020B0503020204020204" charset="-122"/>
                          <a:cs typeface="微软雅黑" panose="020B0503020204020204" charset="-122"/>
                        </a:rPr>
                        <a:t>调试  </a:t>
                      </a:r>
                      <a:endParaRPr lang="en-US" altLang="en-US" sz="1400" b="0" kern="1200">
                        <a:solidFill>
                          <a:schemeClr val="tx1"/>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DEEAF6"/>
                    </a:solidFill>
                  </a:tcPr>
                </a:tc>
                <a:tc gridSpan="2">
                  <a:txBody>
                    <a:bodyPr/>
                    <a:lstStyle/>
                    <a:p>
                      <a:pPr marL="0" indent="0" algn="ctr" defTabSz="1219200" rtl="0" eaLnBrk="1" latinLnBrk="0" hangingPunct="1">
                        <a:buNone/>
                      </a:pPr>
                      <a:r>
                        <a:rPr lang="zh-CN" altLang="en-US" sz="1400" b="0" kern="1200">
                          <a:solidFill>
                            <a:schemeClr val="tx1"/>
                          </a:solidFill>
                          <a:latin typeface="微软雅黑" panose="020B0503020204020204" charset="-122"/>
                          <a:ea typeface="微软雅黑" panose="020B0503020204020204" charset="-122"/>
                          <a:cs typeface="仿宋" panose="02010609060101010101" charset="-122"/>
                        </a:rPr>
                        <a:t>高级</a:t>
                      </a:r>
                      <a:r>
                        <a:rPr lang="en-US" sz="1400" b="0" kern="1200">
                          <a:solidFill>
                            <a:schemeClr val="tx1"/>
                          </a:solidFill>
                          <a:latin typeface="微软雅黑" panose="020B0503020204020204" charset="-122"/>
                          <a:ea typeface="微软雅黑" panose="020B0503020204020204" charset="-122"/>
                          <a:cs typeface="仿宋" panose="02010609060101010101" charset="-122"/>
                        </a:rPr>
                        <a:t>工程师</a:t>
                      </a:r>
                      <a:endParaRPr lang="en-US" altLang="en-US" sz="1400" b="0" kern="1200">
                        <a:solidFill>
                          <a:schemeClr val="tx1"/>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DEEAF6"/>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marL="0" indent="0" algn="ctr" defTabSz="1219200" rtl="0" eaLnBrk="1" latinLnBrk="0" hangingPunct="1">
                        <a:buNone/>
                      </a:pPr>
                      <a:r>
                        <a:rPr lang="en-US" sz="1400" b="0" kern="1200">
                          <a:solidFill>
                            <a:schemeClr val="tx1"/>
                          </a:solidFill>
                          <a:latin typeface="微软雅黑" panose="020B0503020204020204" charset="-122"/>
                          <a:ea typeface="微软雅黑" panose="020B0503020204020204" charset="-122"/>
                          <a:cs typeface="仿宋" panose="02010609060101010101" charset="-122"/>
                        </a:rPr>
                        <a:t>本科</a:t>
                      </a:r>
                      <a:endParaRPr lang="en-US" altLang="en-US" sz="1400" b="0" kern="1200">
                        <a:solidFill>
                          <a:schemeClr val="tx1"/>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DEEAF6"/>
                    </a:solidFill>
                  </a:tcPr>
                </a:tc>
                <a:tc gridSpan="2">
                  <a:txBody>
                    <a:bodyPr/>
                    <a:lstStyle/>
                    <a:p>
                      <a:pPr marL="0" indent="0" algn="ctr" defTabSz="1219200" rtl="0" eaLnBrk="1" latinLnBrk="0" hangingPunct="1">
                        <a:buNone/>
                      </a:pPr>
                      <a:r>
                        <a:rPr lang="en-US" sz="1400" b="0" kern="1200">
                          <a:solidFill>
                            <a:schemeClr val="tx1"/>
                          </a:solidFill>
                          <a:latin typeface="微软雅黑" panose="020B0503020204020204" charset="-122"/>
                          <a:ea typeface="微软雅黑" panose="020B0503020204020204" charset="-122"/>
                          <a:cs typeface="仿宋" panose="02010609060101010101" charset="-122"/>
                        </a:rPr>
                        <a:t>组员</a:t>
                      </a:r>
                      <a:endParaRPr lang="en-US" altLang="en-US" sz="1400" b="0" kern="1200">
                        <a:solidFill>
                          <a:schemeClr val="tx1"/>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DEEAF6"/>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lstStyle/>
                    <a:p>
                      <a:pPr marL="0" indent="0" algn="ctr" defTabSz="1219200" rtl="0" eaLnBrk="1" latinLnBrk="0" hangingPunct="1">
                        <a:buNone/>
                      </a:pPr>
                      <a:r>
                        <a:rPr lang="zh-CN" altLang="en-US" sz="1400" b="0" kern="1200">
                          <a:solidFill>
                            <a:schemeClr val="tx1"/>
                          </a:solidFill>
                          <a:latin typeface="微软雅黑" panose="020B0503020204020204" charset="-122"/>
                          <a:ea typeface="微软雅黑" panose="020B0503020204020204" charset="-122"/>
                          <a:cs typeface="仿宋" panose="02010609060101010101" charset="-122"/>
                        </a:rPr>
                        <a:t>质量专责</a:t>
                      </a: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DEEAF6"/>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marL="0" indent="0" algn="ctr" defTabSz="1219200" rtl="0" eaLnBrk="1" latinLnBrk="0" hangingPunct="1">
                        <a:buNone/>
                      </a:pPr>
                      <a:r>
                        <a:rPr lang="en-US" sz="1400" b="0" kern="1200">
                          <a:solidFill>
                            <a:schemeClr val="tx1"/>
                          </a:solidFill>
                          <a:latin typeface="微软雅黑" panose="020B0503020204020204" charset="-122"/>
                          <a:ea typeface="微软雅黑" panose="020B0503020204020204" charset="-122"/>
                          <a:cs typeface="微软雅黑" panose="020B0503020204020204" charset="-122"/>
                        </a:rPr>
                        <a:t>80</a:t>
                      </a:r>
                      <a:r>
                        <a:rPr lang="zh-CN" altLang="en-US" sz="1400" b="0" kern="1200">
                          <a:solidFill>
                            <a:schemeClr val="tx1"/>
                          </a:solidFill>
                          <a:latin typeface="微软雅黑" panose="020B0503020204020204" charset="-122"/>
                          <a:ea typeface="微软雅黑" panose="020B0503020204020204" charset="-122"/>
                          <a:cs typeface="微软雅黑" panose="020B0503020204020204" charset="-122"/>
                        </a:rPr>
                        <a:t>课时</a:t>
                      </a: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DEEAF6"/>
                    </a:solidFill>
                  </a:tcPr>
                </a:tc>
                <a:extLst>
                  <a:ext uri="{0D108BD9-81ED-4DB2-BD59-A6C34878D82A}">
                    <a16:rowId xmlns:a16="http://schemas.microsoft.com/office/drawing/2014/main" val="10015"/>
                  </a:ext>
                </a:extLst>
              </a:tr>
              <a:tr h="258882">
                <a:tc>
                  <a:txBody>
                    <a:bodyPr/>
                    <a:lstStyle/>
                    <a:p>
                      <a:pPr marL="0" indent="0" algn="ctr" defTabSz="1219200" rtl="0" eaLnBrk="1" latinLnBrk="0" hangingPunct="1">
                        <a:buNone/>
                      </a:pPr>
                      <a:r>
                        <a:rPr lang="en-US" sz="1400" b="0" kern="1200">
                          <a:solidFill>
                            <a:schemeClr val="tx1"/>
                          </a:solidFill>
                          <a:latin typeface="微软雅黑" panose="020B0503020204020204" charset="-122"/>
                          <a:ea typeface="微软雅黑" panose="020B0503020204020204" charset="-122"/>
                          <a:cs typeface="仿宋" panose="02010609060101010101" charset="-122"/>
                        </a:rPr>
                        <a:t>8</a:t>
                      </a:r>
                      <a:endParaRPr lang="en-US" altLang="en-US" sz="1400" b="0" kern="1200">
                        <a:solidFill>
                          <a:schemeClr val="tx1"/>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FBE5D6"/>
                    </a:solidFill>
                  </a:tcPr>
                </a:tc>
                <a:tc>
                  <a:txBody>
                    <a:bodyPr/>
                    <a:lstStyle/>
                    <a:p>
                      <a:pPr marL="0" indent="0" algn="ctr" defTabSz="1219200" rtl="0" eaLnBrk="1" latinLnBrk="0" hangingPunct="1">
                        <a:buNone/>
                      </a:pPr>
                      <a:r>
                        <a:rPr lang="zh-CN" altLang="en-US" sz="1400" b="0" kern="1200">
                          <a:solidFill>
                            <a:schemeClr val="tx1"/>
                          </a:solidFill>
                          <a:latin typeface="微软雅黑" panose="020B0503020204020204" charset="-122"/>
                          <a:ea typeface="微软雅黑" panose="020B0503020204020204" charset="-122"/>
                        </a:rPr>
                        <a:t>付豪</a:t>
                      </a: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FBE5D6"/>
                    </a:solidFill>
                  </a:tcPr>
                </a:tc>
                <a:tc gridSpan="2">
                  <a:txBody>
                    <a:bodyPr/>
                    <a:lstStyle/>
                    <a:p>
                      <a:pPr marL="0" indent="0" algn="ctr" defTabSz="1219200" rtl="0" eaLnBrk="1" latinLnBrk="0" hangingPunct="1">
                        <a:buNone/>
                      </a:pPr>
                      <a:r>
                        <a:rPr lang="en-US" altLang="en-US" sz="1400" b="0" kern="1200">
                          <a:solidFill>
                            <a:schemeClr val="tx1"/>
                          </a:solidFill>
                          <a:latin typeface="微软雅黑" panose="020B0503020204020204" charset="-122"/>
                          <a:ea typeface="微软雅黑" panose="020B0503020204020204" charset="-122"/>
                          <a:cs typeface="宋体" panose="02010600030101010101" pitchFamily="2" charset="-122"/>
                        </a:rPr>
                        <a:t>29</a:t>
                      </a:r>
                    </a:p>
                  </a:txBody>
                  <a:tcPr marL="68580" marR="68580" marT="0" marB="0">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FBE5D6"/>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marL="0" indent="0" algn="ctr" defTabSz="1219200" rtl="0" eaLnBrk="1" latinLnBrk="0" hangingPunct="1">
                        <a:buNone/>
                      </a:pPr>
                      <a:r>
                        <a:rPr lang="zh-CN" altLang="en-US" sz="1400" b="0" kern="1200">
                          <a:solidFill>
                            <a:schemeClr val="tx1"/>
                          </a:solidFill>
                          <a:latin typeface="微软雅黑" panose="020B0503020204020204" charset="-122"/>
                          <a:ea typeface="微软雅黑" panose="020B0503020204020204" charset="-122"/>
                          <a:cs typeface="仿宋" panose="02010609060101010101" charset="-122"/>
                        </a:rPr>
                        <a:t>锅炉</a:t>
                      </a:r>
                      <a:r>
                        <a:rPr lang="en-US" sz="1400" b="0" kern="1200">
                          <a:solidFill>
                            <a:schemeClr val="tx1"/>
                          </a:solidFill>
                          <a:latin typeface="微软雅黑" panose="020B0503020204020204" charset="-122"/>
                          <a:ea typeface="微软雅黑" panose="020B0503020204020204" charset="-122"/>
                          <a:cs typeface="仿宋" panose="02010609060101010101" charset="-122"/>
                        </a:rPr>
                        <a:t>调试</a:t>
                      </a:r>
                      <a:endParaRPr lang="en-US" altLang="en-US" sz="1400" b="0" kern="1200">
                        <a:solidFill>
                          <a:schemeClr val="tx1"/>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FBE5D6"/>
                    </a:solidFill>
                  </a:tcPr>
                </a:tc>
                <a:tc gridSpan="2">
                  <a:txBody>
                    <a:bodyPr/>
                    <a:lstStyle/>
                    <a:p>
                      <a:pPr marL="0" indent="0" algn="ctr" defTabSz="1219200" rtl="0" eaLnBrk="1" latinLnBrk="0" hangingPunct="1">
                        <a:buNone/>
                      </a:pPr>
                      <a:r>
                        <a:rPr lang="zh-CN" altLang="en-US" sz="1400" b="0" kern="1200">
                          <a:solidFill>
                            <a:schemeClr val="tx1"/>
                          </a:solidFill>
                          <a:latin typeface="微软雅黑" panose="020B0503020204020204" charset="-122"/>
                          <a:ea typeface="微软雅黑" panose="020B0503020204020204" charset="-122"/>
                          <a:cs typeface="仿宋" panose="02010609060101010101" charset="-122"/>
                        </a:rPr>
                        <a:t>助理</a:t>
                      </a:r>
                      <a:r>
                        <a:rPr lang="en-US" sz="1400" b="0" kern="1200">
                          <a:solidFill>
                            <a:schemeClr val="tx1"/>
                          </a:solidFill>
                          <a:latin typeface="微软雅黑" panose="020B0503020204020204" charset="-122"/>
                          <a:ea typeface="微软雅黑" panose="020B0503020204020204" charset="-122"/>
                          <a:cs typeface="仿宋" panose="02010609060101010101" charset="-122"/>
                        </a:rPr>
                        <a:t>工程师</a:t>
                      </a:r>
                      <a:endParaRPr lang="en-US" altLang="en-US" sz="1400" b="0" kern="1200">
                        <a:solidFill>
                          <a:schemeClr val="tx1"/>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FBE5D6"/>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marL="0" indent="0" algn="ctr" defTabSz="1219200" rtl="0" eaLnBrk="1" latinLnBrk="0" hangingPunct="1">
                        <a:buNone/>
                      </a:pPr>
                      <a:r>
                        <a:rPr lang="en-US" sz="1400" b="0" kern="1200" err="1">
                          <a:solidFill>
                            <a:schemeClr val="tx1"/>
                          </a:solidFill>
                          <a:latin typeface="微软雅黑" panose="020B0503020204020204" charset="-122"/>
                          <a:ea typeface="微软雅黑" panose="020B0503020204020204" charset="-122"/>
                          <a:cs typeface="仿宋" panose="02010609060101010101" charset="-122"/>
                        </a:rPr>
                        <a:t>专科</a:t>
                      </a:r>
                      <a:endParaRPr lang="en-US" altLang="en-US" sz="1400" b="0" kern="1200" err="1">
                        <a:solidFill>
                          <a:schemeClr val="tx1"/>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FBE5D6"/>
                    </a:solidFill>
                  </a:tcPr>
                </a:tc>
                <a:tc gridSpan="2">
                  <a:txBody>
                    <a:bodyPr/>
                    <a:lstStyle/>
                    <a:p>
                      <a:pPr marL="0" indent="0" algn="ctr" defTabSz="1219200" rtl="0" eaLnBrk="1" latinLnBrk="0" hangingPunct="1">
                        <a:buNone/>
                      </a:pPr>
                      <a:r>
                        <a:rPr lang="en-US" sz="1400" b="0" kern="1200" err="1">
                          <a:solidFill>
                            <a:schemeClr val="tx1"/>
                          </a:solidFill>
                          <a:latin typeface="微软雅黑" panose="020B0503020204020204" charset="-122"/>
                          <a:ea typeface="微软雅黑" panose="020B0503020204020204" charset="-122"/>
                          <a:cs typeface="仿宋" panose="02010609060101010101" charset="-122"/>
                        </a:rPr>
                        <a:t>组员</a:t>
                      </a:r>
                      <a:endParaRPr lang="en-US" altLang="en-US" sz="1400" b="0" kern="1200" err="1">
                        <a:solidFill>
                          <a:schemeClr val="tx1"/>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FBE5D6"/>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lstStyle/>
                    <a:p>
                      <a:pPr marL="0" indent="0" algn="ctr" defTabSz="1219200" rtl="0" eaLnBrk="1" latinLnBrk="0" hangingPunct="1">
                        <a:buNone/>
                      </a:pPr>
                      <a:r>
                        <a:rPr lang="en-US" sz="1400" b="0" kern="1200" err="1">
                          <a:solidFill>
                            <a:schemeClr val="tx1"/>
                          </a:solidFill>
                          <a:latin typeface="微软雅黑" panose="020B0503020204020204" charset="-122"/>
                          <a:ea typeface="微软雅黑" panose="020B0503020204020204" charset="-122"/>
                          <a:cs typeface="微软雅黑" panose="020B0503020204020204" charset="-122"/>
                        </a:rPr>
                        <a:t>现场</a:t>
                      </a:r>
                      <a:r>
                        <a:rPr lang="zh-CN" altLang="en-US" sz="1400" b="0" kern="1200">
                          <a:solidFill>
                            <a:schemeClr val="tx1"/>
                          </a:solidFill>
                          <a:latin typeface="微软雅黑" panose="020B0503020204020204" charset="-122"/>
                          <a:ea typeface="微软雅黑" panose="020B0503020204020204" charset="-122"/>
                          <a:cs typeface="微软雅黑" panose="020B0503020204020204" charset="-122"/>
                        </a:rPr>
                        <a:t>操作</a:t>
                      </a:r>
                      <a:r>
                        <a:rPr lang="en-US" sz="1400" b="0" kern="1200">
                          <a:solidFill>
                            <a:schemeClr val="tx1"/>
                          </a:solidFill>
                          <a:latin typeface="微软雅黑" panose="020B0503020204020204" charset="-122"/>
                          <a:ea typeface="微软雅黑" panose="020B0503020204020204" charset="-122"/>
                          <a:cs typeface="微软雅黑" panose="020B0503020204020204" charset="-122"/>
                        </a:rPr>
                        <a:t> </a:t>
                      </a:r>
                      <a:endParaRPr lang="en-US" altLang="en-US" sz="1400" b="0" kern="1200">
                        <a:solidFill>
                          <a:schemeClr val="tx1"/>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FBE5D6"/>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marL="0" indent="0" algn="ctr" defTabSz="1219200" rtl="0" eaLnBrk="1" latinLnBrk="0" hangingPunct="1">
                        <a:buNone/>
                      </a:pPr>
                      <a:r>
                        <a:rPr lang="en-US" sz="1400" b="0" kern="1200">
                          <a:solidFill>
                            <a:schemeClr val="tx1"/>
                          </a:solidFill>
                          <a:latin typeface="微软雅黑" panose="020B0503020204020204" charset="-122"/>
                          <a:ea typeface="微软雅黑" panose="020B0503020204020204" charset="-122"/>
                          <a:cs typeface="微软雅黑" panose="020B0503020204020204" charset="-122"/>
                        </a:rPr>
                        <a:t>80</a:t>
                      </a:r>
                      <a:r>
                        <a:rPr lang="zh-CN" altLang="en-US" sz="1400" b="0" kern="1200">
                          <a:solidFill>
                            <a:schemeClr val="tx1"/>
                          </a:solidFill>
                          <a:latin typeface="微软雅黑" panose="020B0503020204020204" charset="-122"/>
                          <a:ea typeface="微软雅黑" panose="020B0503020204020204" charset="-122"/>
                          <a:cs typeface="微软雅黑" panose="020B0503020204020204" charset="-122"/>
                        </a:rPr>
                        <a:t>课时</a:t>
                      </a: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FBE5D6"/>
                    </a:solidFill>
                  </a:tcPr>
                </a:tc>
                <a:extLst>
                  <a:ext uri="{0D108BD9-81ED-4DB2-BD59-A6C34878D82A}">
                    <a16:rowId xmlns:a16="http://schemas.microsoft.com/office/drawing/2014/main" val="10016"/>
                  </a:ext>
                </a:extLst>
              </a:tr>
              <a:tr h="258882">
                <a:tc>
                  <a:txBody>
                    <a:bodyPr/>
                    <a:lstStyle/>
                    <a:p>
                      <a:pPr marL="0" indent="0" algn="ctr" defTabSz="1219200" rtl="0" eaLnBrk="1" latinLnBrk="0" hangingPunct="1">
                        <a:buNone/>
                      </a:pPr>
                      <a:r>
                        <a:rPr lang="en-US" sz="1400" b="0" kern="1200">
                          <a:solidFill>
                            <a:schemeClr val="tx1"/>
                          </a:solidFill>
                          <a:latin typeface="微软雅黑" panose="020B0503020204020204" charset="-122"/>
                          <a:ea typeface="微软雅黑" panose="020B0503020204020204" charset="-122"/>
                          <a:cs typeface="仿宋" panose="02010609060101010101" charset="-122"/>
                        </a:rPr>
                        <a:t>9</a:t>
                      </a:r>
                      <a:endParaRPr lang="en-US" altLang="en-US" sz="1400" b="0" kern="1200">
                        <a:solidFill>
                          <a:schemeClr val="tx1"/>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DEEAF6"/>
                    </a:solidFill>
                  </a:tcPr>
                </a:tc>
                <a:tc>
                  <a:txBody>
                    <a:bodyPr/>
                    <a:lstStyle/>
                    <a:p>
                      <a:pPr marL="0" indent="0" algn="ctr" defTabSz="1219200" rtl="0" eaLnBrk="1" latinLnBrk="0" hangingPunct="1">
                        <a:buNone/>
                      </a:pPr>
                      <a:r>
                        <a:rPr lang="zh-CN" altLang="en-US" sz="1400" b="0" kern="1200">
                          <a:solidFill>
                            <a:schemeClr val="tx1"/>
                          </a:solidFill>
                          <a:latin typeface="微软雅黑" panose="020B0503020204020204" charset="-122"/>
                          <a:ea typeface="微软雅黑" panose="020B0503020204020204" charset="-122"/>
                        </a:rPr>
                        <a:t>宋光蕾</a:t>
                      </a: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DEEAF6"/>
                    </a:solidFill>
                  </a:tcPr>
                </a:tc>
                <a:tc gridSpan="2">
                  <a:txBody>
                    <a:bodyPr/>
                    <a:lstStyle/>
                    <a:p>
                      <a:pPr marL="0" indent="0" algn="ctr" defTabSz="1219200" rtl="0" eaLnBrk="1" latinLnBrk="0" hangingPunct="1">
                        <a:buNone/>
                      </a:pPr>
                      <a:r>
                        <a:rPr lang="en-US" sz="1400" b="0" kern="1200">
                          <a:solidFill>
                            <a:schemeClr val="tx1"/>
                          </a:solidFill>
                          <a:latin typeface="微软雅黑" panose="020B0503020204020204" charset="-122"/>
                          <a:ea typeface="微软雅黑" panose="020B0503020204020204" charset="-122"/>
                          <a:cs typeface="宋体" panose="02010600030101010101" pitchFamily="2" charset="-122"/>
                        </a:rPr>
                        <a:t>37</a:t>
                      </a:r>
                      <a:endParaRPr lang="en-US" altLang="en-US" sz="1400" b="0" kern="1200">
                        <a:solidFill>
                          <a:schemeClr val="tx1"/>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DEEAF6"/>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marL="0" indent="0" algn="ctr" defTabSz="1219200" rtl="0" eaLnBrk="1" latinLnBrk="0" hangingPunct="1">
                        <a:buNone/>
                      </a:pPr>
                      <a:r>
                        <a:rPr lang="zh-CN" altLang="en-US" sz="1400" b="0" kern="1200">
                          <a:solidFill>
                            <a:schemeClr val="tx1"/>
                          </a:solidFill>
                          <a:latin typeface="微软雅黑" panose="020B0503020204020204" charset="-122"/>
                          <a:ea typeface="微软雅黑" panose="020B0503020204020204" charset="-122"/>
                          <a:cs typeface="仿宋" panose="02010609060101010101" charset="-122"/>
                        </a:rPr>
                        <a:t>汽机</a:t>
                      </a:r>
                      <a:r>
                        <a:rPr lang="en-US" sz="1400" b="0" kern="1200">
                          <a:solidFill>
                            <a:schemeClr val="tx1"/>
                          </a:solidFill>
                          <a:latin typeface="微软雅黑" panose="020B0503020204020204" charset="-122"/>
                          <a:ea typeface="微软雅黑" panose="020B0503020204020204" charset="-122"/>
                          <a:cs typeface="仿宋" panose="02010609060101010101" charset="-122"/>
                        </a:rPr>
                        <a:t>调试</a:t>
                      </a:r>
                      <a:endParaRPr lang="en-US" altLang="en-US" sz="1400" b="0" kern="1200">
                        <a:solidFill>
                          <a:schemeClr val="tx1"/>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DEEAF6"/>
                    </a:solidFill>
                  </a:tcPr>
                </a:tc>
                <a:tc gridSpan="2">
                  <a:txBody>
                    <a:bodyPr/>
                    <a:lstStyle/>
                    <a:p>
                      <a:pPr marL="0" indent="0" algn="ctr" defTabSz="1219200" rtl="0" eaLnBrk="1" latinLnBrk="0" hangingPunct="1">
                        <a:buNone/>
                      </a:pPr>
                      <a:r>
                        <a:rPr lang="zh-CN" altLang="en-US" sz="1400" b="0" kern="1200">
                          <a:solidFill>
                            <a:schemeClr val="tx1"/>
                          </a:solidFill>
                          <a:latin typeface="微软雅黑" panose="020B0503020204020204" charset="-122"/>
                          <a:ea typeface="微软雅黑" panose="020B0503020204020204" charset="-122"/>
                          <a:cs typeface="仿宋" panose="02010609060101010101" charset="-122"/>
                        </a:rPr>
                        <a:t>高</a:t>
                      </a:r>
                      <a:r>
                        <a:rPr lang="en-US" sz="1400" b="0" kern="1200">
                          <a:solidFill>
                            <a:schemeClr val="tx1"/>
                          </a:solidFill>
                          <a:latin typeface="微软雅黑" panose="020B0503020204020204" charset="-122"/>
                          <a:ea typeface="微软雅黑" panose="020B0503020204020204" charset="-122"/>
                          <a:cs typeface="仿宋" panose="02010609060101010101" charset="-122"/>
                        </a:rPr>
                        <a:t>级工程师</a:t>
                      </a:r>
                      <a:endParaRPr lang="en-US" altLang="en-US" sz="1400" b="0" kern="1200">
                        <a:solidFill>
                          <a:schemeClr val="tx1"/>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DEEAF6"/>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marL="0" indent="0" algn="ctr" defTabSz="1219200" rtl="0" eaLnBrk="1" latinLnBrk="0" hangingPunct="1">
                        <a:buNone/>
                      </a:pPr>
                      <a:r>
                        <a:rPr lang="en-US" sz="1400" b="0" kern="1200">
                          <a:solidFill>
                            <a:schemeClr val="tx1"/>
                          </a:solidFill>
                          <a:latin typeface="微软雅黑" panose="020B0503020204020204" charset="-122"/>
                          <a:ea typeface="微软雅黑" panose="020B0503020204020204" charset="-122"/>
                          <a:cs typeface="仿宋" panose="02010609060101010101" charset="-122"/>
                        </a:rPr>
                        <a:t>本科</a:t>
                      </a:r>
                      <a:endParaRPr lang="en-US" altLang="en-US" sz="1400" b="0" kern="1200">
                        <a:solidFill>
                          <a:schemeClr val="tx1"/>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DEEAF6"/>
                    </a:solidFill>
                  </a:tcPr>
                </a:tc>
                <a:tc gridSpan="2">
                  <a:txBody>
                    <a:bodyPr/>
                    <a:lstStyle/>
                    <a:p>
                      <a:pPr marL="0" indent="0" algn="ctr" defTabSz="1219200" rtl="0" eaLnBrk="1" latinLnBrk="0" hangingPunct="1">
                        <a:buNone/>
                      </a:pPr>
                      <a:r>
                        <a:rPr lang="en-US" sz="1400" b="0" kern="1200">
                          <a:solidFill>
                            <a:schemeClr val="tx1"/>
                          </a:solidFill>
                          <a:latin typeface="微软雅黑" panose="020B0503020204020204" charset="-122"/>
                          <a:ea typeface="微软雅黑" panose="020B0503020204020204" charset="-122"/>
                          <a:cs typeface="仿宋" panose="02010609060101010101" charset="-122"/>
                        </a:rPr>
                        <a:t>组员</a:t>
                      </a:r>
                      <a:endParaRPr lang="en-US" altLang="en-US" sz="1400" b="0" kern="1200">
                        <a:solidFill>
                          <a:schemeClr val="tx1"/>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DEEAF6"/>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lstStyle/>
                    <a:p>
                      <a:pPr marL="0" indent="0" algn="ctr" defTabSz="1219200" rtl="0" eaLnBrk="1" latinLnBrk="0" hangingPunct="1">
                        <a:buNone/>
                      </a:pPr>
                      <a:r>
                        <a:rPr lang="en-US" sz="1400" b="0" kern="1200" err="1">
                          <a:solidFill>
                            <a:schemeClr val="tx1"/>
                          </a:solidFill>
                          <a:latin typeface="微软雅黑" panose="020B0503020204020204" charset="-122"/>
                          <a:ea typeface="微软雅黑" panose="020B0503020204020204" charset="-122"/>
                          <a:cs typeface="微软雅黑" panose="020B0503020204020204" charset="-122"/>
                        </a:rPr>
                        <a:t>现场操作</a:t>
                      </a:r>
                      <a:r>
                        <a:rPr lang="en-US" sz="1400" b="0" kern="1200">
                          <a:solidFill>
                            <a:schemeClr val="tx1"/>
                          </a:solidFill>
                          <a:latin typeface="微软雅黑" panose="020B0503020204020204" charset="-122"/>
                          <a:ea typeface="微软雅黑" panose="020B0503020204020204" charset="-122"/>
                          <a:cs typeface="微软雅黑" panose="020B0503020204020204" charset="-122"/>
                        </a:rPr>
                        <a:t> </a:t>
                      </a:r>
                      <a:endParaRPr lang="en-US" altLang="en-US" sz="1400" b="0" kern="1200">
                        <a:solidFill>
                          <a:schemeClr val="tx1"/>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DEEAF6"/>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marL="0" indent="0" algn="ctr" defTabSz="1219200" rtl="0" eaLnBrk="1" latinLnBrk="0" hangingPunct="1">
                        <a:buNone/>
                      </a:pPr>
                      <a:r>
                        <a:rPr lang="en-US" sz="1400" b="0" kern="1200">
                          <a:solidFill>
                            <a:schemeClr val="tx1"/>
                          </a:solidFill>
                          <a:latin typeface="微软雅黑" panose="020B0503020204020204" charset="-122"/>
                          <a:ea typeface="微软雅黑" panose="020B0503020204020204" charset="-122"/>
                          <a:cs typeface="微软雅黑" panose="020B0503020204020204" charset="-122"/>
                        </a:rPr>
                        <a:t>80</a:t>
                      </a:r>
                      <a:r>
                        <a:rPr lang="zh-CN" altLang="en-US" sz="1400" b="0" kern="1200">
                          <a:solidFill>
                            <a:schemeClr val="tx1"/>
                          </a:solidFill>
                          <a:latin typeface="微软雅黑" panose="020B0503020204020204" charset="-122"/>
                          <a:ea typeface="微软雅黑" panose="020B0503020204020204" charset="-122"/>
                          <a:cs typeface="微软雅黑" panose="020B0503020204020204" charset="-122"/>
                        </a:rPr>
                        <a:t>课时</a:t>
                      </a: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DEEAF6"/>
                    </a:solidFill>
                  </a:tcPr>
                </a:tc>
                <a:extLst>
                  <a:ext uri="{0D108BD9-81ED-4DB2-BD59-A6C34878D82A}">
                    <a16:rowId xmlns:a16="http://schemas.microsoft.com/office/drawing/2014/main" val="10017"/>
                  </a:ext>
                </a:extLst>
              </a:tr>
              <a:tr h="258882">
                <a:tc>
                  <a:txBody>
                    <a:bodyPr/>
                    <a:lstStyle/>
                    <a:p>
                      <a:pPr marL="0" indent="0" algn="ctr" defTabSz="1219200" rtl="0" eaLnBrk="1" latinLnBrk="0" hangingPunct="1">
                        <a:buNone/>
                      </a:pPr>
                      <a:r>
                        <a:rPr lang="en-US" sz="1400" b="0" kern="1200">
                          <a:solidFill>
                            <a:schemeClr val="tx1"/>
                          </a:solidFill>
                          <a:latin typeface="微软雅黑" panose="020B0503020204020204" charset="-122"/>
                          <a:ea typeface="微软雅黑" panose="020B0503020204020204" charset="-122"/>
                          <a:cs typeface="仿宋" panose="02010609060101010101" charset="-122"/>
                        </a:rPr>
                        <a:t>10</a:t>
                      </a:r>
                      <a:endParaRPr lang="en-US" altLang="en-US" sz="1400" b="0" kern="1200">
                        <a:solidFill>
                          <a:schemeClr val="tx1"/>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FBE5D6"/>
                    </a:solidFill>
                  </a:tcPr>
                </a:tc>
                <a:tc>
                  <a:txBody>
                    <a:bodyPr/>
                    <a:lstStyle/>
                    <a:p>
                      <a:pPr marL="0" indent="0" algn="ctr" defTabSz="1219200" rtl="0" eaLnBrk="1" latinLnBrk="0" hangingPunct="1">
                        <a:buNone/>
                      </a:pPr>
                      <a:r>
                        <a:rPr lang="zh-CN" altLang="en-US" sz="1400" b="0" kern="1200">
                          <a:solidFill>
                            <a:schemeClr val="tx1"/>
                          </a:solidFill>
                          <a:latin typeface="微软雅黑" panose="020B0503020204020204" charset="-122"/>
                          <a:ea typeface="微软雅黑" panose="020B0503020204020204" charset="-122"/>
                        </a:rPr>
                        <a:t>刘铭昊</a:t>
                      </a: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FBE5D6"/>
                    </a:solidFill>
                  </a:tcPr>
                </a:tc>
                <a:tc gridSpan="2">
                  <a:txBody>
                    <a:bodyPr/>
                    <a:lstStyle/>
                    <a:p>
                      <a:pPr marL="0" indent="0" algn="ctr" defTabSz="1219200" rtl="0" eaLnBrk="1" latinLnBrk="0" hangingPunct="1">
                        <a:buNone/>
                      </a:pPr>
                      <a:r>
                        <a:rPr lang="en-US" altLang="en-US" sz="1400" b="0" kern="1200">
                          <a:solidFill>
                            <a:schemeClr val="tx1"/>
                          </a:solidFill>
                          <a:latin typeface="微软雅黑" panose="020B0503020204020204" charset="-122"/>
                          <a:ea typeface="微软雅黑" panose="020B0503020204020204" charset="-122"/>
                          <a:cs typeface="宋体" panose="02010600030101010101" pitchFamily="2" charset="-122"/>
                        </a:rPr>
                        <a:t>41</a:t>
                      </a: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FBE5D6"/>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38100" cap="flat" cmpd="sng">
                      <a:solidFill>
                        <a:srgbClr val="1F3864"/>
                      </a:solidFill>
                      <a:prstDash val="solid"/>
                      <a:headEnd type="none" w="med" len="med"/>
                      <a:tailEnd type="none" w="med" len="med"/>
                    </a:lnB>
                  </a:tcPr>
                </a:tc>
                <a:tc>
                  <a:txBody>
                    <a:bodyPr/>
                    <a:lstStyle/>
                    <a:p>
                      <a:pPr marL="0" indent="0" algn="ctr" defTabSz="1219200" rtl="0" eaLnBrk="1" latinLnBrk="0" hangingPunct="1">
                        <a:buNone/>
                      </a:pPr>
                      <a:r>
                        <a:rPr lang="zh-CN" altLang="en-US" sz="1400" b="0" kern="1200">
                          <a:solidFill>
                            <a:schemeClr val="tx1"/>
                          </a:solidFill>
                          <a:latin typeface="微软雅黑" panose="020B0503020204020204" charset="-122"/>
                          <a:ea typeface="微软雅黑" panose="020B0503020204020204" charset="-122"/>
                          <a:cs typeface="仿宋" panose="02010609060101010101" charset="-122"/>
                        </a:rPr>
                        <a:t>热控</a:t>
                      </a:r>
                      <a:r>
                        <a:rPr lang="en-US" sz="1400" b="0" kern="1200">
                          <a:solidFill>
                            <a:schemeClr val="tx1"/>
                          </a:solidFill>
                          <a:latin typeface="微软雅黑" panose="020B0503020204020204" charset="-122"/>
                          <a:ea typeface="微软雅黑" panose="020B0503020204020204" charset="-122"/>
                          <a:cs typeface="仿宋" panose="02010609060101010101" charset="-122"/>
                        </a:rPr>
                        <a:t>调试</a:t>
                      </a:r>
                      <a:endParaRPr lang="en-US" altLang="en-US" sz="1400" b="0" kern="1200">
                        <a:solidFill>
                          <a:schemeClr val="tx1"/>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FBE5D6"/>
                    </a:solidFill>
                  </a:tcPr>
                </a:tc>
                <a:tc gridSpan="2">
                  <a:txBody>
                    <a:bodyPr/>
                    <a:lstStyle/>
                    <a:p>
                      <a:pPr marL="0" indent="0" algn="ctr" defTabSz="1219200" rtl="0" eaLnBrk="1" latinLnBrk="0" hangingPunct="1">
                        <a:buNone/>
                      </a:pPr>
                      <a:r>
                        <a:rPr lang="zh-CN" altLang="en-US" sz="1400" b="0" kern="1200">
                          <a:solidFill>
                            <a:schemeClr val="tx1"/>
                          </a:solidFill>
                          <a:latin typeface="微软雅黑" panose="020B0503020204020204" charset="-122"/>
                          <a:ea typeface="微软雅黑" panose="020B0503020204020204" charset="-122"/>
                          <a:cs typeface="仿宋" panose="02010609060101010101" charset="-122"/>
                        </a:rPr>
                        <a:t>高级</a:t>
                      </a:r>
                      <a:r>
                        <a:rPr lang="en-US" sz="1400" b="0" kern="1200">
                          <a:solidFill>
                            <a:schemeClr val="tx1"/>
                          </a:solidFill>
                          <a:latin typeface="微软雅黑" panose="020B0503020204020204" charset="-122"/>
                          <a:ea typeface="微软雅黑" panose="020B0503020204020204" charset="-122"/>
                          <a:cs typeface="仿宋" panose="02010609060101010101" charset="-122"/>
                        </a:rPr>
                        <a:t>工程师</a:t>
                      </a:r>
                      <a:endParaRPr lang="en-US" altLang="en-US" sz="1400" b="0" kern="1200">
                        <a:solidFill>
                          <a:schemeClr val="tx1"/>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FBE5D6"/>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38100" cap="flat" cmpd="sng">
                      <a:solidFill>
                        <a:srgbClr val="1F3864"/>
                      </a:solidFill>
                      <a:prstDash val="solid"/>
                      <a:headEnd type="none" w="med" len="med"/>
                      <a:tailEnd type="none" w="med" len="med"/>
                    </a:lnB>
                  </a:tcPr>
                </a:tc>
                <a:tc>
                  <a:txBody>
                    <a:bodyPr/>
                    <a:lstStyle/>
                    <a:p>
                      <a:pPr marL="0" indent="0" algn="ctr" defTabSz="1219200" rtl="0" eaLnBrk="1" latinLnBrk="0" hangingPunct="1">
                        <a:buNone/>
                      </a:pPr>
                      <a:r>
                        <a:rPr lang="en-US" sz="1400" b="0" kern="1200" err="1">
                          <a:solidFill>
                            <a:schemeClr val="tx1"/>
                          </a:solidFill>
                          <a:latin typeface="微软雅黑" panose="020B0503020204020204" charset="-122"/>
                          <a:ea typeface="微软雅黑" panose="020B0503020204020204" charset="-122"/>
                          <a:cs typeface="仿宋" panose="02010609060101010101" charset="-122"/>
                        </a:rPr>
                        <a:t>本科</a:t>
                      </a:r>
                      <a:endParaRPr lang="en-US" altLang="en-US" sz="1400" b="0" kern="1200" err="1">
                        <a:solidFill>
                          <a:schemeClr val="tx1"/>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FBE5D6"/>
                    </a:solidFill>
                  </a:tcPr>
                </a:tc>
                <a:tc gridSpan="2">
                  <a:txBody>
                    <a:bodyPr/>
                    <a:lstStyle/>
                    <a:p>
                      <a:pPr marL="0" indent="0" algn="ctr" defTabSz="1219200" rtl="0" eaLnBrk="1" latinLnBrk="0" hangingPunct="1">
                        <a:buNone/>
                      </a:pPr>
                      <a:r>
                        <a:rPr lang="en-US" sz="1400" b="0" kern="1200" err="1">
                          <a:solidFill>
                            <a:schemeClr val="tx1"/>
                          </a:solidFill>
                          <a:latin typeface="微软雅黑" panose="020B0503020204020204" charset="-122"/>
                          <a:ea typeface="微软雅黑" panose="020B0503020204020204" charset="-122"/>
                          <a:cs typeface="仿宋" panose="02010609060101010101" charset="-122"/>
                        </a:rPr>
                        <a:t>组员</a:t>
                      </a:r>
                      <a:endParaRPr lang="en-US" altLang="en-US" sz="1400" b="0" kern="1200" err="1">
                        <a:solidFill>
                          <a:schemeClr val="tx1"/>
                        </a:solidFill>
                        <a:latin typeface="微软雅黑" panose="020B0503020204020204" charset="-122"/>
                        <a:ea typeface="微软雅黑" panose="020B0503020204020204" charset="-122"/>
                        <a:cs typeface="仿宋" panose="02010609060101010101"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FBE5D6"/>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38100" cap="flat" cmpd="sng">
                      <a:solidFill>
                        <a:srgbClr val="1F3864"/>
                      </a:solidFill>
                      <a:prstDash val="solid"/>
                      <a:headEnd type="none" w="med" len="med"/>
                      <a:tailEnd type="none" w="med" len="med"/>
                    </a:lnB>
                  </a:tcPr>
                </a:tc>
                <a:tc gridSpan="2">
                  <a:txBody>
                    <a:bodyPr/>
                    <a:lstStyle/>
                    <a:p>
                      <a:pPr marL="0" indent="0" algn="ctr" defTabSz="1219200" rtl="0" eaLnBrk="1" latinLnBrk="0" hangingPunct="1">
                        <a:buNone/>
                      </a:pPr>
                      <a:r>
                        <a:rPr lang="en-US" sz="1400" b="0" kern="1200" err="1">
                          <a:solidFill>
                            <a:schemeClr val="tx1"/>
                          </a:solidFill>
                          <a:latin typeface="微软雅黑" panose="020B0503020204020204" charset="-122"/>
                          <a:ea typeface="微软雅黑" panose="020B0503020204020204" charset="-122"/>
                          <a:cs typeface="微软雅黑" panose="020B0503020204020204" charset="-122"/>
                        </a:rPr>
                        <a:t>资料收集</a:t>
                      </a:r>
                      <a:r>
                        <a:rPr lang="en-US" sz="1400" b="0" kern="1200">
                          <a:solidFill>
                            <a:schemeClr val="tx1"/>
                          </a:solidFill>
                          <a:latin typeface="微软雅黑" panose="020B0503020204020204" charset="-122"/>
                          <a:ea typeface="微软雅黑" panose="020B0503020204020204" charset="-122"/>
                          <a:cs typeface="微软雅黑" panose="020B0503020204020204" charset="-122"/>
                        </a:rPr>
                        <a:t> </a:t>
                      </a:r>
                      <a:endParaRPr lang="en-US" altLang="en-US" sz="1400" b="0" kern="1200">
                        <a:solidFill>
                          <a:schemeClr val="tx1"/>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FBE5D6"/>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38100" cap="flat" cmpd="sng">
                      <a:solidFill>
                        <a:srgbClr val="1F3864"/>
                      </a:solidFill>
                      <a:prstDash val="solid"/>
                      <a:headEnd type="none" w="med" len="med"/>
                      <a:tailEnd type="none" w="med" len="med"/>
                    </a:lnB>
                  </a:tcPr>
                </a:tc>
                <a:tc>
                  <a:txBody>
                    <a:bodyPr/>
                    <a:lstStyle/>
                    <a:p>
                      <a:pPr marL="0" indent="0" algn="ctr" defTabSz="1219200" rtl="0" eaLnBrk="1" latinLnBrk="0" hangingPunct="1">
                        <a:buNone/>
                      </a:pPr>
                      <a:r>
                        <a:rPr lang="en-US" sz="1400" b="0" kern="1200">
                          <a:solidFill>
                            <a:schemeClr val="tx1"/>
                          </a:solidFill>
                          <a:latin typeface="微软雅黑" panose="020B0503020204020204" charset="-122"/>
                          <a:ea typeface="微软雅黑" panose="020B0503020204020204" charset="-122"/>
                          <a:cs typeface="微软雅黑" panose="020B0503020204020204" charset="-122"/>
                        </a:rPr>
                        <a:t>80</a:t>
                      </a:r>
                      <a:r>
                        <a:rPr lang="zh-CN" altLang="en-US" sz="1400" b="0" kern="1200">
                          <a:solidFill>
                            <a:schemeClr val="tx1"/>
                          </a:solidFill>
                          <a:latin typeface="微软雅黑" panose="020B0503020204020204" charset="-122"/>
                          <a:ea typeface="微软雅黑" panose="020B0503020204020204" charset="-122"/>
                          <a:cs typeface="微软雅黑" panose="020B0503020204020204" charset="-122"/>
                        </a:rPr>
                        <a:t>课时</a:t>
                      </a:r>
                    </a:p>
                  </a:txBody>
                  <a:tcPr marL="68580" marR="68580"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lnTlToBr>
                      <a:noFill/>
                    </a:lnTlToBr>
                    <a:lnBlToTr>
                      <a:noFill/>
                    </a:lnBlToTr>
                    <a:solidFill>
                      <a:srgbClr val="FBE5D6"/>
                    </a:solidFill>
                  </a:tcPr>
                </a:tc>
                <a:extLst>
                  <a:ext uri="{0D108BD9-81ED-4DB2-BD59-A6C34878D82A}">
                    <a16:rowId xmlns:a16="http://schemas.microsoft.com/office/drawing/2014/main" val="10018"/>
                  </a:ext>
                </a:extLst>
              </a:tr>
            </a:tbl>
          </a:graphicData>
        </a:graphic>
      </p:graphicFrame>
      <p:sp>
        <p:nvSpPr>
          <p:cNvPr id="5" name="文本框 4"/>
          <p:cNvSpPr txBox="1"/>
          <p:nvPr>
            <p:custDataLst>
              <p:tags r:id="rId5"/>
            </p:custDataLst>
          </p:nvPr>
        </p:nvSpPr>
        <p:spPr>
          <a:xfrm>
            <a:off x="634571" y="6403022"/>
            <a:ext cx="10385425" cy="246380"/>
          </a:xfrm>
          <a:prstGeom prst="rect">
            <a:avLst/>
          </a:prstGeom>
          <a:noFill/>
          <a:ln w="9525">
            <a:noFill/>
          </a:ln>
        </p:spPr>
        <p:txBody>
          <a:bodyPr wrap="square">
            <a:noAutofit/>
          </a:bodyPr>
          <a:lstStyle/>
          <a:p>
            <a:pPr algn="ctr"/>
            <a:r>
              <a:rPr lang="zh-CN" sz="1200" b="0">
                <a:solidFill>
                  <a:schemeClr val="bg1"/>
                </a:solidFill>
                <a:latin typeface="微软雅黑" panose="020B0503020204020204" charset="-122"/>
                <a:ea typeface="微软雅黑" panose="020B0503020204020204" charset="-122"/>
                <a:cs typeface="宋体" panose="02010600030101010101" pitchFamily="2" charset="-122"/>
              </a:rPr>
              <a:t>制表：曹政伟</a:t>
            </a:r>
            <a:r>
              <a:rPr lang="en-US" sz="1200" b="0">
                <a:solidFill>
                  <a:schemeClr val="bg1"/>
                </a:solidFill>
                <a:latin typeface="微软雅黑" panose="020B0503020204020204" charset="-122"/>
                <a:ea typeface="微软雅黑" panose="020B0503020204020204" charset="-122"/>
                <a:cs typeface="宋体" panose="02010600030101010101" pitchFamily="2" charset="-122"/>
              </a:rPr>
              <a:t>            </a:t>
            </a:r>
            <a:r>
              <a:rPr lang="zh-CN" altLang="en-US" sz="1200" b="0">
                <a:solidFill>
                  <a:schemeClr val="bg1"/>
                </a:solidFill>
                <a:latin typeface="微软雅黑" panose="020B0503020204020204" charset="-122"/>
                <a:ea typeface="微软雅黑" panose="020B0503020204020204" charset="-122"/>
                <a:cs typeface="宋体" panose="02010600030101010101" pitchFamily="2" charset="-122"/>
              </a:rPr>
              <a:t>日期</a:t>
            </a:r>
            <a:r>
              <a:rPr lang="zh-CN" sz="1200" b="0">
                <a:solidFill>
                  <a:schemeClr val="bg1"/>
                </a:solidFill>
                <a:latin typeface="微软雅黑" panose="020B0503020204020204" charset="-122"/>
                <a:ea typeface="微软雅黑" panose="020B0503020204020204" charset="-122"/>
                <a:cs typeface="宋体" panose="02010600030101010101" pitchFamily="2" charset="-122"/>
              </a:rPr>
              <a:t>：</a:t>
            </a:r>
            <a:r>
              <a:rPr lang="en-US" sz="1200" b="0">
                <a:solidFill>
                  <a:schemeClr val="bg1"/>
                </a:solidFill>
                <a:latin typeface="微软雅黑" panose="020B0503020204020204" charset="-122"/>
                <a:ea typeface="微软雅黑" panose="020B0503020204020204" charset="-122"/>
                <a:cs typeface="宋体" panose="02010600030101010101" pitchFamily="2" charset="-122"/>
              </a:rPr>
              <a:t>2023</a:t>
            </a:r>
            <a:r>
              <a:rPr lang="zh-CN" sz="1200" b="0">
                <a:solidFill>
                  <a:schemeClr val="bg1"/>
                </a:solidFill>
                <a:latin typeface="微软雅黑" panose="020B0503020204020204" charset="-122"/>
                <a:ea typeface="微软雅黑" panose="020B0503020204020204" charset="-122"/>
                <a:cs typeface="宋体" panose="02010600030101010101" pitchFamily="2" charset="-122"/>
              </a:rPr>
              <a:t>年</a:t>
            </a:r>
            <a:r>
              <a:rPr lang="en-US" altLang="zh-CN" sz="1200" b="0">
                <a:solidFill>
                  <a:schemeClr val="bg1"/>
                </a:solidFill>
                <a:latin typeface="微软雅黑" panose="020B0503020204020204" charset="-122"/>
                <a:ea typeface="微软雅黑" panose="020B0503020204020204" charset="-122"/>
                <a:cs typeface="宋体" panose="02010600030101010101" pitchFamily="2" charset="-122"/>
              </a:rPr>
              <a:t>03</a:t>
            </a:r>
            <a:r>
              <a:rPr lang="zh-CN" sz="1200" b="0">
                <a:solidFill>
                  <a:schemeClr val="bg1"/>
                </a:solidFill>
                <a:latin typeface="微软雅黑" panose="020B0503020204020204" charset="-122"/>
                <a:ea typeface="微软雅黑" panose="020B0503020204020204" charset="-122"/>
                <a:cs typeface="宋体" panose="02010600030101010101" pitchFamily="2" charset="-122"/>
              </a:rPr>
              <a:t>月</a:t>
            </a:r>
            <a:r>
              <a:rPr lang="en-US" altLang="zh-CN" sz="1200" b="0">
                <a:solidFill>
                  <a:schemeClr val="bg1"/>
                </a:solidFill>
                <a:latin typeface="微软雅黑" panose="020B0503020204020204" charset="-122"/>
                <a:ea typeface="微软雅黑" panose="020B0503020204020204" charset="-122"/>
                <a:cs typeface="宋体" panose="02010600030101010101" pitchFamily="2" charset="-122"/>
              </a:rPr>
              <a:t>03</a:t>
            </a:r>
            <a:r>
              <a:rPr lang="zh-CN" sz="1200" b="0">
                <a:solidFill>
                  <a:schemeClr val="bg1"/>
                </a:solidFill>
                <a:latin typeface="微软雅黑" panose="020B0503020204020204" charset="-122"/>
                <a:ea typeface="微软雅黑" panose="020B0503020204020204" charset="-122"/>
                <a:cs typeface="宋体" panose="02010600030101010101" pitchFamily="2" charset="-122"/>
              </a:rPr>
              <a:t>日</a:t>
            </a:r>
            <a:endParaRPr lang="zh-CN" altLang="en-US" sz="1200" b="0">
              <a:solidFill>
                <a:schemeClr val="bg1"/>
              </a:solidFill>
              <a:latin typeface="微软雅黑" panose="020B0503020204020204" charset="-122"/>
              <a:ea typeface="微软雅黑" panose="020B0503020204020204" charset="-122"/>
              <a:cs typeface="宋体" panose="02010600030101010101" pitchFamily="2" charset="-122"/>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3"/>
          <p:cNvSpPr txBox="1"/>
          <p:nvPr>
            <p:custDataLst>
              <p:tags r:id="rId1"/>
            </p:custDataLst>
          </p:nvPr>
        </p:nvSpPr>
        <p:spPr>
          <a:xfrm>
            <a:off x="2566988" y="331788"/>
            <a:ext cx="6807200" cy="501650"/>
          </a:xfrm>
          <a:prstGeom prst="rect">
            <a:avLst/>
          </a:prstGeom>
          <a:noFill/>
        </p:spPr>
        <p:txBody>
          <a:bodyPr wrap="square" rtlCol="0">
            <a:spAutoFit/>
          </a:bodyPr>
          <a:lstStyle/>
          <a:p>
            <a:pPr algn="ctr" defTabSz="914400" fontAlgn="auto"/>
            <a:r>
              <a:rPr lang="en-US" altLang="zh-CN" sz="2665" b="1" noProof="1">
                <a:solidFill>
                  <a:srgbClr val="0070C0"/>
                </a:solidFill>
                <a:latin typeface="微软雅黑" panose="020B0503020204020204" charset="-122"/>
                <a:ea typeface="微软雅黑" panose="020B0503020204020204" charset="-122"/>
              </a:rPr>
              <a:t>02</a:t>
            </a:r>
            <a:r>
              <a:rPr lang="zh-CN" altLang="en-US" sz="2665" b="1" noProof="1">
                <a:solidFill>
                  <a:srgbClr val="0070C0"/>
                </a:solidFill>
                <a:latin typeface="微软雅黑" panose="020B0503020204020204" charset="-122"/>
                <a:ea typeface="微软雅黑" panose="020B0503020204020204" charset="-122"/>
              </a:rPr>
              <a:t>小组概况</a:t>
            </a:r>
          </a:p>
        </p:txBody>
      </p:sp>
      <p:sp>
        <p:nvSpPr>
          <p:cNvPr id="6" name="文本框 99"/>
          <p:cNvSpPr txBox="1"/>
          <p:nvPr/>
        </p:nvSpPr>
        <p:spPr>
          <a:xfrm>
            <a:off x="233676" y="924382"/>
            <a:ext cx="11172448" cy="394508"/>
          </a:xfrm>
          <a:prstGeom prst="rect">
            <a:avLst/>
          </a:prstGeom>
          <a:noFill/>
          <a:ln w="9525">
            <a:noFill/>
          </a:ln>
        </p:spPr>
        <p:txBody>
          <a:bodyPr>
            <a:no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r>
              <a:rPr lang="en-US" sz="1800" b="1" dirty="0">
                <a:latin typeface="微软雅黑" panose="020B0503020204020204" charset="-122"/>
                <a:ea typeface="微软雅黑" panose="020B0503020204020204" charset="-122"/>
                <a:cs typeface="宋体" panose="02010600030101010101" pitchFamily="2" charset="-122"/>
              </a:rPr>
              <a:t>2</a:t>
            </a:r>
            <a:r>
              <a:rPr lang="zh-CN" sz="1800" b="1" dirty="0">
                <a:latin typeface="微软雅黑" panose="020B0503020204020204" charset="-122"/>
                <a:ea typeface="微软雅黑" panose="020B0503020204020204" charset="-122"/>
                <a:cs typeface="宋体" panose="02010600030101010101" pitchFamily="2" charset="-122"/>
              </a:rPr>
              <a:t>.所获荣誉</a:t>
            </a:r>
            <a:endParaRPr lang="zh-CN" sz="1800" b="0" dirty="0">
              <a:latin typeface="微软雅黑" panose="020B0503020204020204" charset="-122"/>
              <a:ea typeface="微软雅黑" panose="020B0503020204020204" charset="-122"/>
              <a:cs typeface="宋体" panose="02010600030101010101" pitchFamily="2" charset="-122"/>
            </a:endParaRPr>
          </a:p>
        </p:txBody>
      </p:sp>
      <p:pic>
        <p:nvPicPr>
          <p:cNvPr id="21" name="图片 20">
            <a:extLst>
              <a:ext uri="{FF2B5EF4-FFF2-40B4-BE49-F238E27FC236}">
                <a16:creationId xmlns:a16="http://schemas.microsoft.com/office/drawing/2014/main" id="{0284822E-AB69-5297-FC3A-2326672B349E}"/>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4988046" y="3933056"/>
            <a:ext cx="2018017" cy="1296145"/>
          </a:xfrm>
          <a:prstGeom prst="rect">
            <a:avLst/>
          </a:prstGeom>
        </p:spPr>
      </p:pic>
      <p:pic>
        <p:nvPicPr>
          <p:cNvPr id="25" name="图片 24">
            <a:extLst>
              <a:ext uri="{FF2B5EF4-FFF2-40B4-BE49-F238E27FC236}">
                <a16:creationId xmlns:a16="http://schemas.microsoft.com/office/drawing/2014/main" id="{BB21498E-B847-DB1F-C848-8F860C9E5A04}"/>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4911368" y="962243"/>
            <a:ext cx="2057400" cy="1386637"/>
          </a:xfrm>
          <a:prstGeom prst="rect">
            <a:avLst/>
          </a:prstGeom>
        </p:spPr>
      </p:pic>
      <p:pic>
        <p:nvPicPr>
          <p:cNvPr id="27" name="图片 26">
            <a:extLst>
              <a:ext uri="{FF2B5EF4-FFF2-40B4-BE49-F238E27FC236}">
                <a16:creationId xmlns:a16="http://schemas.microsoft.com/office/drawing/2014/main" id="{82AE6A85-D49E-F601-B2A1-66B1D8A09CC9}"/>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4948663" y="2348880"/>
            <a:ext cx="2143718" cy="1584175"/>
          </a:xfrm>
          <a:prstGeom prst="rect">
            <a:avLst/>
          </a:prstGeom>
        </p:spPr>
      </p:pic>
      <p:pic>
        <p:nvPicPr>
          <p:cNvPr id="29" name="图片 28">
            <a:extLst>
              <a:ext uri="{FF2B5EF4-FFF2-40B4-BE49-F238E27FC236}">
                <a16:creationId xmlns:a16="http://schemas.microsoft.com/office/drawing/2014/main" id="{2C091193-FFE0-074D-2E25-4E934FC22C8F}"/>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rot="1210084">
            <a:off x="7945268" y="1309146"/>
            <a:ext cx="2152953" cy="1393639"/>
          </a:xfrm>
          <a:prstGeom prst="rect">
            <a:avLst/>
          </a:prstGeom>
        </p:spPr>
      </p:pic>
      <p:pic>
        <p:nvPicPr>
          <p:cNvPr id="31" name="图片 30">
            <a:extLst>
              <a:ext uri="{FF2B5EF4-FFF2-40B4-BE49-F238E27FC236}">
                <a16:creationId xmlns:a16="http://schemas.microsoft.com/office/drawing/2014/main" id="{4B4EC70F-26DB-8FA8-D9FC-76AEA834BB52}"/>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rot="20631545">
            <a:off x="2109630" y="2965896"/>
            <a:ext cx="2053244" cy="1442258"/>
          </a:xfrm>
          <a:prstGeom prst="rect">
            <a:avLst/>
          </a:prstGeom>
        </p:spPr>
      </p:pic>
      <p:pic>
        <p:nvPicPr>
          <p:cNvPr id="33" name="图片 32">
            <a:extLst>
              <a:ext uri="{FF2B5EF4-FFF2-40B4-BE49-F238E27FC236}">
                <a16:creationId xmlns:a16="http://schemas.microsoft.com/office/drawing/2014/main" id="{1574BB9B-6CD1-2D5C-60B8-8513E2D0081C}"/>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rot="1597286">
            <a:off x="7757116" y="4574550"/>
            <a:ext cx="1491752" cy="1550219"/>
          </a:xfrm>
          <a:prstGeom prst="rect">
            <a:avLst/>
          </a:prstGeom>
        </p:spPr>
      </p:pic>
      <p:pic>
        <p:nvPicPr>
          <p:cNvPr id="35" name="图片 34">
            <a:extLst>
              <a:ext uri="{FF2B5EF4-FFF2-40B4-BE49-F238E27FC236}">
                <a16:creationId xmlns:a16="http://schemas.microsoft.com/office/drawing/2014/main" id="{8D071898-1C49-5361-A8C3-76FD98B8D737}"/>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rot="1322942">
            <a:off x="7795596" y="2805201"/>
            <a:ext cx="1800200" cy="1331516"/>
          </a:xfrm>
          <a:prstGeom prst="rect">
            <a:avLst/>
          </a:prstGeom>
        </p:spPr>
      </p:pic>
      <p:pic>
        <p:nvPicPr>
          <p:cNvPr id="37" name="图片 36">
            <a:extLst>
              <a:ext uri="{FF2B5EF4-FFF2-40B4-BE49-F238E27FC236}">
                <a16:creationId xmlns:a16="http://schemas.microsoft.com/office/drawing/2014/main" id="{51712FAC-83A5-9C1E-0C8D-251FD8AC56F7}"/>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rot="20703499">
            <a:off x="1811273" y="1300913"/>
            <a:ext cx="2100110" cy="1334773"/>
          </a:xfrm>
          <a:prstGeom prst="rect">
            <a:avLst/>
          </a:prstGeom>
        </p:spPr>
      </p:pic>
      <p:pic>
        <p:nvPicPr>
          <p:cNvPr id="39" name="图片 38">
            <a:extLst>
              <a:ext uri="{FF2B5EF4-FFF2-40B4-BE49-F238E27FC236}">
                <a16:creationId xmlns:a16="http://schemas.microsoft.com/office/drawing/2014/main" id="{326E4092-ADB6-04CC-5417-C7522A3AEBB8}"/>
              </a:ext>
            </a:extLst>
          </p:cNvPr>
          <p:cNvPicPr>
            <a:picLocks/>
          </p:cNvPicPr>
          <p:nvPr/>
        </p:nvPicPr>
        <p:blipFill>
          <a:blip r:embed="rId11">
            <a:extLst>
              <a:ext uri="{28A0092B-C50C-407E-A947-70E740481C1C}">
                <a14:useLocalDpi xmlns:a14="http://schemas.microsoft.com/office/drawing/2010/main" val="0"/>
              </a:ext>
            </a:extLst>
          </a:blip>
          <a:stretch>
            <a:fillRect/>
          </a:stretch>
        </p:blipFill>
        <p:spPr>
          <a:xfrm rot="20499391">
            <a:off x="2559143" y="4567987"/>
            <a:ext cx="1553055" cy="1633482"/>
          </a:xfrm>
          <a:prstGeom prst="rect">
            <a:avLst/>
          </a:prstGeom>
        </p:spPr>
      </p:pic>
      <p:pic>
        <p:nvPicPr>
          <p:cNvPr id="41" name="图片 40">
            <a:extLst>
              <a:ext uri="{FF2B5EF4-FFF2-40B4-BE49-F238E27FC236}">
                <a16:creationId xmlns:a16="http://schemas.microsoft.com/office/drawing/2014/main" id="{6D50BE98-9B9E-3A0D-ECB7-A0314FEDA786}"/>
              </a:ext>
            </a:extLst>
          </p:cNvPr>
          <p:cNvPicPr>
            <a:picLocks/>
          </p:cNvPicPr>
          <p:nvPr/>
        </p:nvPicPr>
        <p:blipFill>
          <a:blip r:embed="rId12">
            <a:extLst>
              <a:ext uri="{28A0092B-C50C-407E-A947-70E740481C1C}">
                <a14:useLocalDpi xmlns:a14="http://schemas.microsoft.com/office/drawing/2010/main" val="0"/>
              </a:ext>
            </a:extLst>
          </a:blip>
          <a:stretch>
            <a:fillRect/>
          </a:stretch>
        </p:blipFill>
        <p:spPr>
          <a:xfrm rot="16200000">
            <a:off x="5354520" y="4930318"/>
            <a:ext cx="1296143" cy="1893908"/>
          </a:xfrm>
          <a:prstGeom prst="rect">
            <a:avLst/>
          </a:prstGeom>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3"/>
          <p:cNvSpPr txBox="1"/>
          <p:nvPr>
            <p:custDataLst>
              <p:tags r:id="rId1"/>
            </p:custDataLst>
          </p:nvPr>
        </p:nvSpPr>
        <p:spPr>
          <a:xfrm>
            <a:off x="2566988" y="331788"/>
            <a:ext cx="6807200" cy="501650"/>
          </a:xfrm>
          <a:prstGeom prst="rect">
            <a:avLst/>
          </a:prstGeom>
          <a:noFill/>
        </p:spPr>
        <p:txBody>
          <a:bodyPr wrap="square" rtlCol="0">
            <a:spAutoFit/>
          </a:bodyPr>
          <a:lstStyle/>
          <a:p>
            <a:pPr algn="ctr" defTabSz="914400" fontAlgn="auto"/>
            <a:r>
              <a:rPr lang="en-US" altLang="zh-CN" sz="2665" b="1" noProof="1">
                <a:solidFill>
                  <a:srgbClr val="0070C0"/>
                </a:solidFill>
                <a:latin typeface="微软雅黑" panose="020B0503020204020204" charset="-122"/>
                <a:ea typeface="微软雅黑" panose="020B0503020204020204" charset="-122"/>
              </a:rPr>
              <a:t>02</a:t>
            </a:r>
            <a:r>
              <a:rPr lang="zh-CN" altLang="en-US" sz="2665" b="1" noProof="1">
                <a:solidFill>
                  <a:srgbClr val="0070C0"/>
                </a:solidFill>
                <a:latin typeface="微软雅黑" panose="020B0503020204020204" charset="-122"/>
                <a:ea typeface="微软雅黑" panose="020B0503020204020204" charset="-122"/>
              </a:rPr>
              <a:t>小组概况</a:t>
            </a:r>
          </a:p>
        </p:txBody>
      </p:sp>
      <p:sp>
        <p:nvSpPr>
          <p:cNvPr id="4" name="文本框 99"/>
          <p:cNvSpPr txBox="1"/>
          <p:nvPr/>
        </p:nvSpPr>
        <p:spPr>
          <a:xfrm>
            <a:off x="672266" y="906855"/>
            <a:ext cx="5080000" cy="368300"/>
          </a:xfrm>
          <a:prstGeom prst="rect">
            <a:avLst/>
          </a:prstGeom>
          <a:noFill/>
          <a:ln w="9525">
            <a:noFill/>
          </a:ln>
        </p:spPr>
        <p:txBody>
          <a:bodyPr>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r>
              <a:rPr lang="en-US" sz="1800" b="1" dirty="0">
                <a:latin typeface="微软雅黑" panose="020B0503020204020204" charset="-122"/>
                <a:ea typeface="微软雅黑" panose="020B0503020204020204" charset="-122"/>
                <a:cs typeface="宋体" panose="02010600030101010101" pitchFamily="2" charset="-122"/>
              </a:rPr>
              <a:t>3</a:t>
            </a:r>
            <a:r>
              <a:rPr lang="zh-CN" sz="1800" b="1" dirty="0">
                <a:latin typeface="微软雅黑" panose="020B0503020204020204" charset="-122"/>
                <a:ea typeface="微软雅黑" panose="020B0503020204020204" charset="-122"/>
                <a:cs typeface="宋体" panose="02010600030101010101" pitchFamily="2" charset="-122"/>
              </a:rPr>
              <a:t>.小组成员活动前综合素质评</a:t>
            </a:r>
            <a:r>
              <a:rPr lang="zh-CN" altLang="en-US" sz="1800" b="1" dirty="0">
                <a:latin typeface="微软雅黑" panose="020B0503020204020204" charset="-122"/>
                <a:ea typeface="微软雅黑" panose="020B0503020204020204" charset="-122"/>
                <a:cs typeface="宋体" panose="02010600030101010101" pitchFamily="2" charset="-122"/>
              </a:rPr>
              <a:t>价</a:t>
            </a:r>
          </a:p>
        </p:txBody>
      </p:sp>
      <p:sp>
        <p:nvSpPr>
          <p:cNvPr id="5" name="文本框 2"/>
          <p:cNvSpPr txBox="1"/>
          <p:nvPr/>
        </p:nvSpPr>
        <p:spPr>
          <a:xfrm>
            <a:off x="3320256" y="1052736"/>
            <a:ext cx="5080000" cy="276999"/>
          </a:xfrm>
          <a:prstGeom prst="rect">
            <a:avLst/>
          </a:prstGeom>
          <a:noFill/>
          <a:ln w="9525">
            <a:noFill/>
          </a:ln>
        </p:spPr>
        <p:txBody>
          <a:bodyPr>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sz="1200" dirty="0">
                <a:latin typeface="微软雅黑" panose="020B0503020204020204" charset="-122"/>
                <a:ea typeface="微软雅黑" panose="020B0503020204020204" charset="-122"/>
                <a:cs typeface="宋体" panose="02010600030101010101" pitchFamily="2" charset="-122"/>
              </a:rPr>
              <a:t>表</a:t>
            </a:r>
            <a:r>
              <a:rPr lang="en-US" sz="1200" dirty="0">
                <a:latin typeface="微软雅黑" panose="020B0503020204020204" charset="-122"/>
                <a:ea typeface="微软雅黑" panose="020B0503020204020204" charset="-122"/>
                <a:cs typeface="宋体" panose="02010600030101010101" pitchFamily="2" charset="-122"/>
              </a:rPr>
              <a:t>2-2  </a:t>
            </a:r>
            <a:r>
              <a:rPr lang="zh-CN" sz="1200" dirty="0">
                <a:latin typeface="微软雅黑" panose="020B0503020204020204" charset="-122"/>
                <a:ea typeface="微软雅黑" panose="020B0503020204020204" charset="-122"/>
                <a:cs typeface="宋体" panose="02010600030101010101" pitchFamily="2" charset="-122"/>
              </a:rPr>
              <a:t>活动前个人综合素质评价表</a:t>
            </a:r>
            <a:endParaRPr lang="zh-CN" altLang="en-US" sz="1200" dirty="0">
              <a:latin typeface="微软雅黑" panose="020B0503020204020204" charset="-122"/>
              <a:ea typeface="微软雅黑" panose="020B0503020204020204" charset="-122"/>
              <a:cs typeface="宋体" panose="02010600030101010101" pitchFamily="2" charset="-122"/>
            </a:endParaRPr>
          </a:p>
        </p:txBody>
      </p:sp>
      <p:sp>
        <p:nvSpPr>
          <p:cNvPr id="6" name="文本框 4"/>
          <p:cNvSpPr txBox="1"/>
          <p:nvPr/>
        </p:nvSpPr>
        <p:spPr>
          <a:xfrm>
            <a:off x="2495600" y="6381328"/>
            <a:ext cx="7323455" cy="276999"/>
          </a:xfrm>
          <a:prstGeom prst="rect">
            <a:avLst/>
          </a:prstGeom>
          <a:noFill/>
          <a:ln w="9525">
            <a:noFill/>
          </a:ln>
        </p:spPr>
        <p:txBody>
          <a:bodyPr wrap="square">
            <a:spAutoFit/>
          </a:bodyPr>
          <a:ls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Franklin Gothic Book" charset="0"/>
                <a:ea typeface="黑体" panose="02010609060101010101" pitchFamily="49" charset="-122"/>
                <a:cs typeface="+mn-cs"/>
              </a:defRPr>
            </a:lvl9pPr>
          </a:lstStyle>
          <a:p>
            <a:pPr algn="ctr"/>
            <a:r>
              <a:rPr lang="zh-CN" sz="1200" b="0">
                <a:solidFill>
                  <a:schemeClr val="bg1"/>
                </a:solidFill>
                <a:latin typeface="微软雅黑" panose="020B0503020204020204" charset="-122"/>
                <a:ea typeface="微软雅黑" panose="020B0503020204020204" charset="-122"/>
                <a:cs typeface="宋体" panose="02010600030101010101" pitchFamily="2" charset="-122"/>
              </a:rPr>
              <a:t>制表：</a:t>
            </a:r>
            <a:r>
              <a:rPr lang="en-US" sz="1200" b="0">
                <a:solidFill>
                  <a:schemeClr val="bg1"/>
                </a:solidFill>
                <a:latin typeface="微软雅黑" panose="020B0503020204020204" charset="-122"/>
                <a:ea typeface="微软雅黑" panose="020B0503020204020204" charset="-122"/>
                <a:cs typeface="宋体" panose="02010600030101010101" pitchFamily="2" charset="-122"/>
              </a:rPr>
              <a:t> </a:t>
            </a:r>
            <a:r>
              <a:rPr lang="zh-CN" altLang="en-US" sz="1200" b="0">
                <a:solidFill>
                  <a:schemeClr val="bg1"/>
                </a:solidFill>
                <a:latin typeface="微软雅黑" panose="020B0503020204020204" charset="-122"/>
                <a:ea typeface="微软雅黑" panose="020B0503020204020204" charset="-122"/>
                <a:cs typeface="宋体" panose="02010600030101010101" pitchFamily="2" charset="-122"/>
              </a:rPr>
              <a:t>宋汪洋</a:t>
            </a:r>
            <a:r>
              <a:rPr lang="en-US" sz="1200" b="0">
                <a:solidFill>
                  <a:schemeClr val="bg1"/>
                </a:solidFill>
                <a:latin typeface="微软雅黑" panose="020B0503020204020204" charset="-122"/>
                <a:ea typeface="微软雅黑" panose="020B0503020204020204" charset="-122"/>
                <a:cs typeface="宋体" panose="02010600030101010101" pitchFamily="2" charset="-122"/>
              </a:rPr>
              <a:t>              </a:t>
            </a:r>
            <a:r>
              <a:rPr lang="zh-CN" altLang="en-US" sz="1200">
                <a:solidFill>
                  <a:schemeClr val="bg1"/>
                </a:solidFill>
                <a:latin typeface="微软雅黑" panose="020B0503020204020204" charset="-122"/>
                <a:ea typeface="微软雅黑" panose="020B0503020204020204" charset="-122"/>
                <a:cs typeface="宋体" panose="02010600030101010101" pitchFamily="2" charset="-122"/>
              </a:rPr>
              <a:t>日期</a:t>
            </a:r>
            <a:r>
              <a:rPr lang="zh-CN" sz="1200" b="0">
                <a:solidFill>
                  <a:schemeClr val="bg1"/>
                </a:solidFill>
                <a:latin typeface="微软雅黑" panose="020B0503020204020204" charset="-122"/>
                <a:ea typeface="微软雅黑" panose="020B0503020204020204" charset="-122"/>
                <a:cs typeface="宋体" panose="02010600030101010101" pitchFamily="2" charset="-122"/>
              </a:rPr>
              <a:t>： 202</a:t>
            </a:r>
            <a:r>
              <a:rPr lang="en-US" altLang="zh-CN" sz="1200" b="0">
                <a:solidFill>
                  <a:schemeClr val="bg1"/>
                </a:solidFill>
                <a:latin typeface="微软雅黑" panose="020B0503020204020204" charset="-122"/>
                <a:ea typeface="微软雅黑" panose="020B0503020204020204" charset="-122"/>
                <a:cs typeface="宋体" panose="02010600030101010101" pitchFamily="2" charset="-122"/>
              </a:rPr>
              <a:t>3</a:t>
            </a:r>
            <a:r>
              <a:rPr lang="zh-CN" sz="1200" b="0">
                <a:solidFill>
                  <a:schemeClr val="bg1"/>
                </a:solidFill>
                <a:latin typeface="微软雅黑" panose="020B0503020204020204" charset="-122"/>
                <a:ea typeface="微软雅黑" panose="020B0503020204020204" charset="-122"/>
                <a:cs typeface="宋体" panose="02010600030101010101" pitchFamily="2" charset="-122"/>
              </a:rPr>
              <a:t>年0</a:t>
            </a:r>
            <a:r>
              <a:rPr lang="en-US" altLang="zh-CN" sz="1200" b="0">
                <a:solidFill>
                  <a:schemeClr val="bg1"/>
                </a:solidFill>
                <a:latin typeface="微软雅黑" panose="020B0503020204020204" charset="-122"/>
                <a:ea typeface="微软雅黑" panose="020B0503020204020204" charset="-122"/>
                <a:cs typeface="宋体" panose="02010600030101010101" pitchFamily="2" charset="-122"/>
              </a:rPr>
              <a:t>3</a:t>
            </a:r>
            <a:r>
              <a:rPr lang="zh-CN" sz="1200" b="0">
                <a:solidFill>
                  <a:schemeClr val="bg1"/>
                </a:solidFill>
                <a:latin typeface="微软雅黑" panose="020B0503020204020204" charset="-122"/>
                <a:ea typeface="微软雅黑" panose="020B0503020204020204" charset="-122"/>
                <a:cs typeface="宋体" panose="02010600030101010101" pitchFamily="2" charset="-122"/>
              </a:rPr>
              <a:t>月10日</a:t>
            </a:r>
            <a:endParaRPr lang="zh-CN" altLang="en-US" sz="1200" b="0" dirty="0">
              <a:solidFill>
                <a:schemeClr val="bg1"/>
              </a:solidFill>
              <a:latin typeface="微软雅黑" panose="020B0503020204020204" charset="-122"/>
              <a:ea typeface="微软雅黑" panose="020B0503020204020204" charset="-122"/>
              <a:cs typeface="宋体" panose="02010600030101010101" pitchFamily="2" charset="-122"/>
            </a:endParaRPr>
          </a:p>
        </p:txBody>
      </p:sp>
      <p:graphicFrame>
        <p:nvGraphicFramePr>
          <p:cNvPr id="10" name="表格 9"/>
          <p:cNvGraphicFramePr>
            <a:graphicFrameLocks noGrp="1"/>
          </p:cNvGraphicFramePr>
          <p:nvPr>
            <p:extLst>
              <p:ext uri="{D42A27DB-BD31-4B8C-83A1-F6EECF244321}">
                <p14:modId xmlns:p14="http://schemas.microsoft.com/office/powerpoint/2010/main" val="2775540777"/>
              </p:ext>
            </p:extLst>
          </p:nvPr>
        </p:nvGraphicFramePr>
        <p:xfrm>
          <a:off x="983432" y="1340768"/>
          <a:ext cx="10441162" cy="4985976"/>
        </p:xfrm>
        <a:graphic>
          <a:graphicData uri="http://schemas.openxmlformats.org/drawingml/2006/table">
            <a:tbl>
              <a:tblPr firstRow="1" firstCol="1" bandRow="1"/>
              <a:tblGrid>
                <a:gridCol w="1491265">
                  <a:extLst>
                    <a:ext uri="{9D8B030D-6E8A-4147-A177-3AD203B41FA5}">
                      <a16:colId xmlns:a16="http://schemas.microsoft.com/office/drawing/2014/main" val="20000"/>
                    </a:ext>
                  </a:extLst>
                </a:gridCol>
                <a:gridCol w="1491265">
                  <a:extLst>
                    <a:ext uri="{9D8B030D-6E8A-4147-A177-3AD203B41FA5}">
                      <a16:colId xmlns:a16="http://schemas.microsoft.com/office/drawing/2014/main" val="20001"/>
                    </a:ext>
                  </a:extLst>
                </a:gridCol>
                <a:gridCol w="1492034">
                  <a:extLst>
                    <a:ext uri="{9D8B030D-6E8A-4147-A177-3AD203B41FA5}">
                      <a16:colId xmlns:a16="http://schemas.microsoft.com/office/drawing/2014/main" val="20002"/>
                    </a:ext>
                  </a:extLst>
                </a:gridCol>
                <a:gridCol w="1491265">
                  <a:extLst>
                    <a:ext uri="{9D8B030D-6E8A-4147-A177-3AD203B41FA5}">
                      <a16:colId xmlns:a16="http://schemas.microsoft.com/office/drawing/2014/main" val="20003"/>
                    </a:ext>
                  </a:extLst>
                </a:gridCol>
                <a:gridCol w="1492034">
                  <a:extLst>
                    <a:ext uri="{9D8B030D-6E8A-4147-A177-3AD203B41FA5}">
                      <a16:colId xmlns:a16="http://schemas.microsoft.com/office/drawing/2014/main" val="20004"/>
                    </a:ext>
                  </a:extLst>
                </a:gridCol>
                <a:gridCol w="1491265">
                  <a:extLst>
                    <a:ext uri="{9D8B030D-6E8A-4147-A177-3AD203B41FA5}">
                      <a16:colId xmlns:a16="http://schemas.microsoft.com/office/drawing/2014/main" val="20005"/>
                    </a:ext>
                  </a:extLst>
                </a:gridCol>
                <a:gridCol w="1492034">
                  <a:extLst>
                    <a:ext uri="{9D8B030D-6E8A-4147-A177-3AD203B41FA5}">
                      <a16:colId xmlns:a16="http://schemas.microsoft.com/office/drawing/2014/main" val="20006"/>
                    </a:ext>
                  </a:extLst>
                </a:gridCol>
              </a:tblGrid>
              <a:tr h="223737">
                <a:tc>
                  <a:txBody>
                    <a:bodyPr/>
                    <a:lstStyle/>
                    <a:p>
                      <a:pPr algn="ctr"/>
                      <a:r>
                        <a:rPr lang="zh-CN" sz="1100" b="1" kern="100">
                          <a:solidFill>
                            <a:srgbClr val="FFFFFF"/>
                          </a:solidFill>
                          <a:effectLst/>
                          <a:latin typeface="微软雅黑" panose="020B0503020204020204" charset="-122"/>
                          <a:ea typeface="微软雅黑" panose="020B0503020204020204" charset="-122"/>
                          <a:cs typeface="宋体" panose="02010600030101010101" pitchFamily="2" charset="-122"/>
                        </a:rPr>
                        <a:t>评价内容</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2E74B5"/>
                    </a:solidFill>
                  </a:tcPr>
                </a:tc>
                <a:tc>
                  <a:txBody>
                    <a:bodyPr/>
                    <a:lstStyle/>
                    <a:p>
                      <a:pPr algn="ctr"/>
                      <a:r>
                        <a:rPr lang="zh-CN" sz="1100" b="1" kern="100">
                          <a:solidFill>
                            <a:srgbClr val="FFFFFF"/>
                          </a:solidFill>
                          <a:effectLst/>
                          <a:latin typeface="微软雅黑" panose="020B0503020204020204" charset="-122"/>
                          <a:ea typeface="微软雅黑" panose="020B0503020204020204" charset="-122"/>
                          <a:cs typeface="宋体" panose="02010600030101010101" pitchFamily="2" charset="-122"/>
                        </a:rPr>
                        <a:t>质量意识</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2E74B5"/>
                    </a:solidFill>
                  </a:tcPr>
                </a:tc>
                <a:tc>
                  <a:txBody>
                    <a:bodyPr/>
                    <a:lstStyle/>
                    <a:p>
                      <a:pPr algn="ctr"/>
                      <a:r>
                        <a:rPr lang="zh-CN" sz="1100" b="1" kern="100">
                          <a:solidFill>
                            <a:srgbClr val="FFFFFF"/>
                          </a:solidFill>
                          <a:effectLst/>
                          <a:latin typeface="微软雅黑" panose="020B0503020204020204" charset="-122"/>
                          <a:ea typeface="微软雅黑" panose="020B0503020204020204" charset="-122"/>
                          <a:cs typeface="宋体" panose="02010600030101010101" pitchFamily="2" charset="-122"/>
                        </a:rPr>
                        <a:t>专业能力</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2E74B5"/>
                    </a:solidFill>
                  </a:tcPr>
                </a:tc>
                <a:tc>
                  <a:txBody>
                    <a:bodyPr/>
                    <a:lstStyle/>
                    <a:p>
                      <a:pPr algn="ctr"/>
                      <a:r>
                        <a:rPr lang="zh-CN" sz="1100" b="1" kern="100">
                          <a:solidFill>
                            <a:srgbClr val="FFFFFF"/>
                          </a:solidFill>
                          <a:effectLst/>
                          <a:latin typeface="微软雅黑" panose="020B0503020204020204" charset="-122"/>
                          <a:ea typeface="微软雅黑" panose="020B0503020204020204" charset="-122"/>
                          <a:cs typeface="宋体" panose="02010600030101010101" pitchFamily="2" charset="-122"/>
                        </a:rPr>
                        <a:t>团队精神</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2E74B5"/>
                    </a:solidFill>
                  </a:tcPr>
                </a:tc>
                <a:tc>
                  <a:txBody>
                    <a:bodyPr/>
                    <a:lstStyle/>
                    <a:p>
                      <a:pPr algn="ctr"/>
                      <a:r>
                        <a:rPr lang="zh-CN" sz="1100" b="1" kern="100">
                          <a:solidFill>
                            <a:srgbClr val="FFFFFF"/>
                          </a:solidFill>
                          <a:effectLst/>
                          <a:latin typeface="微软雅黑" panose="020B0503020204020204" charset="-122"/>
                          <a:ea typeface="微软雅黑" panose="020B0503020204020204" charset="-122"/>
                          <a:cs typeface="宋体" panose="02010600030101010101" pitchFamily="2" charset="-122"/>
                        </a:rPr>
                        <a:t>解决问题能力</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2E74B5"/>
                    </a:solidFill>
                  </a:tcPr>
                </a:tc>
                <a:tc>
                  <a:txBody>
                    <a:bodyPr/>
                    <a:lstStyle/>
                    <a:p>
                      <a:pPr algn="ctr"/>
                      <a:r>
                        <a:rPr lang="zh-CN" sz="1100" b="1" kern="100">
                          <a:solidFill>
                            <a:srgbClr val="FFFFFF"/>
                          </a:solidFill>
                          <a:effectLst/>
                          <a:latin typeface="微软雅黑" panose="020B0503020204020204" charset="-122"/>
                          <a:ea typeface="微软雅黑" panose="020B0503020204020204" charset="-122"/>
                          <a:cs typeface="宋体" panose="02010600030101010101" pitchFamily="2" charset="-122"/>
                        </a:rPr>
                        <a:t>创新意识</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2E74B5"/>
                    </a:solidFill>
                  </a:tcPr>
                </a:tc>
                <a:tc>
                  <a:txBody>
                    <a:bodyPr/>
                    <a:lstStyle/>
                    <a:p>
                      <a:pPr algn="ctr"/>
                      <a:r>
                        <a:rPr lang="zh-CN" sz="1100" b="1" kern="100">
                          <a:solidFill>
                            <a:srgbClr val="FFFFFF"/>
                          </a:solidFill>
                          <a:effectLst/>
                          <a:latin typeface="微软雅黑" panose="020B0503020204020204" charset="-122"/>
                          <a:ea typeface="微软雅黑" panose="020B0503020204020204" charset="-122"/>
                          <a:cs typeface="宋体" panose="02010600030101010101" pitchFamily="2" charset="-122"/>
                        </a:rPr>
                        <a:t>学习能力</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2E74B5"/>
                    </a:solidFill>
                  </a:tcPr>
                </a:tc>
                <a:extLst>
                  <a:ext uri="{0D108BD9-81ED-4DB2-BD59-A6C34878D82A}">
                    <a16:rowId xmlns:a16="http://schemas.microsoft.com/office/drawing/2014/main" val="10000"/>
                  </a:ext>
                </a:extLst>
              </a:tr>
              <a:tr h="2301132">
                <a:tc>
                  <a:txBody>
                    <a:bodyPr/>
                    <a:lstStyle/>
                    <a:p>
                      <a:pPr algn="ctr"/>
                      <a:r>
                        <a:rPr lang="zh-CN" sz="1400" b="1" kern="100">
                          <a:solidFill>
                            <a:srgbClr val="000000"/>
                          </a:solidFill>
                          <a:effectLst/>
                          <a:latin typeface="微软雅黑" panose="020B0503020204020204" charset="-122"/>
                          <a:ea typeface="微软雅黑" panose="020B0503020204020204" charset="-122"/>
                          <a:cs typeface="宋体" panose="02010600030101010101" pitchFamily="2" charset="-122"/>
                        </a:rPr>
                        <a:t>评分标准</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EEAF6"/>
                    </a:solidFill>
                  </a:tcPr>
                </a:tc>
                <a:tc>
                  <a:txBody>
                    <a:bodyPr/>
                    <a:lstStyle/>
                    <a:p>
                      <a:pPr algn="l"/>
                      <a:r>
                        <a:rPr lang="zh-CN" sz="1000" kern="100">
                          <a:solidFill>
                            <a:srgbClr val="000000"/>
                          </a:solidFill>
                          <a:effectLst/>
                          <a:latin typeface="微软雅黑" panose="020B0503020204020204" charset="-122"/>
                          <a:ea typeface="微软雅黑" panose="020B0503020204020204" charset="-122"/>
                          <a:cs typeface="微软雅黑" panose="020B0503020204020204" charset="-122"/>
                        </a:rPr>
                        <a:t>1、工作结束没有质量检查意识，＜6分</a:t>
                      </a:r>
                      <a:endParaRPr lang="zh-CN" sz="1000" kern="100">
                        <a:effectLst/>
                        <a:latin typeface="微软雅黑" panose="020B0503020204020204" charset="-122"/>
                        <a:ea typeface="微软雅黑" panose="020B0503020204020204" charset="-122"/>
                        <a:cs typeface="微软雅黑" panose="020B0503020204020204" charset="-122"/>
                      </a:endParaRPr>
                    </a:p>
                    <a:p>
                      <a:pPr algn="l"/>
                      <a:r>
                        <a:rPr lang="en-US" sz="1000" kern="100">
                          <a:solidFill>
                            <a:srgbClr val="000000"/>
                          </a:solidFill>
                          <a:effectLst/>
                          <a:latin typeface="微软雅黑" panose="020B0503020204020204" charset="-122"/>
                          <a:ea typeface="微软雅黑" panose="020B0503020204020204" charset="-122"/>
                          <a:cs typeface="微软雅黑" panose="020B0503020204020204" charset="-122"/>
                        </a:rPr>
                        <a:t>2</a:t>
                      </a:r>
                      <a:r>
                        <a:rPr lang="zh-CN" sz="1000" kern="100">
                          <a:solidFill>
                            <a:srgbClr val="000000"/>
                          </a:solidFill>
                          <a:effectLst/>
                          <a:latin typeface="微软雅黑" panose="020B0503020204020204" charset="-122"/>
                          <a:ea typeface="微软雅黑" panose="020B0503020204020204" charset="-122"/>
                          <a:cs typeface="微软雅黑" panose="020B0503020204020204" charset="-122"/>
                        </a:rPr>
                        <a:t>、经提醒后工作完会对自己质量检查，6≤a＜7分；</a:t>
                      </a:r>
                      <a:endParaRPr lang="zh-CN" sz="1000" kern="100">
                        <a:effectLst/>
                        <a:latin typeface="微软雅黑" panose="020B0503020204020204" charset="-122"/>
                        <a:ea typeface="微软雅黑" panose="020B0503020204020204" charset="-122"/>
                        <a:cs typeface="微软雅黑" panose="020B0503020204020204" charset="-122"/>
                      </a:endParaRPr>
                    </a:p>
                    <a:p>
                      <a:pPr algn="l"/>
                      <a:r>
                        <a:rPr lang="en-US" sz="1000" kern="100">
                          <a:solidFill>
                            <a:srgbClr val="000000"/>
                          </a:solidFill>
                          <a:effectLst/>
                          <a:latin typeface="微软雅黑" panose="020B0503020204020204" charset="-122"/>
                          <a:ea typeface="微软雅黑" panose="020B0503020204020204" charset="-122"/>
                          <a:cs typeface="微软雅黑" panose="020B0503020204020204" charset="-122"/>
                        </a:rPr>
                        <a:t>3</a:t>
                      </a:r>
                      <a:r>
                        <a:rPr lang="zh-CN" sz="1000" kern="100">
                          <a:solidFill>
                            <a:srgbClr val="000000"/>
                          </a:solidFill>
                          <a:effectLst/>
                          <a:latin typeface="微软雅黑" panose="020B0503020204020204" charset="-122"/>
                          <a:ea typeface="微软雅黑" panose="020B0503020204020204" charset="-122"/>
                          <a:cs typeface="微软雅黑" panose="020B0503020204020204" charset="-122"/>
                        </a:rPr>
                        <a:t>、自觉对自己进行质量检查，7≤a＜8分；</a:t>
                      </a:r>
                      <a:endParaRPr lang="zh-CN" sz="1000" kern="100">
                        <a:effectLst/>
                        <a:latin typeface="微软雅黑" panose="020B0503020204020204" charset="-122"/>
                        <a:ea typeface="微软雅黑" panose="020B0503020204020204" charset="-122"/>
                        <a:cs typeface="微软雅黑" panose="020B0503020204020204" charset="-122"/>
                      </a:endParaRPr>
                    </a:p>
                    <a:p>
                      <a:pPr algn="l"/>
                      <a:r>
                        <a:rPr lang="en-US" sz="1000" kern="100">
                          <a:solidFill>
                            <a:srgbClr val="000000"/>
                          </a:solidFill>
                          <a:effectLst/>
                          <a:latin typeface="微软雅黑" panose="020B0503020204020204" charset="-122"/>
                          <a:ea typeface="微软雅黑" panose="020B0503020204020204" charset="-122"/>
                          <a:cs typeface="微软雅黑" panose="020B0503020204020204" charset="-122"/>
                        </a:rPr>
                        <a:t>4</a:t>
                      </a:r>
                      <a:r>
                        <a:rPr lang="zh-CN" sz="1000" kern="100">
                          <a:solidFill>
                            <a:srgbClr val="000000"/>
                          </a:solidFill>
                          <a:effectLst/>
                          <a:latin typeface="微软雅黑" panose="020B0503020204020204" charset="-122"/>
                          <a:ea typeface="微软雅黑" panose="020B0503020204020204" charset="-122"/>
                          <a:cs typeface="微软雅黑" panose="020B0503020204020204" charset="-122"/>
                        </a:rPr>
                        <a:t>、主动检查所有成员的质量工作，8≤a＜9分；</a:t>
                      </a:r>
                      <a:endParaRPr lang="zh-CN" sz="1000" kern="100">
                        <a:effectLst/>
                        <a:latin typeface="微软雅黑" panose="020B0503020204020204" charset="-122"/>
                        <a:ea typeface="微软雅黑" panose="020B0503020204020204" charset="-122"/>
                        <a:cs typeface="微软雅黑" panose="020B0503020204020204" charset="-122"/>
                      </a:endParaRPr>
                    </a:p>
                    <a:p>
                      <a:pPr algn="l"/>
                      <a:r>
                        <a:rPr lang="en-US" sz="1000" kern="100">
                          <a:solidFill>
                            <a:srgbClr val="000000"/>
                          </a:solidFill>
                          <a:effectLst/>
                          <a:latin typeface="微软雅黑" panose="020B0503020204020204" charset="-122"/>
                          <a:ea typeface="微软雅黑" panose="020B0503020204020204" charset="-122"/>
                          <a:cs typeface="微软雅黑" panose="020B0503020204020204" charset="-122"/>
                        </a:rPr>
                        <a:t>5</a:t>
                      </a:r>
                      <a:r>
                        <a:rPr lang="zh-CN" sz="1000" kern="100">
                          <a:solidFill>
                            <a:srgbClr val="000000"/>
                          </a:solidFill>
                          <a:effectLst/>
                          <a:latin typeface="微软雅黑" panose="020B0503020204020204" charset="-122"/>
                          <a:ea typeface="微软雅黑" panose="020B0503020204020204" charset="-122"/>
                          <a:cs typeface="微软雅黑" panose="020B0503020204020204" charset="-122"/>
                        </a:rPr>
                        <a:t>、能对质量工作的检查结果做出评定，9≤a＜10分</a:t>
                      </a:r>
                      <a:endParaRPr lang="zh-CN" sz="1000" kern="100">
                        <a:effectLst/>
                        <a:latin typeface="微软雅黑" panose="020B0503020204020204" charset="-122"/>
                        <a:ea typeface="微软雅黑" panose="020B0503020204020204" charset="-122"/>
                        <a:cs typeface="微软雅黑" panose="020B0503020204020204" charset="-122"/>
                      </a:endParaRP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EEAF6"/>
                    </a:solidFill>
                  </a:tcPr>
                </a:tc>
                <a:tc>
                  <a:txBody>
                    <a:bodyPr/>
                    <a:lstStyle/>
                    <a:p>
                      <a:pPr algn="l"/>
                      <a:r>
                        <a:rPr lang="en-US" sz="1000" kern="100">
                          <a:solidFill>
                            <a:srgbClr val="000000"/>
                          </a:solidFill>
                          <a:effectLst/>
                          <a:latin typeface="微软雅黑" panose="020B0503020204020204" charset="-122"/>
                          <a:ea typeface="微软雅黑" panose="020B0503020204020204" charset="-122"/>
                          <a:cs typeface="微软雅黑" panose="020B0503020204020204" charset="-122"/>
                        </a:rPr>
                        <a:t>1</a:t>
                      </a:r>
                      <a:r>
                        <a:rPr lang="zh-CN" sz="1000" kern="100">
                          <a:solidFill>
                            <a:srgbClr val="000000"/>
                          </a:solidFill>
                          <a:effectLst/>
                          <a:latin typeface="微软雅黑" panose="020B0503020204020204" charset="-122"/>
                          <a:ea typeface="微软雅黑" panose="020B0503020204020204" charset="-122"/>
                          <a:cs typeface="微软雅黑" panose="020B0503020204020204" charset="-122"/>
                        </a:rPr>
                        <a:t>、处理专业技术问题需多人配合，＜</a:t>
                      </a:r>
                      <a:r>
                        <a:rPr lang="en-US" sz="1000" kern="100">
                          <a:solidFill>
                            <a:srgbClr val="000000"/>
                          </a:solidFill>
                          <a:effectLst/>
                          <a:latin typeface="微软雅黑" panose="020B0503020204020204" charset="-122"/>
                          <a:ea typeface="微软雅黑" panose="020B0503020204020204" charset="-122"/>
                          <a:cs typeface="微软雅黑" panose="020B0503020204020204" charset="-122"/>
                        </a:rPr>
                        <a:t>6</a:t>
                      </a:r>
                      <a:r>
                        <a:rPr lang="zh-CN" sz="1000" kern="100">
                          <a:solidFill>
                            <a:srgbClr val="000000"/>
                          </a:solidFill>
                          <a:effectLst/>
                          <a:latin typeface="微软雅黑" panose="020B0503020204020204" charset="-122"/>
                          <a:ea typeface="微软雅黑" panose="020B0503020204020204" charset="-122"/>
                          <a:cs typeface="微软雅黑" panose="020B0503020204020204" charset="-122"/>
                        </a:rPr>
                        <a:t>分</a:t>
                      </a:r>
                      <a:endParaRPr lang="zh-CN" sz="1000" kern="100">
                        <a:effectLst/>
                        <a:latin typeface="微软雅黑" panose="020B0503020204020204" charset="-122"/>
                        <a:ea typeface="微软雅黑" panose="020B0503020204020204" charset="-122"/>
                        <a:cs typeface="微软雅黑" panose="020B0503020204020204" charset="-122"/>
                      </a:endParaRPr>
                    </a:p>
                    <a:p>
                      <a:pPr algn="l"/>
                      <a:r>
                        <a:rPr lang="en-US" sz="1000" kern="100">
                          <a:solidFill>
                            <a:srgbClr val="000000"/>
                          </a:solidFill>
                          <a:effectLst/>
                          <a:latin typeface="微软雅黑" panose="020B0503020204020204" charset="-122"/>
                          <a:ea typeface="微软雅黑" panose="020B0503020204020204" charset="-122"/>
                          <a:cs typeface="微软雅黑" panose="020B0503020204020204" charset="-122"/>
                        </a:rPr>
                        <a:t>2</a:t>
                      </a:r>
                      <a:r>
                        <a:rPr lang="zh-CN" sz="1000" kern="100">
                          <a:solidFill>
                            <a:srgbClr val="000000"/>
                          </a:solidFill>
                          <a:effectLst/>
                          <a:latin typeface="微软雅黑" panose="020B0503020204020204" charset="-122"/>
                          <a:ea typeface="微软雅黑" panose="020B0503020204020204" charset="-122"/>
                          <a:cs typeface="微软雅黑" panose="020B0503020204020204" charset="-122"/>
                        </a:rPr>
                        <a:t>、处理专业技术问题需多人指导，6≤a＜7分；</a:t>
                      </a:r>
                      <a:endParaRPr lang="zh-CN" sz="1000" kern="100">
                        <a:effectLst/>
                        <a:latin typeface="微软雅黑" panose="020B0503020204020204" charset="-122"/>
                        <a:ea typeface="微软雅黑" panose="020B0503020204020204" charset="-122"/>
                        <a:cs typeface="微软雅黑" panose="020B0503020204020204" charset="-122"/>
                      </a:endParaRPr>
                    </a:p>
                    <a:p>
                      <a:pPr algn="l"/>
                      <a:r>
                        <a:rPr lang="en-US" sz="1000" kern="100">
                          <a:solidFill>
                            <a:srgbClr val="000000"/>
                          </a:solidFill>
                          <a:effectLst/>
                          <a:latin typeface="微软雅黑" panose="020B0503020204020204" charset="-122"/>
                          <a:ea typeface="微软雅黑" panose="020B0503020204020204" charset="-122"/>
                          <a:cs typeface="微软雅黑" panose="020B0503020204020204" charset="-122"/>
                        </a:rPr>
                        <a:t>3</a:t>
                      </a:r>
                      <a:r>
                        <a:rPr lang="zh-CN" sz="1000" kern="100">
                          <a:solidFill>
                            <a:srgbClr val="000000"/>
                          </a:solidFill>
                          <a:effectLst/>
                          <a:latin typeface="微软雅黑" panose="020B0503020204020204" charset="-122"/>
                          <a:ea typeface="微软雅黑" panose="020B0503020204020204" charset="-122"/>
                          <a:cs typeface="微软雅黑" panose="020B0503020204020204" charset="-122"/>
                        </a:rPr>
                        <a:t>、处理专业技术问题需专人指导，7≤a＜8分；</a:t>
                      </a:r>
                      <a:endParaRPr lang="zh-CN" sz="1000" kern="100">
                        <a:effectLst/>
                        <a:latin typeface="微软雅黑" panose="020B0503020204020204" charset="-122"/>
                        <a:ea typeface="微软雅黑" panose="020B0503020204020204" charset="-122"/>
                        <a:cs typeface="微软雅黑" panose="020B0503020204020204" charset="-122"/>
                      </a:endParaRPr>
                    </a:p>
                    <a:p>
                      <a:pPr algn="l"/>
                      <a:r>
                        <a:rPr lang="en-US" sz="1000" kern="100">
                          <a:solidFill>
                            <a:srgbClr val="000000"/>
                          </a:solidFill>
                          <a:effectLst/>
                          <a:latin typeface="微软雅黑" panose="020B0503020204020204" charset="-122"/>
                          <a:ea typeface="微软雅黑" panose="020B0503020204020204" charset="-122"/>
                          <a:cs typeface="微软雅黑" panose="020B0503020204020204" charset="-122"/>
                        </a:rPr>
                        <a:t>4</a:t>
                      </a:r>
                      <a:r>
                        <a:rPr lang="zh-CN" sz="1000" kern="100">
                          <a:solidFill>
                            <a:srgbClr val="000000"/>
                          </a:solidFill>
                          <a:effectLst/>
                          <a:latin typeface="微软雅黑" panose="020B0503020204020204" charset="-122"/>
                          <a:ea typeface="微软雅黑" panose="020B0503020204020204" charset="-122"/>
                          <a:cs typeface="微软雅黑" panose="020B0503020204020204" charset="-122"/>
                        </a:rPr>
                        <a:t>、处理专业技术问题后需专人检查，8≤a＜9分；</a:t>
                      </a:r>
                      <a:endParaRPr lang="zh-CN" sz="1000" kern="100">
                        <a:effectLst/>
                        <a:latin typeface="微软雅黑" panose="020B0503020204020204" charset="-122"/>
                        <a:ea typeface="微软雅黑" panose="020B0503020204020204" charset="-122"/>
                        <a:cs typeface="微软雅黑" panose="020B0503020204020204" charset="-122"/>
                      </a:endParaRPr>
                    </a:p>
                    <a:p>
                      <a:pPr algn="l"/>
                      <a:r>
                        <a:rPr lang="en-US" sz="1000" kern="100">
                          <a:solidFill>
                            <a:srgbClr val="000000"/>
                          </a:solidFill>
                          <a:effectLst/>
                          <a:latin typeface="微软雅黑" panose="020B0503020204020204" charset="-122"/>
                          <a:ea typeface="微软雅黑" panose="020B0503020204020204" charset="-122"/>
                          <a:cs typeface="微软雅黑" panose="020B0503020204020204" charset="-122"/>
                        </a:rPr>
                        <a:t>5</a:t>
                      </a:r>
                      <a:r>
                        <a:rPr lang="zh-CN" sz="1000" kern="100">
                          <a:solidFill>
                            <a:srgbClr val="000000"/>
                          </a:solidFill>
                          <a:effectLst/>
                          <a:latin typeface="微软雅黑" panose="020B0503020204020204" charset="-122"/>
                          <a:ea typeface="微软雅黑" panose="020B0503020204020204" charset="-122"/>
                          <a:cs typeface="微软雅黑" panose="020B0503020204020204" charset="-122"/>
                        </a:rPr>
                        <a:t>、能独立处理专业技术问题且无遗漏，9≤a＜10分</a:t>
                      </a:r>
                      <a:endParaRPr lang="zh-CN" sz="1000" kern="100">
                        <a:effectLst/>
                        <a:latin typeface="微软雅黑" panose="020B0503020204020204" charset="-122"/>
                        <a:ea typeface="微软雅黑" panose="020B0503020204020204" charset="-122"/>
                        <a:cs typeface="微软雅黑" panose="020B0503020204020204" charset="-122"/>
                      </a:endParaRP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EEAF6"/>
                    </a:solidFill>
                  </a:tcPr>
                </a:tc>
                <a:tc>
                  <a:txBody>
                    <a:bodyPr/>
                    <a:lstStyle/>
                    <a:p>
                      <a:pPr algn="l"/>
                      <a:r>
                        <a:rPr lang="zh-CN" sz="1000" kern="100">
                          <a:solidFill>
                            <a:srgbClr val="000000"/>
                          </a:solidFill>
                          <a:effectLst/>
                          <a:latin typeface="微软雅黑" panose="020B0503020204020204" charset="-122"/>
                          <a:ea typeface="微软雅黑" panose="020B0503020204020204" charset="-122"/>
                          <a:cs typeface="微软雅黑" panose="020B0503020204020204" charset="-122"/>
                        </a:rPr>
                        <a:t>1、遇到问题独自寻找解决办法，＜6分</a:t>
                      </a:r>
                      <a:endParaRPr lang="zh-CN" sz="1000" kern="100">
                        <a:effectLst/>
                        <a:latin typeface="微软雅黑" panose="020B0503020204020204" charset="-122"/>
                        <a:ea typeface="微软雅黑" panose="020B0503020204020204" charset="-122"/>
                        <a:cs typeface="微软雅黑" panose="020B0503020204020204" charset="-122"/>
                      </a:endParaRPr>
                    </a:p>
                    <a:p>
                      <a:pPr algn="l"/>
                      <a:r>
                        <a:rPr lang="en-US" sz="1000" kern="100">
                          <a:solidFill>
                            <a:srgbClr val="000000"/>
                          </a:solidFill>
                          <a:effectLst/>
                          <a:latin typeface="微软雅黑" panose="020B0503020204020204" charset="-122"/>
                          <a:ea typeface="微软雅黑" panose="020B0503020204020204" charset="-122"/>
                          <a:cs typeface="微软雅黑" panose="020B0503020204020204" charset="-122"/>
                        </a:rPr>
                        <a:t>2</a:t>
                      </a:r>
                      <a:r>
                        <a:rPr lang="zh-CN" sz="1000" kern="100">
                          <a:solidFill>
                            <a:srgbClr val="000000"/>
                          </a:solidFill>
                          <a:effectLst/>
                          <a:latin typeface="微软雅黑" panose="020B0503020204020204" charset="-122"/>
                          <a:ea typeface="微软雅黑" panose="020B0503020204020204" charset="-122"/>
                          <a:cs typeface="微软雅黑" panose="020B0503020204020204" charset="-122"/>
                        </a:rPr>
                        <a:t>、遇到问题寻求团队帮助，6≤a＜7分；</a:t>
                      </a:r>
                      <a:endParaRPr lang="zh-CN" sz="1000" kern="100">
                        <a:effectLst/>
                        <a:latin typeface="微软雅黑" panose="020B0503020204020204" charset="-122"/>
                        <a:ea typeface="微软雅黑" panose="020B0503020204020204" charset="-122"/>
                        <a:cs typeface="微软雅黑" panose="020B0503020204020204" charset="-122"/>
                      </a:endParaRPr>
                    </a:p>
                    <a:p>
                      <a:pPr algn="l"/>
                      <a:r>
                        <a:rPr lang="en-US" sz="1000" kern="100">
                          <a:solidFill>
                            <a:srgbClr val="000000"/>
                          </a:solidFill>
                          <a:effectLst/>
                          <a:latin typeface="微软雅黑" panose="020B0503020204020204" charset="-122"/>
                          <a:ea typeface="微软雅黑" panose="020B0503020204020204" charset="-122"/>
                          <a:cs typeface="微软雅黑" panose="020B0503020204020204" charset="-122"/>
                        </a:rPr>
                        <a:t>3</a:t>
                      </a:r>
                      <a:r>
                        <a:rPr lang="zh-CN" sz="1000" kern="100">
                          <a:solidFill>
                            <a:srgbClr val="000000"/>
                          </a:solidFill>
                          <a:effectLst/>
                          <a:latin typeface="微软雅黑" panose="020B0503020204020204" charset="-122"/>
                          <a:ea typeface="微软雅黑" panose="020B0503020204020204" charset="-122"/>
                          <a:cs typeface="微软雅黑" panose="020B0503020204020204" charset="-122"/>
                        </a:rPr>
                        <a:t>、从众参与退队活动，7≤a＜8分；</a:t>
                      </a:r>
                      <a:endParaRPr lang="zh-CN" sz="1000" kern="100">
                        <a:effectLst/>
                        <a:latin typeface="微软雅黑" panose="020B0503020204020204" charset="-122"/>
                        <a:ea typeface="微软雅黑" panose="020B0503020204020204" charset="-122"/>
                        <a:cs typeface="微软雅黑" panose="020B0503020204020204" charset="-122"/>
                      </a:endParaRPr>
                    </a:p>
                    <a:p>
                      <a:pPr algn="l"/>
                      <a:r>
                        <a:rPr lang="en-US" sz="1000" kern="100">
                          <a:solidFill>
                            <a:srgbClr val="000000"/>
                          </a:solidFill>
                          <a:effectLst/>
                          <a:latin typeface="微软雅黑" panose="020B0503020204020204" charset="-122"/>
                          <a:ea typeface="微软雅黑" panose="020B0503020204020204" charset="-122"/>
                          <a:cs typeface="微软雅黑" panose="020B0503020204020204" charset="-122"/>
                        </a:rPr>
                        <a:t>4</a:t>
                      </a:r>
                      <a:r>
                        <a:rPr lang="zh-CN" sz="1000" kern="100">
                          <a:solidFill>
                            <a:srgbClr val="000000"/>
                          </a:solidFill>
                          <a:effectLst/>
                          <a:latin typeface="微软雅黑" panose="020B0503020204020204" charset="-122"/>
                          <a:ea typeface="微软雅黑" panose="020B0503020204020204" charset="-122"/>
                          <a:cs typeface="微软雅黑" panose="020B0503020204020204" charset="-122"/>
                        </a:rPr>
                        <a:t>、积极参与退队活动，8≤a＜9分；</a:t>
                      </a:r>
                      <a:endParaRPr lang="zh-CN" sz="1000" kern="100">
                        <a:effectLst/>
                        <a:latin typeface="微软雅黑" panose="020B0503020204020204" charset="-122"/>
                        <a:ea typeface="微软雅黑" panose="020B0503020204020204" charset="-122"/>
                        <a:cs typeface="微软雅黑" panose="020B0503020204020204" charset="-122"/>
                      </a:endParaRPr>
                    </a:p>
                    <a:p>
                      <a:pPr algn="l"/>
                      <a:r>
                        <a:rPr lang="en-US" sz="1000" kern="100">
                          <a:solidFill>
                            <a:srgbClr val="000000"/>
                          </a:solidFill>
                          <a:effectLst/>
                          <a:latin typeface="微软雅黑" panose="020B0503020204020204" charset="-122"/>
                          <a:ea typeface="微软雅黑" panose="020B0503020204020204" charset="-122"/>
                          <a:cs typeface="微软雅黑" panose="020B0503020204020204" charset="-122"/>
                        </a:rPr>
                        <a:t>5</a:t>
                      </a:r>
                      <a:r>
                        <a:rPr lang="zh-CN" sz="1000" kern="100">
                          <a:solidFill>
                            <a:srgbClr val="000000"/>
                          </a:solidFill>
                          <a:effectLst/>
                          <a:latin typeface="微软雅黑" panose="020B0503020204020204" charset="-122"/>
                          <a:ea typeface="微软雅黑" panose="020B0503020204020204" charset="-122"/>
                          <a:cs typeface="微软雅黑" panose="020B0503020204020204" charset="-122"/>
                        </a:rPr>
                        <a:t>、能在团队中积极提出个人看法提供问题解决思路，9≤a＜10分</a:t>
                      </a:r>
                      <a:endParaRPr lang="zh-CN" sz="1000" kern="100">
                        <a:effectLst/>
                        <a:latin typeface="微软雅黑" panose="020B0503020204020204" charset="-122"/>
                        <a:ea typeface="微软雅黑" panose="020B0503020204020204" charset="-122"/>
                        <a:cs typeface="微软雅黑" panose="020B0503020204020204" charset="-122"/>
                      </a:endParaRP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EEAF6"/>
                    </a:solidFill>
                  </a:tcPr>
                </a:tc>
                <a:tc>
                  <a:txBody>
                    <a:bodyPr/>
                    <a:lstStyle/>
                    <a:p>
                      <a:pPr algn="l"/>
                      <a:r>
                        <a:rPr lang="en-US" sz="1000" kern="100">
                          <a:solidFill>
                            <a:srgbClr val="000000"/>
                          </a:solidFill>
                          <a:effectLst/>
                          <a:latin typeface="微软雅黑" panose="020B0503020204020204" charset="-122"/>
                          <a:ea typeface="微软雅黑" panose="020B0503020204020204" charset="-122"/>
                          <a:cs typeface="微软雅黑" panose="020B0503020204020204" charset="-122"/>
                        </a:rPr>
                        <a:t>1</a:t>
                      </a:r>
                      <a:r>
                        <a:rPr lang="zh-CN" sz="1000" kern="100">
                          <a:solidFill>
                            <a:srgbClr val="000000"/>
                          </a:solidFill>
                          <a:effectLst/>
                          <a:latin typeface="微软雅黑" panose="020B0503020204020204" charset="-122"/>
                          <a:ea typeface="微软雅黑" panose="020B0503020204020204" charset="-122"/>
                          <a:cs typeface="微软雅黑" panose="020B0503020204020204" charset="-122"/>
                        </a:rPr>
                        <a:t>、需借助他人解决问题，＜</a:t>
                      </a:r>
                      <a:r>
                        <a:rPr lang="en-US" sz="1000" kern="100">
                          <a:solidFill>
                            <a:srgbClr val="000000"/>
                          </a:solidFill>
                          <a:effectLst/>
                          <a:latin typeface="微软雅黑" panose="020B0503020204020204" charset="-122"/>
                          <a:ea typeface="微软雅黑" panose="020B0503020204020204" charset="-122"/>
                          <a:cs typeface="微软雅黑" panose="020B0503020204020204" charset="-122"/>
                        </a:rPr>
                        <a:t>6</a:t>
                      </a:r>
                      <a:r>
                        <a:rPr lang="zh-CN" sz="1000" kern="100">
                          <a:solidFill>
                            <a:srgbClr val="000000"/>
                          </a:solidFill>
                          <a:effectLst/>
                          <a:latin typeface="微软雅黑" panose="020B0503020204020204" charset="-122"/>
                          <a:ea typeface="微软雅黑" panose="020B0503020204020204" charset="-122"/>
                          <a:cs typeface="微软雅黑" panose="020B0503020204020204" charset="-122"/>
                        </a:rPr>
                        <a:t>分</a:t>
                      </a:r>
                      <a:endParaRPr lang="zh-CN" sz="1000" kern="100">
                        <a:effectLst/>
                        <a:latin typeface="微软雅黑" panose="020B0503020204020204" charset="-122"/>
                        <a:ea typeface="微软雅黑" panose="020B0503020204020204" charset="-122"/>
                        <a:cs typeface="微软雅黑" panose="020B0503020204020204" charset="-122"/>
                      </a:endParaRPr>
                    </a:p>
                    <a:p>
                      <a:pPr algn="l"/>
                      <a:r>
                        <a:rPr lang="en-US" sz="1000" kern="100">
                          <a:solidFill>
                            <a:srgbClr val="000000"/>
                          </a:solidFill>
                          <a:effectLst/>
                          <a:latin typeface="微软雅黑" panose="020B0503020204020204" charset="-122"/>
                          <a:ea typeface="微软雅黑" panose="020B0503020204020204" charset="-122"/>
                          <a:cs typeface="微软雅黑" panose="020B0503020204020204" charset="-122"/>
                        </a:rPr>
                        <a:t>2</a:t>
                      </a:r>
                      <a:r>
                        <a:rPr lang="zh-CN" sz="1000" kern="100">
                          <a:solidFill>
                            <a:srgbClr val="000000"/>
                          </a:solidFill>
                          <a:effectLst/>
                          <a:latin typeface="微软雅黑" panose="020B0503020204020204" charset="-122"/>
                          <a:ea typeface="微软雅黑" panose="020B0503020204020204" charset="-122"/>
                          <a:cs typeface="微软雅黑" panose="020B0503020204020204" charset="-122"/>
                        </a:rPr>
                        <a:t>、可独立寻找解决思路，但用时较长，6≤a＜7分；</a:t>
                      </a:r>
                      <a:endParaRPr lang="zh-CN" sz="1000" kern="100">
                        <a:effectLst/>
                        <a:latin typeface="微软雅黑" panose="020B0503020204020204" charset="-122"/>
                        <a:ea typeface="微软雅黑" panose="020B0503020204020204" charset="-122"/>
                        <a:cs typeface="微软雅黑" panose="020B0503020204020204" charset="-122"/>
                      </a:endParaRPr>
                    </a:p>
                    <a:p>
                      <a:pPr algn="l"/>
                      <a:r>
                        <a:rPr lang="en-US" sz="1000" kern="100">
                          <a:solidFill>
                            <a:srgbClr val="000000"/>
                          </a:solidFill>
                          <a:effectLst/>
                          <a:latin typeface="微软雅黑" panose="020B0503020204020204" charset="-122"/>
                          <a:ea typeface="微软雅黑" panose="020B0503020204020204" charset="-122"/>
                          <a:cs typeface="微软雅黑" panose="020B0503020204020204" charset="-122"/>
                        </a:rPr>
                        <a:t>3</a:t>
                      </a:r>
                      <a:r>
                        <a:rPr lang="zh-CN" sz="1000" kern="100">
                          <a:solidFill>
                            <a:srgbClr val="000000"/>
                          </a:solidFill>
                          <a:effectLst/>
                          <a:latin typeface="微软雅黑" panose="020B0503020204020204" charset="-122"/>
                          <a:ea typeface="微软雅黑" panose="020B0503020204020204" charset="-122"/>
                          <a:cs typeface="微软雅黑" panose="020B0503020204020204" charset="-122"/>
                        </a:rPr>
                        <a:t>、可独立寻找解决思路，但用时较短，</a:t>
                      </a:r>
                      <a:r>
                        <a:rPr lang="en-US" sz="1000" kern="100">
                          <a:solidFill>
                            <a:srgbClr val="000000"/>
                          </a:solidFill>
                          <a:effectLst/>
                          <a:latin typeface="微软雅黑" panose="020B0503020204020204" charset="-122"/>
                          <a:ea typeface="微软雅黑" panose="020B0503020204020204" charset="-122"/>
                          <a:cs typeface="微软雅黑" panose="020B0503020204020204" charset="-122"/>
                        </a:rPr>
                        <a:t>7</a:t>
                      </a:r>
                      <a:r>
                        <a:rPr lang="zh-CN" sz="1000" kern="100">
                          <a:solidFill>
                            <a:srgbClr val="000000"/>
                          </a:solidFill>
                          <a:effectLst/>
                          <a:latin typeface="微软雅黑" panose="020B0503020204020204" charset="-122"/>
                          <a:ea typeface="微软雅黑" panose="020B0503020204020204" charset="-122"/>
                          <a:cs typeface="微软雅黑" panose="020B0503020204020204" charset="-122"/>
                        </a:rPr>
                        <a:t>≤</a:t>
                      </a:r>
                      <a:r>
                        <a:rPr lang="en-US" sz="1000" kern="100">
                          <a:solidFill>
                            <a:srgbClr val="000000"/>
                          </a:solidFill>
                          <a:effectLst/>
                          <a:latin typeface="微软雅黑" panose="020B0503020204020204" charset="-122"/>
                          <a:ea typeface="微软雅黑" panose="020B0503020204020204" charset="-122"/>
                          <a:cs typeface="微软雅黑" panose="020B0503020204020204" charset="-122"/>
                        </a:rPr>
                        <a:t>a</a:t>
                      </a:r>
                      <a:r>
                        <a:rPr lang="zh-CN" sz="1000" kern="100">
                          <a:solidFill>
                            <a:srgbClr val="000000"/>
                          </a:solidFill>
                          <a:effectLst/>
                          <a:latin typeface="微软雅黑" panose="020B0503020204020204" charset="-122"/>
                          <a:ea typeface="微软雅黑" panose="020B0503020204020204" charset="-122"/>
                          <a:cs typeface="微软雅黑" panose="020B0503020204020204" charset="-122"/>
                        </a:rPr>
                        <a:t>＜</a:t>
                      </a:r>
                      <a:r>
                        <a:rPr lang="en-US" sz="1000" kern="100">
                          <a:solidFill>
                            <a:srgbClr val="000000"/>
                          </a:solidFill>
                          <a:effectLst/>
                          <a:latin typeface="微软雅黑" panose="020B0503020204020204" charset="-122"/>
                          <a:ea typeface="微软雅黑" panose="020B0503020204020204" charset="-122"/>
                          <a:cs typeface="微软雅黑" panose="020B0503020204020204" charset="-122"/>
                        </a:rPr>
                        <a:t>8</a:t>
                      </a:r>
                      <a:r>
                        <a:rPr lang="zh-CN" sz="1000" kern="100">
                          <a:solidFill>
                            <a:srgbClr val="000000"/>
                          </a:solidFill>
                          <a:effectLst/>
                          <a:latin typeface="微软雅黑" panose="020B0503020204020204" charset="-122"/>
                          <a:ea typeface="微软雅黑" panose="020B0503020204020204" charset="-122"/>
                          <a:cs typeface="微软雅黑" panose="020B0503020204020204" charset="-122"/>
                        </a:rPr>
                        <a:t>分；</a:t>
                      </a:r>
                      <a:endParaRPr lang="zh-CN" sz="1000" kern="100">
                        <a:effectLst/>
                        <a:latin typeface="微软雅黑" panose="020B0503020204020204" charset="-122"/>
                        <a:ea typeface="微软雅黑" panose="020B0503020204020204" charset="-122"/>
                        <a:cs typeface="微软雅黑" panose="020B0503020204020204" charset="-122"/>
                      </a:endParaRPr>
                    </a:p>
                    <a:p>
                      <a:pPr algn="l"/>
                      <a:r>
                        <a:rPr lang="en-US" sz="1000" kern="100">
                          <a:solidFill>
                            <a:srgbClr val="000000"/>
                          </a:solidFill>
                          <a:effectLst/>
                          <a:latin typeface="微软雅黑" panose="020B0503020204020204" charset="-122"/>
                          <a:ea typeface="微软雅黑" panose="020B0503020204020204" charset="-122"/>
                          <a:cs typeface="微软雅黑" panose="020B0503020204020204" charset="-122"/>
                        </a:rPr>
                        <a:t>4</a:t>
                      </a:r>
                      <a:r>
                        <a:rPr lang="zh-CN" sz="1000" kern="100">
                          <a:solidFill>
                            <a:srgbClr val="000000"/>
                          </a:solidFill>
                          <a:effectLst/>
                          <a:latin typeface="微软雅黑" panose="020B0503020204020204" charset="-122"/>
                          <a:ea typeface="微软雅黑" panose="020B0503020204020204" charset="-122"/>
                          <a:cs typeface="微软雅黑" panose="020B0503020204020204" charset="-122"/>
                        </a:rPr>
                        <a:t>、可独立快速解决专业技术问题，8≤a＜9分；</a:t>
                      </a:r>
                      <a:endParaRPr lang="zh-CN" sz="1000" kern="100">
                        <a:effectLst/>
                        <a:latin typeface="微软雅黑" panose="020B0503020204020204" charset="-122"/>
                        <a:ea typeface="微软雅黑" panose="020B0503020204020204" charset="-122"/>
                        <a:cs typeface="微软雅黑" panose="020B0503020204020204" charset="-122"/>
                      </a:endParaRPr>
                    </a:p>
                    <a:p>
                      <a:pPr algn="l"/>
                      <a:r>
                        <a:rPr lang="en-US" sz="1000" kern="100">
                          <a:solidFill>
                            <a:srgbClr val="000000"/>
                          </a:solidFill>
                          <a:effectLst/>
                          <a:latin typeface="微软雅黑" panose="020B0503020204020204" charset="-122"/>
                          <a:ea typeface="微软雅黑" panose="020B0503020204020204" charset="-122"/>
                          <a:cs typeface="微软雅黑" panose="020B0503020204020204" charset="-122"/>
                        </a:rPr>
                        <a:t>5</a:t>
                      </a:r>
                      <a:r>
                        <a:rPr lang="zh-CN" sz="1000" kern="100">
                          <a:solidFill>
                            <a:srgbClr val="000000"/>
                          </a:solidFill>
                          <a:effectLst/>
                          <a:latin typeface="微软雅黑" panose="020B0503020204020204" charset="-122"/>
                          <a:ea typeface="微软雅黑" panose="020B0503020204020204" charset="-122"/>
                          <a:cs typeface="微软雅黑" panose="020B0503020204020204" charset="-122"/>
                        </a:rPr>
                        <a:t>、能够及时提出解决问题的多种方案，</a:t>
                      </a:r>
                      <a:r>
                        <a:rPr lang="en-US" sz="1000" kern="100">
                          <a:solidFill>
                            <a:srgbClr val="000000"/>
                          </a:solidFill>
                          <a:effectLst/>
                          <a:latin typeface="微软雅黑" panose="020B0503020204020204" charset="-122"/>
                          <a:ea typeface="微软雅黑" panose="020B0503020204020204" charset="-122"/>
                          <a:cs typeface="微软雅黑" panose="020B0503020204020204" charset="-122"/>
                        </a:rPr>
                        <a:t>9</a:t>
                      </a:r>
                      <a:r>
                        <a:rPr lang="zh-CN" sz="1000" kern="100">
                          <a:solidFill>
                            <a:srgbClr val="000000"/>
                          </a:solidFill>
                          <a:effectLst/>
                          <a:latin typeface="微软雅黑" panose="020B0503020204020204" charset="-122"/>
                          <a:ea typeface="微软雅黑" panose="020B0503020204020204" charset="-122"/>
                          <a:cs typeface="微软雅黑" panose="020B0503020204020204" charset="-122"/>
                        </a:rPr>
                        <a:t>≤</a:t>
                      </a:r>
                      <a:r>
                        <a:rPr lang="en-US" sz="1000" kern="100">
                          <a:solidFill>
                            <a:srgbClr val="000000"/>
                          </a:solidFill>
                          <a:effectLst/>
                          <a:latin typeface="微软雅黑" panose="020B0503020204020204" charset="-122"/>
                          <a:ea typeface="微软雅黑" panose="020B0503020204020204" charset="-122"/>
                          <a:cs typeface="微软雅黑" panose="020B0503020204020204" charset="-122"/>
                        </a:rPr>
                        <a:t>a</a:t>
                      </a:r>
                      <a:r>
                        <a:rPr lang="zh-CN" sz="1000" kern="100">
                          <a:solidFill>
                            <a:srgbClr val="000000"/>
                          </a:solidFill>
                          <a:effectLst/>
                          <a:latin typeface="微软雅黑" panose="020B0503020204020204" charset="-122"/>
                          <a:ea typeface="微软雅黑" panose="020B0503020204020204" charset="-122"/>
                          <a:cs typeface="微软雅黑" panose="020B0503020204020204" charset="-122"/>
                        </a:rPr>
                        <a:t>＜</a:t>
                      </a:r>
                      <a:r>
                        <a:rPr lang="en-US" sz="1000" kern="100">
                          <a:solidFill>
                            <a:srgbClr val="000000"/>
                          </a:solidFill>
                          <a:effectLst/>
                          <a:latin typeface="微软雅黑" panose="020B0503020204020204" charset="-122"/>
                          <a:ea typeface="微软雅黑" panose="020B0503020204020204" charset="-122"/>
                          <a:cs typeface="微软雅黑" panose="020B0503020204020204" charset="-122"/>
                        </a:rPr>
                        <a:t>10</a:t>
                      </a:r>
                      <a:r>
                        <a:rPr lang="zh-CN" sz="1000" kern="100">
                          <a:solidFill>
                            <a:srgbClr val="000000"/>
                          </a:solidFill>
                          <a:effectLst/>
                          <a:latin typeface="微软雅黑" panose="020B0503020204020204" charset="-122"/>
                          <a:ea typeface="微软雅黑" panose="020B0503020204020204" charset="-122"/>
                          <a:cs typeface="微软雅黑" panose="020B0503020204020204" charset="-122"/>
                        </a:rPr>
                        <a:t>分</a:t>
                      </a:r>
                      <a:endParaRPr lang="zh-CN" sz="1000" kern="100">
                        <a:effectLst/>
                        <a:latin typeface="微软雅黑" panose="020B0503020204020204" charset="-122"/>
                        <a:ea typeface="微软雅黑" panose="020B0503020204020204" charset="-122"/>
                        <a:cs typeface="微软雅黑" panose="020B0503020204020204" charset="-122"/>
                      </a:endParaRP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EEAF6"/>
                    </a:solidFill>
                  </a:tcPr>
                </a:tc>
                <a:tc>
                  <a:txBody>
                    <a:bodyPr/>
                    <a:lstStyle/>
                    <a:p>
                      <a:pPr algn="l"/>
                      <a:r>
                        <a:rPr lang="en-US" sz="1000" kern="100">
                          <a:solidFill>
                            <a:srgbClr val="000000"/>
                          </a:solidFill>
                          <a:effectLst/>
                          <a:latin typeface="微软雅黑" panose="020B0503020204020204" charset="-122"/>
                          <a:ea typeface="微软雅黑" panose="020B0503020204020204" charset="-122"/>
                          <a:cs typeface="微软雅黑" panose="020B0503020204020204" charset="-122"/>
                        </a:rPr>
                        <a:t>1</a:t>
                      </a:r>
                      <a:r>
                        <a:rPr lang="zh-CN" sz="1000" kern="100">
                          <a:solidFill>
                            <a:srgbClr val="000000"/>
                          </a:solidFill>
                          <a:effectLst/>
                          <a:latin typeface="微软雅黑" panose="020B0503020204020204" charset="-122"/>
                          <a:ea typeface="微软雅黑" panose="020B0503020204020204" charset="-122"/>
                          <a:cs typeface="微软雅黑" panose="020B0503020204020204" charset="-122"/>
                        </a:rPr>
                        <a:t>、工作按部就班， 从不创新，＜</a:t>
                      </a:r>
                      <a:r>
                        <a:rPr lang="en-US" sz="1000" kern="100">
                          <a:solidFill>
                            <a:srgbClr val="000000"/>
                          </a:solidFill>
                          <a:effectLst/>
                          <a:latin typeface="微软雅黑" panose="020B0503020204020204" charset="-122"/>
                          <a:ea typeface="微软雅黑" panose="020B0503020204020204" charset="-122"/>
                          <a:cs typeface="微软雅黑" panose="020B0503020204020204" charset="-122"/>
                        </a:rPr>
                        <a:t>6</a:t>
                      </a:r>
                      <a:r>
                        <a:rPr lang="zh-CN" sz="1000" kern="100">
                          <a:solidFill>
                            <a:srgbClr val="000000"/>
                          </a:solidFill>
                          <a:effectLst/>
                          <a:latin typeface="微软雅黑" panose="020B0503020204020204" charset="-122"/>
                          <a:ea typeface="微软雅黑" panose="020B0503020204020204" charset="-122"/>
                          <a:cs typeface="微软雅黑" panose="020B0503020204020204" charset="-122"/>
                        </a:rPr>
                        <a:t>分</a:t>
                      </a:r>
                      <a:r>
                        <a:rPr lang="en-US" sz="1000" kern="100">
                          <a:solidFill>
                            <a:srgbClr val="000000"/>
                          </a:solidFill>
                          <a:effectLst/>
                          <a:latin typeface="微软雅黑" panose="020B0503020204020204" charset="-122"/>
                          <a:ea typeface="微软雅黑" panose="020B0503020204020204" charset="-122"/>
                          <a:cs typeface="微软雅黑" panose="020B0503020204020204" charset="-122"/>
                        </a:rPr>
                        <a:t>2</a:t>
                      </a:r>
                      <a:r>
                        <a:rPr lang="zh-CN" sz="1000" kern="100">
                          <a:solidFill>
                            <a:srgbClr val="000000"/>
                          </a:solidFill>
                          <a:effectLst/>
                          <a:latin typeface="微软雅黑" panose="020B0503020204020204" charset="-122"/>
                          <a:ea typeface="微软雅黑" panose="020B0503020204020204" charset="-122"/>
                          <a:cs typeface="微软雅黑" panose="020B0503020204020204" charset="-122"/>
                        </a:rPr>
                        <a:t>、需他人提醒建议，不主动创新，</a:t>
                      </a:r>
                      <a:r>
                        <a:rPr lang="en-US" sz="1000" kern="100">
                          <a:solidFill>
                            <a:srgbClr val="000000"/>
                          </a:solidFill>
                          <a:effectLst/>
                          <a:latin typeface="微软雅黑" panose="020B0503020204020204" charset="-122"/>
                          <a:ea typeface="微软雅黑" panose="020B0503020204020204" charset="-122"/>
                          <a:cs typeface="微软雅黑" panose="020B0503020204020204" charset="-122"/>
                        </a:rPr>
                        <a:t>6</a:t>
                      </a:r>
                      <a:r>
                        <a:rPr lang="zh-CN" sz="1000" kern="100">
                          <a:solidFill>
                            <a:srgbClr val="000000"/>
                          </a:solidFill>
                          <a:effectLst/>
                          <a:latin typeface="微软雅黑" panose="020B0503020204020204" charset="-122"/>
                          <a:ea typeface="微软雅黑" panose="020B0503020204020204" charset="-122"/>
                          <a:cs typeface="微软雅黑" panose="020B0503020204020204" charset="-122"/>
                        </a:rPr>
                        <a:t>≤</a:t>
                      </a:r>
                      <a:r>
                        <a:rPr lang="en-US" sz="1000" kern="100">
                          <a:solidFill>
                            <a:srgbClr val="000000"/>
                          </a:solidFill>
                          <a:effectLst/>
                          <a:latin typeface="微软雅黑" panose="020B0503020204020204" charset="-122"/>
                          <a:ea typeface="微软雅黑" panose="020B0503020204020204" charset="-122"/>
                          <a:cs typeface="微软雅黑" panose="020B0503020204020204" charset="-122"/>
                        </a:rPr>
                        <a:t>a</a:t>
                      </a:r>
                      <a:r>
                        <a:rPr lang="zh-CN" sz="1000" kern="100">
                          <a:solidFill>
                            <a:srgbClr val="000000"/>
                          </a:solidFill>
                          <a:effectLst/>
                          <a:latin typeface="微软雅黑" panose="020B0503020204020204" charset="-122"/>
                          <a:ea typeface="微软雅黑" panose="020B0503020204020204" charset="-122"/>
                          <a:cs typeface="微软雅黑" panose="020B0503020204020204" charset="-122"/>
                        </a:rPr>
                        <a:t>＜</a:t>
                      </a:r>
                      <a:r>
                        <a:rPr lang="en-US" sz="1000" kern="100">
                          <a:solidFill>
                            <a:srgbClr val="000000"/>
                          </a:solidFill>
                          <a:effectLst/>
                          <a:latin typeface="微软雅黑" panose="020B0503020204020204" charset="-122"/>
                          <a:ea typeface="微软雅黑" panose="020B0503020204020204" charset="-122"/>
                          <a:cs typeface="微软雅黑" panose="020B0503020204020204" charset="-122"/>
                        </a:rPr>
                        <a:t>7</a:t>
                      </a:r>
                      <a:r>
                        <a:rPr lang="zh-CN" sz="1000" kern="100">
                          <a:solidFill>
                            <a:srgbClr val="000000"/>
                          </a:solidFill>
                          <a:effectLst/>
                          <a:latin typeface="微软雅黑" panose="020B0503020204020204" charset="-122"/>
                          <a:ea typeface="微软雅黑" panose="020B0503020204020204" charset="-122"/>
                          <a:cs typeface="微软雅黑" panose="020B0503020204020204" charset="-122"/>
                        </a:rPr>
                        <a:t>分；</a:t>
                      </a:r>
                      <a:r>
                        <a:rPr lang="en-US" sz="1000" kern="100">
                          <a:solidFill>
                            <a:srgbClr val="000000"/>
                          </a:solidFill>
                          <a:effectLst/>
                          <a:latin typeface="微软雅黑" panose="020B0503020204020204" charset="-122"/>
                          <a:ea typeface="微软雅黑" panose="020B0503020204020204" charset="-122"/>
                          <a:cs typeface="微软雅黑" panose="020B0503020204020204" charset="-122"/>
                        </a:rPr>
                        <a:t>3</a:t>
                      </a:r>
                      <a:r>
                        <a:rPr lang="zh-CN" sz="1000" kern="100">
                          <a:solidFill>
                            <a:srgbClr val="000000"/>
                          </a:solidFill>
                          <a:effectLst/>
                          <a:latin typeface="微软雅黑" panose="020B0503020204020204" charset="-122"/>
                          <a:ea typeface="微软雅黑" panose="020B0503020204020204" charset="-122"/>
                          <a:cs typeface="微软雅黑" panose="020B0503020204020204" charset="-122"/>
                        </a:rPr>
                        <a:t>、思路清晰，偶尔创新，</a:t>
                      </a:r>
                      <a:r>
                        <a:rPr lang="en-US" sz="1000" kern="100">
                          <a:solidFill>
                            <a:srgbClr val="000000"/>
                          </a:solidFill>
                          <a:effectLst/>
                          <a:latin typeface="微软雅黑" panose="020B0503020204020204" charset="-122"/>
                          <a:ea typeface="微软雅黑" panose="020B0503020204020204" charset="-122"/>
                          <a:cs typeface="微软雅黑" panose="020B0503020204020204" charset="-122"/>
                        </a:rPr>
                        <a:t>7</a:t>
                      </a:r>
                      <a:r>
                        <a:rPr lang="zh-CN" sz="1000" kern="100">
                          <a:solidFill>
                            <a:srgbClr val="000000"/>
                          </a:solidFill>
                          <a:effectLst/>
                          <a:latin typeface="微软雅黑" panose="020B0503020204020204" charset="-122"/>
                          <a:ea typeface="微软雅黑" panose="020B0503020204020204" charset="-122"/>
                          <a:cs typeface="微软雅黑" panose="020B0503020204020204" charset="-122"/>
                        </a:rPr>
                        <a:t>≤</a:t>
                      </a:r>
                      <a:r>
                        <a:rPr lang="en-US" sz="1000" kern="100">
                          <a:solidFill>
                            <a:srgbClr val="000000"/>
                          </a:solidFill>
                          <a:effectLst/>
                          <a:latin typeface="微软雅黑" panose="020B0503020204020204" charset="-122"/>
                          <a:ea typeface="微软雅黑" panose="020B0503020204020204" charset="-122"/>
                          <a:cs typeface="微软雅黑" panose="020B0503020204020204" charset="-122"/>
                        </a:rPr>
                        <a:t>a</a:t>
                      </a:r>
                      <a:r>
                        <a:rPr lang="zh-CN" sz="1000" kern="100">
                          <a:solidFill>
                            <a:srgbClr val="000000"/>
                          </a:solidFill>
                          <a:effectLst/>
                          <a:latin typeface="微软雅黑" panose="020B0503020204020204" charset="-122"/>
                          <a:ea typeface="微软雅黑" panose="020B0503020204020204" charset="-122"/>
                          <a:cs typeface="微软雅黑" panose="020B0503020204020204" charset="-122"/>
                        </a:rPr>
                        <a:t>＜</a:t>
                      </a:r>
                      <a:r>
                        <a:rPr lang="en-US" sz="1000" kern="100">
                          <a:solidFill>
                            <a:srgbClr val="000000"/>
                          </a:solidFill>
                          <a:effectLst/>
                          <a:latin typeface="微软雅黑" panose="020B0503020204020204" charset="-122"/>
                          <a:ea typeface="微软雅黑" panose="020B0503020204020204" charset="-122"/>
                          <a:cs typeface="微软雅黑" panose="020B0503020204020204" charset="-122"/>
                        </a:rPr>
                        <a:t>8</a:t>
                      </a:r>
                      <a:r>
                        <a:rPr lang="zh-CN" sz="1000" kern="100">
                          <a:solidFill>
                            <a:srgbClr val="000000"/>
                          </a:solidFill>
                          <a:effectLst/>
                          <a:latin typeface="微软雅黑" panose="020B0503020204020204" charset="-122"/>
                          <a:ea typeface="微软雅黑" panose="020B0503020204020204" charset="-122"/>
                          <a:cs typeface="微软雅黑" panose="020B0503020204020204" charset="-122"/>
                        </a:rPr>
                        <a:t>分；</a:t>
                      </a:r>
                      <a:r>
                        <a:rPr lang="en-US" sz="1000" kern="100">
                          <a:solidFill>
                            <a:srgbClr val="000000"/>
                          </a:solidFill>
                          <a:effectLst/>
                          <a:latin typeface="微软雅黑" panose="020B0503020204020204" charset="-122"/>
                          <a:ea typeface="微软雅黑" panose="020B0503020204020204" charset="-122"/>
                          <a:cs typeface="微软雅黑" panose="020B0503020204020204" charset="-122"/>
                        </a:rPr>
                        <a:t>4</a:t>
                      </a:r>
                      <a:r>
                        <a:rPr lang="zh-CN" sz="1000" kern="100">
                          <a:solidFill>
                            <a:srgbClr val="000000"/>
                          </a:solidFill>
                          <a:effectLst/>
                          <a:latin typeface="微软雅黑" panose="020B0503020204020204" charset="-122"/>
                          <a:ea typeface="微软雅黑" panose="020B0503020204020204" charset="-122"/>
                          <a:cs typeface="微软雅黑" panose="020B0503020204020204" charset="-122"/>
                        </a:rPr>
                        <a:t>、主动思考，较积极创新，</a:t>
                      </a:r>
                      <a:r>
                        <a:rPr lang="en-US" sz="1000" kern="100">
                          <a:solidFill>
                            <a:srgbClr val="000000"/>
                          </a:solidFill>
                          <a:effectLst/>
                          <a:latin typeface="微软雅黑" panose="020B0503020204020204" charset="-122"/>
                          <a:ea typeface="微软雅黑" panose="020B0503020204020204" charset="-122"/>
                          <a:cs typeface="微软雅黑" panose="020B0503020204020204" charset="-122"/>
                        </a:rPr>
                        <a:t>8</a:t>
                      </a:r>
                      <a:r>
                        <a:rPr lang="zh-CN" sz="1000" kern="100">
                          <a:solidFill>
                            <a:srgbClr val="000000"/>
                          </a:solidFill>
                          <a:effectLst/>
                          <a:latin typeface="微软雅黑" panose="020B0503020204020204" charset="-122"/>
                          <a:ea typeface="微软雅黑" panose="020B0503020204020204" charset="-122"/>
                          <a:cs typeface="微软雅黑" panose="020B0503020204020204" charset="-122"/>
                        </a:rPr>
                        <a:t>≤</a:t>
                      </a:r>
                      <a:r>
                        <a:rPr lang="en-US" sz="1000" kern="100">
                          <a:solidFill>
                            <a:srgbClr val="000000"/>
                          </a:solidFill>
                          <a:effectLst/>
                          <a:latin typeface="微软雅黑" panose="020B0503020204020204" charset="-122"/>
                          <a:ea typeface="微软雅黑" panose="020B0503020204020204" charset="-122"/>
                          <a:cs typeface="微软雅黑" panose="020B0503020204020204" charset="-122"/>
                        </a:rPr>
                        <a:t>a</a:t>
                      </a:r>
                      <a:r>
                        <a:rPr lang="zh-CN" sz="1000" kern="100">
                          <a:solidFill>
                            <a:srgbClr val="000000"/>
                          </a:solidFill>
                          <a:effectLst/>
                          <a:latin typeface="微软雅黑" panose="020B0503020204020204" charset="-122"/>
                          <a:ea typeface="微软雅黑" panose="020B0503020204020204" charset="-122"/>
                          <a:cs typeface="微软雅黑" panose="020B0503020204020204" charset="-122"/>
                        </a:rPr>
                        <a:t>＜</a:t>
                      </a:r>
                      <a:r>
                        <a:rPr lang="en-US" sz="1000" kern="100">
                          <a:solidFill>
                            <a:srgbClr val="000000"/>
                          </a:solidFill>
                          <a:effectLst/>
                          <a:latin typeface="微软雅黑" panose="020B0503020204020204" charset="-122"/>
                          <a:ea typeface="微软雅黑" panose="020B0503020204020204" charset="-122"/>
                          <a:cs typeface="微软雅黑" panose="020B0503020204020204" charset="-122"/>
                        </a:rPr>
                        <a:t>9</a:t>
                      </a:r>
                      <a:r>
                        <a:rPr lang="zh-CN" sz="1000" kern="100">
                          <a:solidFill>
                            <a:srgbClr val="000000"/>
                          </a:solidFill>
                          <a:effectLst/>
                          <a:latin typeface="微软雅黑" panose="020B0503020204020204" charset="-122"/>
                          <a:ea typeface="微软雅黑" panose="020B0503020204020204" charset="-122"/>
                          <a:cs typeface="微软雅黑" panose="020B0503020204020204" charset="-122"/>
                        </a:rPr>
                        <a:t>分；</a:t>
                      </a:r>
                      <a:r>
                        <a:rPr lang="en-US" sz="1000" kern="100">
                          <a:solidFill>
                            <a:srgbClr val="000000"/>
                          </a:solidFill>
                          <a:effectLst/>
                          <a:latin typeface="微软雅黑" panose="020B0503020204020204" charset="-122"/>
                          <a:ea typeface="微软雅黑" panose="020B0503020204020204" charset="-122"/>
                          <a:cs typeface="微软雅黑" panose="020B0503020204020204" charset="-122"/>
                        </a:rPr>
                        <a:t>5</a:t>
                      </a:r>
                      <a:r>
                        <a:rPr lang="zh-CN" sz="1000" kern="100">
                          <a:solidFill>
                            <a:srgbClr val="000000"/>
                          </a:solidFill>
                          <a:effectLst/>
                          <a:latin typeface="微软雅黑" panose="020B0503020204020204" charset="-122"/>
                          <a:ea typeface="微软雅黑" panose="020B0503020204020204" charset="-122"/>
                          <a:cs typeface="微软雅黑" panose="020B0503020204020204" charset="-122"/>
                        </a:rPr>
                        <a:t>、思想活跃，积极创新，</a:t>
                      </a:r>
                      <a:r>
                        <a:rPr lang="en-US" sz="1000" kern="100">
                          <a:solidFill>
                            <a:srgbClr val="000000"/>
                          </a:solidFill>
                          <a:effectLst/>
                          <a:latin typeface="微软雅黑" panose="020B0503020204020204" charset="-122"/>
                          <a:ea typeface="微软雅黑" panose="020B0503020204020204" charset="-122"/>
                          <a:cs typeface="微软雅黑" panose="020B0503020204020204" charset="-122"/>
                        </a:rPr>
                        <a:t>9</a:t>
                      </a:r>
                      <a:r>
                        <a:rPr lang="zh-CN" sz="1000" kern="100">
                          <a:solidFill>
                            <a:srgbClr val="000000"/>
                          </a:solidFill>
                          <a:effectLst/>
                          <a:latin typeface="微软雅黑" panose="020B0503020204020204" charset="-122"/>
                          <a:ea typeface="微软雅黑" panose="020B0503020204020204" charset="-122"/>
                          <a:cs typeface="微软雅黑" panose="020B0503020204020204" charset="-122"/>
                        </a:rPr>
                        <a:t>≤</a:t>
                      </a:r>
                      <a:r>
                        <a:rPr lang="en-US" sz="1000" kern="100">
                          <a:solidFill>
                            <a:srgbClr val="000000"/>
                          </a:solidFill>
                          <a:effectLst/>
                          <a:latin typeface="微软雅黑" panose="020B0503020204020204" charset="-122"/>
                          <a:ea typeface="微软雅黑" panose="020B0503020204020204" charset="-122"/>
                          <a:cs typeface="微软雅黑" panose="020B0503020204020204" charset="-122"/>
                        </a:rPr>
                        <a:t>a</a:t>
                      </a:r>
                      <a:r>
                        <a:rPr lang="zh-CN" sz="1000" kern="100">
                          <a:solidFill>
                            <a:srgbClr val="000000"/>
                          </a:solidFill>
                          <a:effectLst/>
                          <a:latin typeface="微软雅黑" panose="020B0503020204020204" charset="-122"/>
                          <a:ea typeface="微软雅黑" panose="020B0503020204020204" charset="-122"/>
                          <a:cs typeface="微软雅黑" panose="020B0503020204020204" charset="-122"/>
                        </a:rPr>
                        <a:t>＜</a:t>
                      </a:r>
                      <a:r>
                        <a:rPr lang="en-US" sz="1000" kern="100">
                          <a:solidFill>
                            <a:srgbClr val="000000"/>
                          </a:solidFill>
                          <a:effectLst/>
                          <a:latin typeface="微软雅黑" panose="020B0503020204020204" charset="-122"/>
                          <a:ea typeface="微软雅黑" panose="020B0503020204020204" charset="-122"/>
                          <a:cs typeface="微软雅黑" panose="020B0503020204020204" charset="-122"/>
                        </a:rPr>
                        <a:t>10</a:t>
                      </a:r>
                      <a:r>
                        <a:rPr lang="zh-CN" sz="1000" kern="100">
                          <a:solidFill>
                            <a:srgbClr val="000000"/>
                          </a:solidFill>
                          <a:effectLst/>
                          <a:latin typeface="微软雅黑" panose="020B0503020204020204" charset="-122"/>
                          <a:ea typeface="微软雅黑" panose="020B0503020204020204" charset="-122"/>
                          <a:cs typeface="微软雅黑" panose="020B0503020204020204" charset="-122"/>
                        </a:rPr>
                        <a:t>分</a:t>
                      </a:r>
                      <a:endParaRPr lang="zh-CN" sz="1000" kern="100">
                        <a:effectLst/>
                        <a:latin typeface="微软雅黑" panose="020B0503020204020204" charset="-122"/>
                        <a:ea typeface="微软雅黑" panose="020B0503020204020204" charset="-122"/>
                        <a:cs typeface="微软雅黑" panose="020B0503020204020204" charset="-122"/>
                      </a:endParaRPr>
                    </a:p>
                    <a:p>
                      <a:pPr algn="l"/>
                      <a:r>
                        <a:rPr lang="en-US" sz="1000" kern="100">
                          <a:effectLst/>
                          <a:latin typeface="微软雅黑" panose="020B0503020204020204" charset="-122"/>
                          <a:ea typeface="微软雅黑" panose="020B0503020204020204" charset="-122"/>
                          <a:cs typeface="微软雅黑" panose="020B0503020204020204" charset="-122"/>
                        </a:rPr>
                        <a:t> </a:t>
                      </a:r>
                      <a:endParaRPr lang="zh-CN" sz="1000" kern="100">
                        <a:effectLst/>
                        <a:latin typeface="微软雅黑" panose="020B0503020204020204" charset="-122"/>
                        <a:ea typeface="微软雅黑" panose="020B0503020204020204" charset="-122"/>
                        <a:cs typeface="微软雅黑" panose="020B0503020204020204" charset="-122"/>
                      </a:endParaRPr>
                    </a:p>
                    <a:p>
                      <a:pPr algn="l"/>
                      <a:r>
                        <a:rPr lang="en-US" sz="1000" kern="100">
                          <a:effectLst/>
                          <a:latin typeface="微软雅黑" panose="020B0503020204020204" charset="-122"/>
                          <a:ea typeface="微软雅黑" panose="020B0503020204020204" charset="-122"/>
                          <a:cs typeface="微软雅黑" panose="020B0503020204020204" charset="-122"/>
                        </a:rPr>
                        <a:t> </a:t>
                      </a:r>
                      <a:endParaRPr lang="zh-CN" sz="1000" kern="100">
                        <a:effectLst/>
                        <a:latin typeface="微软雅黑" panose="020B0503020204020204" charset="-122"/>
                        <a:ea typeface="微软雅黑" panose="020B0503020204020204" charset="-122"/>
                        <a:cs typeface="微软雅黑" panose="020B0503020204020204" charset="-122"/>
                      </a:endParaRP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EEAF6"/>
                    </a:solidFill>
                  </a:tcPr>
                </a:tc>
                <a:tc>
                  <a:txBody>
                    <a:bodyPr/>
                    <a:lstStyle/>
                    <a:p>
                      <a:pPr algn="l"/>
                      <a:r>
                        <a:rPr lang="en-US" sz="1000" kern="100">
                          <a:solidFill>
                            <a:srgbClr val="000000"/>
                          </a:solidFill>
                          <a:effectLst/>
                          <a:latin typeface="微软雅黑" panose="020B0503020204020204" charset="-122"/>
                          <a:ea typeface="微软雅黑" panose="020B0503020204020204" charset="-122"/>
                          <a:cs typeface="微软雅黑" panose="020B0503020204020204" charset="-122"/>
                        </a:rPr>
                        <a:t>1</a:t>
                      </a:r>
                      <a:r>
                        <a:rPr lang="zh-CN" sz="1000" kern="100">
                          <a:solidFill>
                            <a:srgbClr val="000000"/>
                          </a:solidFill>
                          <a:effectLst/>
                          <a:latin typeface="微软雅黑" panose="020B0503020204020204" charset="-122"/>
                          <a:ea typeface="微软雅黑" panose="020B0503020204020204" charset="-122"/>
                          <a:cs typeface="微软雅黑" panose="020B0503020204020204" charset="-122"/>
                        </a:rPr>
                        <a:t>、</a:t>
                      </a:r>
                      <a:r>
                        <a:rPr lang="zh-CN" sz="1000" kern="0">
                          <a:solidFill>
                            <a:srgbClr val="000000"/>
                          </a:solidFill>
                          <a:effectLst/>
                          <a:latin typeface="微软雅黑" panose="020B0503020204020204" charset="-122"/>
                          <a:ea typeface="微软雅黑" panose="020B0503020204020204" charset="-122"/>
                          <a:cs typeface="微软雅黑" panose="020B0503020204020204" charset="-122"/>
                        </a:rPr>
                        <a:t>新技术学习周期较长</a:t>
                      </a:r>
                      <a:r>
                        <a:rPr lang="zh-CN" sz="1000" kern="100">
                          <a:solidFill>
                            <a:srgbClr val="000000"/>
                          </a:solidFill>
                          <a:effectLst/>
                          <a:latin typeface="微软雅黑" panose="020B0503020204020204" charset="-122"/>
                          <a:ea typeface="微软雅黑" panose="020B0503020204020204" charset="-122"/>
                          <a:cs typeface="微软雅黑" panose="020B0503020204020204" charset="-122"/>
                        </a:rPr>
                        <a:t>，＜</a:t>
                      </a:r>
                      <a:r>
                        <a:rPr lang="en-US" sz="1000" kern="100">
                          <a:solidFill>
                            <a:srgbClr val="000000"/>
                          </a:solidFill>
                          <a:effectLst/>
                          <a:latin typeface="微软雅黑" panose="020B0503020204020204" charset="-122"/>
                          <a:ea typeface="微软雅黑" panose="020B0503020204020204" charset="-122"/>
                          <a:cs typeface="微软雅黑" panose="020B0503020204020204" charset="-122"/>
                        </a:rPr>
                        <a:t>6</a:t>
                      </a:r>
                      <a:r>
                        <a:rPr lang="zh-CN" sz="1000" kern="100">
                          <a:solidFill>
                            <a:srgbClr val="000000"/>
                          </a:solidFill>
                          <a:effectLst/>
                          <a:latin typeface="微软雅黑" panose="020B0503020204020204" charset="-122"/>
                          <a:ea typeface="微软雅黑" panose="020B0503020204020204" charset="-122"/>
                          <a:cs typeface="微软雅黑" panose="020B0503020204020204" charset="-122"/>
                        </a:rPr>
                        <a:t>分</a:t>
                      </a:r>
                      <a:endParaRPr lang="zh-CN" sz="1000" kern="100">
                        <a:effectLst/>
                        <a:latin typeface="微软雅黑" panose="020B0503020204020204" charset="-122"/>
                        <a:ea typeface="微软雅黑" panose="020B0503020204020204" charset="-122"/>
                        <a:cs typeface="微软雅黑" panose="020B0503020204020204" charset="-122"/>
                      </a:endParaRPr>
                    </a:p>
                    <a:p>
                      <a:pPr algn="l"/>
                      <a:r>
                        <a:rPr lang="en-US" sz="1000" kern="100">
                          <a:solidFill>
                            <a:srgbClr val="000000"/>
                          </a:solidFill>
                          <a:effectLst/>
                          <a:latin typeface="微软雅黑" panose="020B0503020204020204" charset="-122"/>
                          <a:ea typeface="微软雅黑" panose="020B0503020204020204" charset="-122"/>
                          <a:cs typeface="微软雅黑" panose="020B0503020204020204" charset="-122"/>
                        </a:rPr>
                        <a:t>2</a:t>
                      </a:r>
                      <a:r>
                        <a:rPr lang="zh-CN" sz="1000" kern="100">
                          <a:solidFill>
                            <a:srgbClr val="000000"/>
                          </a:solidFill>
                          <a:effectLst/>
                          <a:latin typeface="微软雅黑" panose="020B0503020204020204" charset="-122"/>
                          <a:ea typeface="微软雅黑" panose="020B0503020204020204" charset="-122"/>
                          <a:cs typeface="微软雅黑" panose="020B0503020204020204" charset="-122"/>
                        </a:rPr>
                        <a:t>、较长时间理解并掌握新技术，6≤a＜7分；</a:t>
                      </a:r>
                      <a:endParaRPr lang="zh-CN" sz="1000" kern="100">
                        <a:effectLst/>
                        <a:latin typeface="微软雅黑" panose="020B0503020204020204" charset="-122"/>
                        <a:ea typeface="微软雅黑" panose="020B0503020204020204" charset="-122"/>
                        <a:cs typeface="微软雅黑" panose="020B0503020204020204" charset="-122"/>
                      </a:endParaRPr>
                    </a:p>
                    <a:p>
                      <a:pPr algn="l"/>
                      <a:r>
                        <a:rPr lang="en-US" sz="1000" kern="100">
                          <a:solidFill>
                            <a:srgbClr val="000000"/>
                          </a:solidFill>
                          <a:effectLst/>
                          <a:latin typeface="微软雅黑" panose="020B0503020204020204" charset="-122"/>
                          <a:ea typeface="微软雅黑" panose="020B0503020204020204" charset="-122"/>
                          <a:cs typeface="微软雅黑" panose="020B0503020204020204" charset="-122"/>
                        </a:rPr>
                        <a:t>3</a:t>
                      </a:r>
                      <a:r>
                        <a:rPr lang="zh-CN" sz="1000" kern="100">
                          <a:solidFill>
                            <a:srgbClr val="000000"/>
                          </a:solidFill>
                          <a:effectLst/>
                          <a:latin typeface="微软雅黑" panose="020B0503020204020204" charset="-122"/>
                          <a:ea typeface="微软雅黑" panose="020B0503020204020204" charset="-122"/>
                          <a:cs typeface="微软雅黑" panose="020B0503020204020204" charset="-122"/>
                        </a:rPr>
                        <a:t>、短时间内理解关键技术核心，7≤a＜8分；</a:t>
                      </a:r>
                      <a:endParaRPr lang="zh-CN" sz="1000" kern="100">
                        <a:effectLst/>
                        <a:latin typeface="微软雅黑" panose="020B0503020204020204" charset="-122"/>
                        <a:ea typeface="微软雅黑" panose="020B0503020204020204" charset="-122"/>
                        <a:cs typeface="微软雅黑" panose="020B0503020204020204" charset="-122"/>
                      </a:endParaRPr>
                    </a:p>
                    <a:p>
                      <a:pPr algn="l"/>
                      <a:r>
                        <a:rPr lang="en-US" sz="1000" kern="100">
                          <a:solidFill>
                            <a:srgbClr val="000000"/>
                          </a:solidFill>
                          <a:effectLst/>
                          <a:latin typeface="微软雅黑" panose="020B0503020204020204" charset="-122"/>
                          <a:ea typeface="微软雅黑" panose="020B0503020204020204" charset="-122"/>
                          <a:cs typeface="微软雅黑" panose="020B0503020204020204" charset="-122"/>
                        </a:rPr>
                        <a:t>4</a:t>
                      </a:r>
                      <a:r>
                        <a:rPr lang="zh-CN" sz="1000" kern="100">
                          <a:solidFill>
                            <a:srgbClr val="000000"/>
                          </a:solidFill>
                          <a:effectLst/>
                          <a:latin typeface="微软雅黑" panose="020B0503020204020204" charset="-122"/>
                          <a:ea typeface="微软雅黑" panose="020B0503020204020204" charset="-122"/>
                          <a:cs typeface="微软雅黑" panose="020B0503020204020204" charset="-122"/>
                        </a:rPr>
                        <a:t>、短时间理解并掌握新技术，8≤a＜9分；</a:t>
                      </a:r>
                      <a:endParaRPr lang="zh-CN" sz="1000" kern="100">
                        <a:effectLst/>
                        <a:latin typeface="微软雅黑" panose="020B0503020204020204" charset="-122"/>
                        <a:ea typeface="微软雅黑" panose="020B0503020204020204" charset="-122"/>
                        <a:cs typeface="微软雅黑" panose="020B0503020204020204" charset="-122"/>
                      </a:endParaRPr>
                    </a:p>
                    <a:p>
                      <a:pPr algn="l"/>
                      <a:r>
                        <a:rPr lang="en-US" sz="1000" kern="100">
                          <a:solidFill>
                            <a:srgbClr val="000000"/>
                          </a:solidFill>
                          <a:effectLst/>
                          <a:latin typeface="微软雅黑" panose="020B0503020204020204" charset="-122"/>
                          <a:ea typeface="微软雅黑" panose="020B0503020204020204" charset="-122"/>
                          <a:cs typeface="微软雅黑" panose="020B0503020204020204" charset="-122"/>
                        </a:rPr>
                        <a:t>5</a:t>
                      </a:r>
                      <a:r>
                        <a:rPr lang="zh-CN" sz="1000" kern="100">
                          <a:solidFill>
                            <a:srgbClr val="000000"/>
                          </a:solidFill>
                          <a:effectLst/>
                          <a:latin typeface="微软雅黑" panose="020B0503020204020204" charset="-122"/>
                          <a:ea typeface="微软雅黑" panose="020B0503020204020204" charset="-122"/>
                          <a:cs typeface="微软雅黑" panose="020B0503020204020204" charset="-122"/>
                        </a:rPr>
                        <a:t>、迅速理解掌握应用，9≤a＜10分</a:t>
                      </a:r>
                      <a:endParaRPr lang="zh-CN" sz="1000" kern="100">
                        <a:effectLst/>
                        <a:latin typeface="微软雅黑" panose="020B0503020204020204" charset="-122"/>
                        <a:ea typeface="微软雅黑" panose="020B0503020204020204" charset="-122"/>
                        <a:cs typeface="微软雅黑" panose="020B0503020204020204" charset="-122"/>
                      </a:endParaRP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EEAF6"/>
                    </a:solidFill>
                  </a:tcPr>
                </a:tc>
                <a:extLst>
                  <a:ext uri="{0D108BD9-81ED-4DB2-BD59-A6C34878D82A}">
                    <a16:rowId xmlns:a16="http://schemas.microsoft.com/office/drawing/2014/main" val="10001"/>
                  </a:ext>
                </a:extLst>
              </a:tr>
              <a:tr h="223737">
                <a:tc>
                  <a:txBody>
                    <a:bodyPr/>
                    <a:lstStyle/>
                    <a:p>
                      <a:pPr algn="ctr" fontAlgn="ctr"/>
                      <a:r>
                        <a:rPr lang="zh-CN" sz="1400" b="0" kern="0">
                          <a:solidFill>
                            <a:srgbClr val="000000"/>
                          </a:solidFill>
                          <a:effectLst/>
                          <a:latin typeface="微软雅黑" panose="020B0503020204020204" charset="-122"/>
                          <a:ea typeface="微软雅黑" panose="020B0503020204020204" charset="-122"/>
                          <a:cs typeface="宋体" panose="02010600030101010101" pitchFamily="2" charset="-122"/>
                        </a:rPr>
                        <a:t>马奔</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8</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7</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8</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7</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8</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7</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AE3F3"/>
                    </a:solidFill>
                  </a:tcPr>
                </a:tc>
                <a:extLst>
                  <a:ext uri="{0D108BD9-81ED-4DB2-BD59-A6C34878D82A}">
                    <a16:rowId xmlns:a16="http://schemas.microsoft.com/office/drawing/2014/main" val="10002"/>
                  </a:ext>
                </a:extLst>
              </a:tr>
              <a:tr h="223737">
                <a:tc>
                  <a:txBody>
                    <a:bodyPr/>
                    <a:lstStyle/>
                    <a:p>
                      <a:pPr algn="ctr" fontAlgn="ctr"/>
                      <a:r>
                        <a:rPr lang="zh-CN" sz="1400" b="0" kern="0">
                          <a:solidFill>
                            <a:srgbClr val="000000"/>
                          </a:solidFill>
                          <a:effectLst/>
                          <a:latin typeface="微软雅黑" panose="020B0503020204020204" charset="-122"/>
                          <a:ea typeface="微软雅黑" panose="020B0503020204020204" charset="-122"/>
                          <a:cs typeface="宋体" panose="02010600030101010101" pitchFamily="2" charset="-122"/>
                        </a:rPr>
                        <a:t>曹政伟</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7</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7</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7</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8</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7</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8</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extLst>
                  <a:ext uri="{0D108BD9-81ED-4DB2-BD59-A6C34878D82A}">
                    <a16:rowId xmlns:a16="http://schemas.microsoft.com/office/drawing/2014/main" val="10003"/>
                  </a:ext>
                </a:extLst>
              </a:tr>
              <a:tr h="223737">
                <a:tc>
                  <a:txBody>
                    <a:bodyPr/>
                    <a:lstStyle/>
                    <a:p>
                      <a:pPr algn="ctr" fontAlgn="ctr"/>
                      <a:r>
                        <a:rPr lang="zh-CN" alt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郭浩</a:t>
                      </a:r>
                      <a:endParaRPr lang="zh-CN" sz="1400" b="0" kern="0">
                        <a:solidFill>
                          <a:srgbClr val="000000"/>
                        </a:solidFill>
                        <a:effectLst/>
                        <a:latin typeface="微软雅黑" panose="020B0503020204020204" charset="-122"/>
                        <a:ea typeface="微软雅黑" panose="020B0503020204020204" charset="-122"/>
                        <a:cs typeface="宋体" panose="02010600030101010101" pitchFamily="2" charset="-122"/>
                      </a:endParaRP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EEAF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7</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EEAF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7</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EEAF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7</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EEAF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7</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EEAF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7</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EEAF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7</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EEAF6"/>
                    </a:solidFill>
                  </a:tcPr>
                </a:tc>
                <a:extLst>
                  <a:ext uri="{0D108BD9-81ED-4DB2-BD59-A6C34878D82A}">
                    <a16:rowId xmlns:a16="http://schemas.microsoft.com/office/drawing/2014/main" val="10004"/>
                  </a:ext>
                </a:extLst>
              </a:tr>
              <a:tr h="223737">
                <a:tc>
                  <a:txBody>
                    <a:bodyPr/>
                    <a:lstStyle/>
                    <a:p>
                      <a:pPr algn="ctr" fontAlgn="ctr"/>
                      <a:r>
                        <a:rPr lang="zh-CN" alt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宋汪洋</a:t>
                      </a:r>
                      <a:endParaRPr lang="zh-CN" sz="1400" b="0" kern="0">
                        <a:solidFill>
                          <a:srgbClr val="000000"/>
                        </a:solidFill>
                        <a:effectLst/>
                        <a:latin typeface="微软雅黑" panose="020B0503020204020204" charset="-122"/>
                        <a:ea typeface="微软雅黑" panose="020B0503020204020204" charset="-122"/>
                        <a:cs typeface="宋体" panose="02010600030101010101" pitchFamily="2" charset="-122"/>
                      </a:endParaRP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7</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8</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7</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8</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7</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8</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extLst>
                  <a:ext uri="{0D108BD9-81ED-4DB2-BD59-A6C34878D82A}">
                    <a16:rowId xmlns:a16="http://schemas.microsoft.com/office/drawing/2014/main" val="10005"/>
                  </a:ext>
                </a:extLst>
              </a:tr>
              <a:tr h="223737">
                <a:tc>
                  <a:txBody>
                    <a:bodyPr/>
                    <a:lstStyle/>
                    <a:p>
                      <a:pPr algn="ctr" fontAlgn="ctr"/>
                      <a:r>
                        <a:rPr lang="zh-CN" sz="1400" b="0" kern="0">
                          <a:solidFill>
                            <a:srgbClr val="000000"/>
                          </a:solidFill>
                          <a:effectLst/>
                          <a:latin typeface="微软雅黑" panose="020B0503020204020204" charset="-122"/>
                          <a:ea typeface="微软雅黑" panose="020B0503020204020204" charset="-122"/>
                          <a:cs typeface="宋体" panose="02010600030101010101" pitchFamily="2" charset="-122"/>
                        </a:rPr>
                        <a:t>李国良</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EEAF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7</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EEAF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8</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EEAF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7</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EEAF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8</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EEAF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8</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EEAF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8</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EEAF6"/>
                    </a:solidFill>
                  </a:tcPr>
                </a:tc>
                <a:extLst>
                  <a:ext uri="{0D108BD9-81ED-4DB2-BD59-A6C34878D82A}">
                    <a16:rowId xmlns:a16="http://schemas.microsoft.com/office/drawing/2014/main" val="10006"/>
                  </a:ext>
                </a:extLst>
              </a:tr>
              <a:tr h="223737">
                <a:tc>
                  <a:txBody>
                    <a:bodyPr/>
                    <a:lstStyle/>
                    <a:p>
                      <a:pPr algn="ctr" fontAlgn="ctr"/>
                      <a:r>
                        <a:rPr lang="zh-CN" sz="1400" b="0" kern="0">
                          <a:solidFill>
                            <a:srgbClr val="000000"/>
                          </a:solidFill>
                          <a:effectLst/>
                          <a:latin typeface="微软雅黑" panose="020B0503020204020204" charset="-122"/>
                          <a:ea typeface="微软雅黑" panose="020B0503020204020204" charset="-122"/>
                          <a:cs typeface="宋体" panose="02010600030101010101" pitchFamily="2" charset="-122"/>
                        </a:rPr>
                        <a:t>路万里</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8</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8</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8</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7</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7</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7</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extLst>
                  <a:ext uri="{0D108BD9-81ED-4DB2-BD59-A6C34878D82A}">
                    <a16:rowId xmlns:a16="http://schemas.microsoft.com/office/drawing/2014/main" val="10007"/>
                  </a:ext>
                </a:extLst>
              </a:tr>
              <a:tr h="223737">
                <a:tc>
                  <a:txBody>
                    <a:bodyPr/>
                    <a:lstStyle/>
                    <a:p>
                      <a:pPr algn="ctr" fontAlgn="ctr"/>
                      <a:r>
                        <a:rPr lang="zh-CN" sz="1400" b="0" kern="0">
                          <a:solidFill>
                            <a:srgbClr val="000000"/>
                          </a:solidFill>
                          <a:effectLst/>
                          <a:latin typeface="微软雅黑" panose="020B0503020204020204" charset="-122"/>
                          <a:ea typeface="微软雅黑" panose="020B0503020204020204" charset="-122"/>
                          <a:cs typeface="宋体" panose="02010600030101010101" pitchFamily="2" charset="-122"/>
                        </a:rPr>
                        <a:t>邱枫</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EEAF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7</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EEAF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7</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EEAF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8</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EEAF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8</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EEAF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7</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EEAF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8</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EEAF6"/>
                    </a:solidFill>
                  </a:tcPr>
                </a:tc>
                <a:extLst>
                  <a:ext uri="{0D108BD9-81ED-4DB2-BD59-A6C34878D82A}">
                    <a16:rowId xmlns:a16="http://schemas.microsoft.com/office/drawing/2014/main" val="10008"/>
                  </a:ext>
                </a:extLst>
              </a:tr>
              <a:tr h="223737">
                <a:tc>
                  <a:txBody>
                    <a:bodyPr/>
                    <a:lstStyle/>
                    <a:p>
                      <a:pPr algn="ctr" fontAlgn="ctr"/>
                      <a:r>
                        <a:rPr lang="zh-CN" sz="1400" b="0" kern="0">
                          <a:solidFill>
                            <a:srgbClr val="000000"/>
                          </a:solidFill>
                          <a:effectLst/>
                          <a:latin typeface="微软雅黑" panose="020B0503020204020204" charset="-122"/>
                          <a:ea typeface="微软雅黑" panose="020B0503020204020204" charset="-122"/>
                          <a:cs typeface="宋体" panose="02010600030101010101" pitchFamily="2" charset="-122"/>
                        </a:rPr>
                        <a:t>付豪</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8</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8</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7</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7</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8</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8</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extLst>
                  <a:ext uri="{0D108BD9-81ED-4DB2-BD59-A6C34878D82A}">
                    <a16:rowId xmlns:a16="http://schemas.microsoft.com/office/drawing/2014/main" val="10009"/>
                  </a:ext>
                </a:extLst>
              </a:tr>
              <a:tr h="223737">
                <a:tc>
                  <a:txBody>
                    <a:bodyPr/>
                    <a:lstStyle/>
                    <a:p>
                      <a:pPr algn="ctr" fontAlgn="ctr"/>
                      <a:r>
                        <a:rPr lang="zh-CN" sz="1400" b="0" kern="0">
                          <a:solidFill>
                            <a:srgbClr val="000000"/>
                          </a:solidFill>
                          <a:effectLst/>
                          <a:latin typeface="微软雅黑" panose="020B0503020204020204" charset="-122"/>
                          <a:ea typeface="微软雅黑" panose="020B0503020204020204" charset="-122"/>
                          <a:cs typeface="宋体" panose="02010600030101010101" pitchFamily="2" charset="-122"/>
                        </a:rPr>
                        <a:t>宋光蕾</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EEAF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7</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EEAF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7</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EEAF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8</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EEAF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7</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EEAF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8</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EEAF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8</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EEAF6"/>
                    </a:solidFill>
                  </a:tcPr>
                </a:tc>
                <a:extLst>
                  <a:ext uri="{0D108BD9-81ED-4DB2-BD59-A6C34878D82A}">
                    <a16:rowId xmlns:a16="http://schemas.microsoft.com/office/drawing/2014/main" val="10010"/>
                  </a:ext>
                </a:extLst>
              </a:tr>
              <a:tr h="223737">
                <a:tc>
                  <a:txBody>
                    <a:bodyPr/>
                    <a:lstStyle/>
                    <a:p>
                      <a:pPr algn="ctr" fontAlgn="ctr"/>
                      <a:r>
                        <a:rPr lang="zh-CN" sz="1400" b="0" kern="0">
                          <a:solidFill>
                            <a:srgbClr val="000000"/>
                          </a:solidFill>
                          <a:effectLst/>
                          <a:latin typeface="微软雅黑" panose="020B0503020204020204" charset="-122"/>
                          <a:ea typeface="微软雅黑" panose="020B0503020204020204" charset="-122"/>
                          <a:cs typeface="宋体" panose="02010600030101010101" pitchFamily="2" charset="-122"/>
                        </a:rPr>
                        <a:t>刘铭昊</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8</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8</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7</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8</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7</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7</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FBE5D6"/>
                    </a:solidFill>
                  </a:tcPr>
                </a:tc>
                <a:extLst>
                  <a:ext uri="{0D108BD9-81ED-4DB2-BD59-A6C34878D82A}">
                    <a16:rowId xmlns:a16="http://schemas.microsoft.com/office/drawing/2014/main" val="10011"/>
                  </a:ext>
                </a:extLst>
              </a:tr>
              <a:tr h="223737">
                <a:tc>
                  <a:txBody>
                    <a:bodyPr/>
                    <a:lstStyle/>
                    <a:p>
                      <a:pPr algn="ctr" fontAlgn="ctr"/>
                      <a:r>
                        <a:rPr lang="zh-CN" sz="1400" b="0" kern="0">
                          <a:solidFill>
                            <a:srgbClr val="000000"/>
                          </a:solidFill>
                          <a:effectLst/>
                          <a:latin typeface="微软雅黑" panose="020B0503020204020204" charset="-122"/>
                          <a:ea typeface="微软雅黑" panose="020B0503020204020204" charset="-122"/>
                          <a:cs typeface="微软雅黑" panose="020B0503020204020204" charset="-122"/>
                        </a:rPr>
                        <a:t>平</a:t>
                      </a:r>
                      <a:r>
                        <a:rPr lang="en-US" sz="1400" b="0" kern="0">
                          <a:solidFill>
                            <a:srgbClr val="000000"/>
                          </a:solidFill>
                          <a:effectLst/>
                          <a:latin typeface="微软雅黑" panose="020B0503020204020204" charset="-122"/>
                          <a:ea typeface="微软雅黑" panose="020B0503020204020204" charset="-122"/>
                          <a:cs typeface="微软雅黑" panose="020B0503020204020204" charset="-122"/>
                        </a:rPr>
                        <a:t>  </a:t>
                      </a:r>
                      <a:r>
                        <a:rPr lang="zh-CN" sz="1400" b="0" kern="0">
                          <a:solidFill>
                            <a:srgbClr val="000000"/>
                          </a:solidFill>
                          <a:effectLst/>
                          <a:latin typeface="微软雅黑" panose="020B0503020204020204" charset="-122"/>
                          <a:ea typeface="微软雅黑" panose="020B0503020204020204" charset="-122"/>
                          <a:cs typeface="微软雅黑" panose="020B0503020204020204" charset="-122"/>
                        </a:rPr>
                        <a:t>均</a:t>
                      </a:r>
                      <a:endParaRPr lang="zh-CN" sz="1400" b="0" kern="100">
                        <a:effectLst/>
                        <a:latin typeface="微软雅黑" panose="020B0503020204020204" charset="-122"/>
                        <a:ea typeface="微软雅黑" panose="020B0503020204020204" charset="-122"/>
                        <a:cs typeface="微软雅黑" panose="020B0503020204020204" charset="-122"/>
                      </a:endParaRP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EEAF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7.4</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EEAF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7.5</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EEAF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7.4</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EEAF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7.5</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EEAF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7.4</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EEAF6"/>
                    </a:solidFill>
                  </a:tcPr>
                </a:tc>
                <a:tc>
                  <a:txBody>
                    <a:bodyPr/>
                    <a:lstStyle/>
                    <a:p>
                      <a:pPr algn="ctr" fontAlgn="ctr"/>
                      <a:r>
                        <a:rPr lang="en-US" sz="1400" b="0" kern="0">
                          <a:solidFill>
                            <a:srgbClr val="000000"/>
                          </a:solidFill>
                          <a:effectLst/>
                          <a:latin typeface="微软雅黑" panose="020B0503020204020204" charset="-122"/>
                          <a:ea typeface="微软雅黑" panose="020B0503020204020204" charset="-122"/>
                          <a:cs typeface="宋体" panose="02010600030101010101" pitchFamily="2" charset="-122"/>
                        </a:rPr>
                        <a:t>7.6</a:t>
                      </a:r>
                    </a:p>
                  </a:txBody>
                  <a:tcPr marL="58277" marR="58277" marT="0" marB="0" anchor="ctr">
                    <a:lnL w="12700" cap="flat" cmpd="sng" algn="ctr">
                      <a:solidFill>
                        <a:schemeClr val="accent4">
                          <a:lumMod val="50000"/>
                          <a:lumOff val="50000"/>
                        </a:schemeClr>
                      </a:solidFill>
                      <a:prstDash val="solid"/>
                      <a:round/>
                      <a:headEnd type="none" w="med" len="med"/>
                      <a:tailEnd type="none" w="med" len="med"/>
                    </a:lnL>
                    <a:lnR w="12700" cap="flat" cmpd="sng" algn="ctr">
                      <a:solidFill>
                        <a:schemeClr val="accent4">
                          <a:lumMod val="50000"/>
                          <a:lumOff val="50000"/>
                        </a:schemeClr>
                      </a:solidFill>
                      <a:prstDash val="solid"/>
                      <a:round/>
                      <a:headEnd type="none" w="med" len="med"/>
                      <a:tailEnd type="none" w="med" len="med"/>
                    </a:lnR>
                    <a:lnT w="12700" cap="flat" cmpd="sng" algn="ctr">
                      <a:solidFill>
                        <a:schemeClr val="accent4">
                          <a:lumMod val="50000"/>
                          <a:lumOff val="50000"/>
                        </a:schemeClr>
                      </a:solidFill>
                      <a:prstDash val="solid"/>
                      <a:round/>
                      <a:headEnd type="none" w="med" len="med"/>
                      <a:tailEnd type="none" w="med" len="med"/>
                    </a:lnT>
                    <a:lnB w="12700" cap="flat" cmpd="sng" algn="ctr">
                      <a:solidFill>
                        <a:schemeClr val="accent4">
                          <a:lumMod val="50000"/>
                          <a:lumOff val="50000"/>
                        </a:schemeClr>
                      </a:solidFill>
                      <a:prstDash val="solid"/>
                      <a:round/>
                      <a:headEnd type="none" w="med" len="med"/>
                      <a:tailEnd type="none" w="med" len="med"/>
                    </a:lnB>
                    <a:solidFill>
                      <a:srgbClr val="DEEAF6"/>
                    </a:solidFill>
                  </a:tcPr>
                </a:tc>
                <a:extLst>
                  <a:ext uri="{0D108BD9-81ED-4DB2-BD59-A6C34878D82A}">
                    <a16:rowId xmlns:a16="http://schemas.microsoft.com/office/drawing/2014/main" val="10012"/>
                  </a:ext>
                </a:extLst>
              </a:tr>
            </a:tbl>
          </a:graphicData>
        </a:graphic>
      </p:graphicFrame>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COMMONDATA" val="eyJoZGlkIjoiYWFhMmM3ZGFjODRlYTQ5Yzc2NDBlZjg3Y2M4MjgxZTAifQ=="/>
</p:tagLst>
</file>

<file path=ppt/tags/tag10.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100.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101.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102.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UNIT_TABLE_BEAUTIFY" val="smartTable{454c7428-d5ea-4681-9c23-2c3c0953befa}"/>
  <p:tag name="TABLE_ENDDRAG_ORIGIN_RECT" val="642*204"/>
  <p:tag name="TABLE_ENDDRAG_RECT" val="144*168*642*204"/>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123.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124.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125.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126.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127.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128.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129.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13.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130.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131.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135.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136.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137.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138.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139.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14.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140.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141.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142.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143.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145.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146.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147.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154.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155.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156.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157.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158.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159.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162.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163.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164.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165.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166.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167.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168.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169.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17.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170.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UNIT_TABLE_BEAUTIFY" val="smartTable{e412c5e4-1801-48a7-8fef-e1c9a389c628}"/>
  <p:tag name="TABLE_ENDDRAG_ORIGIN_RECT" val="850*366"/>
  <p:tag name="TABLE_ENDDRAG_RECT" val="67*124*850*366"/>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179.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18.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180.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181.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182.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183.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184.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185.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186.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187.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190.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191.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192.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193.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194.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195.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196.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197.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198.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199.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200.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201.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203.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206.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207.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208.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209.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21.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210.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211.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212.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213.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214.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215.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218.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219.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22.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220.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221.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222.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223.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224.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225.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226.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227.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228.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229.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23.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230.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231.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232.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233.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234.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235.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236.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8.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24.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240.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241.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242.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243.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244.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245.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246.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247.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248.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249.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25.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250.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 name="KSO_WM_BEAUTIFY_FLAG" val=""/>
</p:tagLst>
</file>

<file path=ppt/tags/tag251.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252.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 name="KSO_WM_BEAUTIFY_FLAG" val=""/>
</p:tagLst>
</file>

<file path=ppt/tags/tag253.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 name="KSO_WM_BEAUTIFY_FLAG" val=""/>
</p:tagLst>
</file>

<file path=ppt/tags/tag254.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255.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256.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257.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258.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259.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26.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260.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261.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262.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263.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264.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 name="KSO_WM_BEAUTIFY_FLAG" val=""/>
</p:tagLst>
</file>

<file path=ppt/tags/tag265.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 name="KSO_WM_BEAUTIFY_FLAG" val=""/>
</p:tagLst>
</file>

<file path=ppt/tags/tag266.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267.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268.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269.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27.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270.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271.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272.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273.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274.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275.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276.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277.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278.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279.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28.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 name="KSO_WM_BEAUTIFY_FLAG" val=""/>
</p:tagLst>
</file>

<file path=ppt/tags/tag280.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281.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282.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283.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284.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285.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7.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 name="KSO_WM_BEAUTIFY_FLAG" val=""/>
</p:tagLst>
</file>

<file path=ppt/tags/tag288.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289.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29.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290.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291.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292.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293.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294.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295.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296.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297.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298.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299.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 name="KSO_WM_BEAUTIFY_FLAG" val=""/>
</p:tagLst>
</file>

<file path=ppt/tags/tag300.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301.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 name="KSO_WM_BEAUTIFY_FLAG" val=""/>
</p:tagLst>
</file>

<file path=ppt/tags/tag302.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 name="KSO_WM_BEAUTIFY_FLAG" val=""/>
</p:tagLst>
</file>

<file path=ppt/tags/tag303.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304.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305.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306.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307.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308.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309.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31.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 name="KSO_WM_BEAUTIFY_FLAG" val=""/>
</p:tagLst>
</file>

<file path=ppt/tags/tag310.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311.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312.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313.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 name="KSO_WM_BEAUTIFY_FLAG" val=""/>
</p:tagLst>
</file>

<file path=ppt/tags/tag314.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 name="KSO_WM_BEAUTIFY_FLAG" val=""/>
</p:tagLst>
</file>

<file path=ppt/tags/tag315.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316.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317.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318.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319.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32.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320.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321.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322.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323.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324.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325.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326.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327.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328.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329.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33.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330.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331.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332.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333.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334.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6.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 name="KSO_WM_BEAUTIFY_FLAG" val=""/>
</p:tagLst>
</file>

<file path=ppt/tags/tag337.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338.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339.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34.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340.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341.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342.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343.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344.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345.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346.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347.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348.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 name="KSO_WM_BEAUTIFY_FLAG" val=""/>
</p:tagLst>
</file>

<file path=ppt/tags/tag349.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35.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350.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 name="KSO_WM_BEAUTIFY_FLAG" val=""/>
</p:tagLst>
</file>

<file path=ppt/tags/tag351.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 name="KSO_WM_BEAUTIFY_FLAG" val=""/>
</p:tagLst>
</file>

<file path=ppt/tags/tag352.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353.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354.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355.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356.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357.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358.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359.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36.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360.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361.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362.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 name="KSO_WM_BEAUTIFY_FLAG" val=""/>
</p:tagLst>
</file>

<file path=ppt/tags/tag363.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 name="KSO_WM_BEAUTIFY_FLAG" val=""/>
</p:tagLst>
</file>

<file path=ppt/tags/tag364.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365.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366.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367.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368.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369.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37.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370.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371.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372.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373.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374.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375.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376.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377.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378.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379.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38.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380.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381.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382.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383.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5.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 name="KSO_WM_BEAUTIFY_FLAG" val=""/>
</p:tagLst>
</file>

<file path=ppt/tags/tag386.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387.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388.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389.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39.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390.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391.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392.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393.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394.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395.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396.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397.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 name="KSO_WM_BEAUTIFY_FLAG" val=""/>
</p:tagLst>
</file>

<file path=ppt/tags/tag398.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399.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400.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 name="KSO_WM_BEAUTIFY_FLAG" val=""/>
</p:tagLst>
</file>

<file path=ppt/tags/tag401.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402.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403.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404.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405.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406.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407.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408.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409.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41.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410.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411.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 name="KSO_WM_BEAUTIFY_FLAG" val=""/>
</p:tagLst>
</file>

<file path=ppt/tags/tag412.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 name="KSO_WM_BEAUTIFY_FLAG" val=""/>
</p:tagLst>
</file>

<file path=ppt/tags/tag413.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414.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415.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416.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417.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418.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419.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42.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 name="KSO_WM_BEAUTIFY_FLAG" val=""/>
</p:tagLst>
</file>

<file path=ppt/tags/tag420.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421.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422.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423.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424.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425.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426.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427.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428.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429.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43.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 name="KSO_WM_BEAUTIFY_FLAG" val=""/>
</p:tagLst>
</file>

<file path=ppt/tags/tag430.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431.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432.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4.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 name="KSO_WM_BEAUTIFY_FLAG" val=""/>
</p:tagLst>
</file>

<file path=ppt/tags/tag435.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436.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437.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438.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439.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44.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440.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441.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442.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443.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444.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445.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446.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 name="KSO_WM_BEAUTIFY_FLAG" val=""/>
</p:tagLst>
</file>

<file path=ppt/tags/tag447.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448.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 name="KSO_WM_BEAUTIFY_FLAG" val=""/>
</p:tagLst>
</file>

<file path=ppt/tags/tag449.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450.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451.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452.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453.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454.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455.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456.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457.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458.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459.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46.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460.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 name="KSO_WM_BEAUTIFY_FLAG" val=""/>
</p:tagLst>
</file>

<file path=ppt/tags/tag461.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 name="KSO_WM_BEAUTIFY_FLAG" val=""/>
</p:tagLst>
</file>

<file path=ppt/tags/tag462.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463.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464.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465.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466.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467.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468.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469.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47.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470.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471.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472.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473.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474.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475.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476.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477.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478.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479.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48.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480.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481.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3.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 name="KSO_WM_BEAUTIFY_FLAG" val=""/>
</p:tagLst>
</file>

<file path=ppt/tags/tag484.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485.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486.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487.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488.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489.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49.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490.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491.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492.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493.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494.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495.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 name="KSO_WM_BEAUTIFY_FLAG" val=""/>
</p:tagLst>
</file>

<file path=ppt/tags/tag496.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497.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 name="KSO_WM_BEAUTIFY_FLAG" val=""/>
</p:tagLst>
</file>

<file path=ppt/tags/tag498.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 name="KSO_WM_BEAUTIFY_FLAG" val=""/>
</p:tagLst>
</file>

<file path=ppt/tags/tag499.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5.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50.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500.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501.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502.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503.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504.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505.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506.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507.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508.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509.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510.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 name="KSO_WM_BEAUTIFY_FLAG" val=""/>
</p:tagLst>
</file>

<file path=ppt/tags/tag511.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512.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513.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514.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515.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516.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517.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518.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519.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52.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520.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521.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522.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523.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524.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525.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526.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527.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528.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529.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53.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530.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5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2.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 name="KSO_WM_BEAUTIFY_FLAG" val=""/>
</p:tagLst>
</file>

<file path=ppt/tags/tag533.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534.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535.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536.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537.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538.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539.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54.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540.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541.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542.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543.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544.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 name="KSO_WM_BEAUTIFY_FLAG" val=""/>
</p:tagLst>
</file>

<file path=ppt/tags/tag545.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546.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 name="KSO_WM_BEAUTIFY_FLAG" val=""/>
</p:tagLst>
</file>

<file path=ppt/tags/tag547.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 name="KSO_WM_BEAUTIFY_FLAG" val=""/>
</p:tagLst>
</file>

<file path=ppt/tags/tag548.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549.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55.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550.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551.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552.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553.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554.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555.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556.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557.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558.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 name="KSO_WM_BEAUTIFY_FLAG" val=""/>
</p:tagLst>
</file>

<file path=ppt/tags/tag559.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560.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561.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562.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563.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564.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565.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566.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567.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568.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569.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57.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570.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571.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572.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573.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574.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575.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576.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577.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578.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579.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58.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5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1.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 name="KSO_WM_BEAUTIFY_FLAG" val=""/>
</p:tagLst>
</file>

<file path=ppt/tags/tag582.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583.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584.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585.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586.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587.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588.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589.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59.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590.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591.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592.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593.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 name="KSO_WM_BEAUTIFY_FLAG" val=""/>
</p:tagLst>
</file>

<file path=ppt/tags/tag594.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595.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 name="KSO_WM_BEAUTIFY_FLAG" val=""/>
</p:tagLst>
</file>

<file path=ppt/tags/tag596.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 name="KSO_WM_BEAUTIFY_FLAG" val=""/>
</p:tagLst>
</file>

<file path=ppt/tags/tag597.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598.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599.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6.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60.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600.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601.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602.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603.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604.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605.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606.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607.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 name="KSO_WM_BEAUTIFY_FLAG" val=""/>
</p:tagLst>
</file>

<file path=ppt/tags/tag608.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 name="KSO_WM_BEAUTIFY_FLAG" val=""/>
</p:tagLst>
</file>

<file path=ppt/tags/tag609.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61.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610.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611.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612.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613.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614.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615.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616.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617.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618.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619.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62.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620.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621.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622.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623.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624.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625.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626.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627.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628.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6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630.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 name="KSO_WM_BEAUTIFY_FLAG" val=""/>
</p:tagLst>
</file>

<file path=ppt/tags/tag631.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632.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633.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634.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635.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636.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637.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638.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639.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0.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641.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642.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 name="KSO_WM_BEAUTIFY_FLAG" val=""/>
</p:tagLst>
</file>

<file path=ppt/tags/tag643.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644.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 name="KSO_WM_BEAUTIFY_FLAG" val=""/>
</p:tagLst>
</file>

<file path=ppt/tags/tag645.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 name="KSO_WM_BEAUTIFY_FLAG" val=""/>
</p:tagLst>
</file>

<file path=ppt/tags/tag646.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647.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648.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649.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65.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 name="KSO_WM_BEAUTIFY_FLAG" val=""/>
</p:tagLst>
</file>

<file path=ppt/tags/tag650.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651.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652.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653.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654.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655.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656.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 name="KSO_WM_BEAUTIFY_FLAG" val=""/>
</p:tagLst>
</file>

<file path=ppt/tags/tag657.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 name="KSO_WM_BEAUTIFY_FLAG" val=""/>
</p:tagLst>
</file>

<file path=ppt/tags/tag658.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659.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66.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660.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661.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662.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663.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664.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665.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666.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667.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67.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68.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69.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7.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70.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71.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72.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73.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74.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75.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76.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77.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79.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80.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82.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83.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84.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85.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86.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87.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88.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89.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9.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90.xml><?xml version="1.0" encoding="utf-8"?>
<p:tagLst xmlns:a="http://schemas.openxmlformats.org/drawingml/2006/main" xmlns:r="http://schemas.openxmlformats.org/officeDocument/2006/relationships" xmlns:p="http://schemas.openxmlformats.org/presentationml/2006/main">
  <p:tag name="KSO_WM_DIAGRAM_VIRTUALLY_FRAME" val="{&quot;height&quot;:360.1308458343145,&quot;left&quot;:266.14638557673777,&quot;top&quot;:85.07992904778102,&quot;width&quot;:319.91521127857465}"/>
</p:tagLst>
</file>

<file path=ppt/tags/tag91.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94.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95.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96.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97.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98.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ags/tag99.xml><?xml version="1.0" encoding="utf-8"?>
<p:tagLst xmlns:a="http://schemas.openxmlformats.org/drawingml/2006/main" xmlns:r="http://schemas.openxmlformats.org/officeDocument/2006/relationships" xmlns:p="http://schemas.openxmlformats.org/presentationml/2006/main">
  <p:tag name="KSO_WM_DIAGRAM_VIRTUALLY_FRAME" val="{&quot;height&quot;:365.78084583431456,&quot;left&quot;:616.7463855767377,&quot;top&quot;:88.87992904778102,&quot;width&quot;:325.5652112785747}"/>
</p:tagLst>
</file>

<file path=ppt/theme/theme1.xml><?xml version="1.0" encoding="utf-8"?>
<a:theme xmlns:a="http://schemas.openxmlformats.org/drawingml/2006/main" name="3_自定义设计方案">
  <a:themeElements>
    <a:clrScheme name="自定义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33399"/>
      </a:hlink>
      <a:folHlink>
        <a:srgbClr val="333399"/>
      </a:folHlink>
    </a:clrScheme>
    <a:fontScheme name="自定义设计方案">
      <a:majorFont>
        <a:latin typeface="Arial"/>
        <a:ea typeface="黑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wrap="square">
        <a:spAutoFit/>
      </a:bodyPr>
      <a:lstStyle>
        <a:defPPr indent="457200">
          <a:lnSpc>
            <a:spcPts val="3000"/>
          </a:lnSpc>
          <a:defRPr sz="2000" b="1" dirty="0">
            <a:latin typeface="+mn-ea"/>
          </a:defRPr>
        </a:defPPr>
      </a:lstStyle>
      <a:style>
        <a:lnRef idx="2">
          <a:schemeClr val="dk1"/>
        </a:lnRef>
        <a:fillRef idx="1">
          <a:schemeClr val="lt1"/>
        </a:fillRef>
        <a:effectRef idx="0">
          <a:schemeClr val="dk1"/>
        </a:effectRef>
        <a:fontRef idx="minor">
          <a:schemeClr val="dk1"/>
        </a:fontRef>
      </a:style>
    </a:txDef>
  </a:objectDefaults>
  <a:extraClrSchemeLst>
    <a:extraClrScheme>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自定义设计方案">
  <a:themeElements>
    <a:clrScheme name="自定义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33399"/>
      </a:hlink>
      <a:folHlink>
        <a:srgbClr val="333399"/>
      </a:folHlink>
    </a:clrScheme>
    <a:fontScheme name="自定义设计方案">
      <a:majorFont>
        <a:latin typeface="Arial"/>
        <a:ea typeface="黑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wrap="square">
        <a:spAutoFit/>
      </a:bodyPr>
      <a:lstStyle>
        <a:defPPr indent="457200">
          <a:lnSpc>
            <a:spcPts val="3000"/>
          </a:lnSpc>
          <a:defRPr sz="2000" b="1" dirty="0">
            <a:latin typeface="+mn-ea"/>
          </a:defRPr>
        </a:defPPr>
      </a:lstStyle>
      <a:style>
        <a:lnRef idx="2">
          <a:schemeClr val="dk1"/>
        </a:lnRef>
        <a:fillRef idx="1">
          <a:schemeClr val="lt1"/>
        </a:fillRef>
        <a:effectRef idx="0">
          <a:schemeClr val="dk1"/>
        </a:effectRef>
        <a:fontRef idx="minor">
          <a:schemeClr val="dk1"/>
        </a:fontRef>
      </a:style>
    </a:txDef>
  </a:objectDefaults>
  <a:extraClrSchemeLst>
    <a:extraClrScheme>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自定义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33399"/>
      </a:hlink>
      <a:folHlink>
        <a:srgbClr val="333399"/>
      </a:folHlink>
    </a:clrScheme>
    <a:fontScheme name="自定义设计方案">
      <a:majorFont>
        <a:latin typeface="Arial"/>
        <a:ea typeface="黑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wrap="square">
        <a:spAutoFit/>
      </a:bodyPr>
      <a:lstStyle>
        <a:defPPr indent="457200">
          <a:lnSpc>
            <a:spcPts val="3000"/>
          </a:lnSpc>
          <a:defRPr sz="2000" b="1" dirty="0">
            <a:latin typeface="+mn-ea"/>
          </a:defRPr>
        </a:defPPr>
      </a:lstStyle>
      <a:style>
        <a:lnRef idx="2">
          <a:schemeClr val="dk1"/>
        </a:lnRef>
        <a:fillRef idx="1">
          <a:schemeClr val="lt1"/>
        </a:fillRef>
        <a:effectRef idx="0">
          <a:schemeClr val="dk1"/>
        </a:effectRef>
        <a:fontRef idx="minor">
          <a:schemeClr val="dk1"/>
        </a:fontRef>
      </a:style>
    </a:txDef>
  </a:objectDefaults>
  <a:extraClrSchemeLst>
    <a:extraClrScheme>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自定义设计方案">
  <a:themeElements>
    <a:clrScheme name="自定义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33399"/>
      </a:hlink>
      <a:folHlink>
        <a:srgbClr val="333399"/>
      </a:folHlink>
    </a:clrScheme>
    <a:fontScheme name="自定义设计方案">
      <a:majorFont>
        <a:latin typeface="Arial"/>
        <a:ea typeface="黑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wrap="square">
        <a:spAutoFit/>
      </a:bodyPr>
      <a:lstStyle>
        <a:defPPr indent="457200">
          <a:lnSpc>
            <a:spcPts val="3000"/>
          </a:lnSpc>
          <a:defRPr sz="2000" b="1" dirty="0">
            <a:latin typeface="+mn-ea"/>
          </a:defRPr>
        </a:defPPr>
      </a:lstStyle>
      <a:style>
        <a:lnRef idx="2">
          <a:schemeClr val="dk1"/>
        </a:lnRef>
        <a:fillRef idx="1">
          <a:schemeClr val="lt1"/>
        </a:fillRef>
        <a:effectRef idx="0">
          <a:schemeClr val="dk1"/>
        </a:effectRef>
        <a:fontRef idx="minor">
          <a:schemeClr val="dk1"/>
        </a:fontRef>
      </a:style>
    </a:txDef>
  </a:objectDefaults>
  <a:extraClrSchemeLst>
    <a:extraClrScheme>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1688</TotalTime>
  <Words>11217</Words>
  <Application>Microsoft Office PowerPoint</Application>
  <PresentationFormat>宽屏</PresentationFormat>
  <Paragraphs>2024</Paragraphs>
  <Slides>68</Slides>
  <Notes>19</Notes>
  <HiddenSlides>0</HiddenSlides>
  <MMClips>0</MMClips>
  <ScaleCrop>false</ScaleCrop>
  <HeadingPairs>
    <vt:vector size="6" baseType="variant">
      <vt:variant>
        <vt:lpstr>已用的字体</vt:lpstr>
      </vt:variant>
      <vt:variant>
        <vt:i4>12</vt:i4>
      </vt:variant>
      <vt:variant>
        <vt:lpstr>主题</vt:lpstr>
      </vt:variant>
      <vt:variant>
        <vt:i4>4</vt:i4>
      </vt:variant>
      <vt:variant>
        <vt:lpstr>幻灯片标题</vt:lpstr>
      </vt:variant>
      <vt:variant>
        <vt:i4>68</vt:i4>
      </vt:variant>
    </vt:vector>
  </HeadingPairs>
  <TitlesOfParts>
    <vt:vector size="84" baseType="lpstr">
      <vt:lpstr>Adobe 楷体 Std R</vt:lpstr>
      <vt:lpstr>等线</vt:lpstr>
      <vt:lpstr>楷体</vt:lpstr>
      <vt:lpstr>思源黑体 CN Normal</vt:lpstr>
      <vt:lpstr>宋体</vt:lpstr>
      <vt:lpstr>微软雅黑</vt:lpstr>
      <vt:lpstr>微软雅黑 Light</vt:lpstr>
      <vt:lpstr>Agency FB</vt:lpstr>
      <vt:lpstr>Arial</vt:lpstr>
      <vt:lpstr>Calibri</vt:lpstr>
      <vt:lpstr>Times New Roman</vt:lpstr>
      <vt:lpstr>Wingdings</vt:lpstr>
      <vt:lpstr>3_自定义设计方案</vt:lpstr>
      <vt:lpstr>2_自定义设计方案</vt:lpstr>
      <vt:lpstr>1_自定义设计方案</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应急能力建设工作汇报</dc:title>
  <dc:creator>Administrator</dc:creator>
  <cp:lastModifiedBy>g1761727497@outlook.com</cp:lastModifiedBy>
  <cp:revision>598</cp:revision>
  <dcterms:created xsi:type="dcterms:W3CDTF">2018-02-07T03:48:00Z</dcterms:created>
  <dcterms:modified xsi:type="dcterms:W3CDTF">2024-08-16T16:04:14Z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2052-12.1.0.16250</vt:lpwstr>
  </property>
  <property fmtid="{D5CDD505-2E9C-101B-9397-08002B2CF9AE}" pid="3" name="ICV">
    <vt:lpwstr>134CDD2BF7D244BD80CF546AB60C10F0_12</vt:lpwstr>
  </property>
</Properties>
</file>